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4"/>
  </p:notesMasterIdLst>
  <p:sldIdLst>
    <p:sldId id="13104" r:id="rId3"/>
    <p:sldId id="13105" r:id="rId5"/>
    <p:sldId id="10048119" r:id="rId6"/>
    <p:sldId id="13123" r:id="rId7"/>
    <p:sldId id="10048130" r:id="rId8"/>
    <p:sldId id="10048106" r:id="rId9"/>
    <p:sldId id="10048108" r:id="rId10"/>
    <p:sldId id="10048131" r:id="rId11"/>
    <p:sldId id="10048124" r:id="rId12"/>
    <p:sldId id="10048125" r:id="rId13"/>
    <p:sldId id="10048132" r:id="rId14"/>
    <p:sldId id="10048135" r:id="rId15"/>
    <p:sldId id="10048110" r:id="rId16"/>
    <p:sldId id="13118" r:id="rId17"/>
    <p:sldId id="13131" r:id="rId18"/>
    <p:sldId id="10048127" r:id="rId19"/>
    <p:sldId id="10048134" r:id="rId20"/>
    <p:sldId id="1004813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3" orient="horz" pos="624" userDrawn="1">
          <p15:clr>
            <a:srgbClr val="A4A3A4"/>
          </p15:clr>
        </p15:guide>
        <p15:guide id="9" orient="horz" pos="2093" userDrawn="1">
          <p15:clr>
            <a:srgbClr val="A4A3A4"/>
          </p15:clr>
        </p15:guide>
        <p15:guide id="10"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Chu" initials="LC" lastIdx="168" clrIdx="0"/>
  <p:cmAuthor id="2" name="Erica Aduya" initials="EA" lastIdx="2" clrIdx="1"/>
  <p:cmAuthor id="3" name="Liza Nostin" initials="LN" lastIdx="1" clrIdx="2"/>
  <p:cmAuthor id="4" name="Sean Sheffler-Collins" initials="SSC" lastIdx="2" clrIdx="3"/>
  <p:cmAuthor id="5" name="Vu, Tuan" initials="VT" lastIdx="3" clrIdx="4"/>
  <p:cmAuthor id="6" name="Brant Hubbard" initials="BH" lastIdx="25" clrIdx="5"/>
  <p:cmAuthor id="7" name="Deborah Gelinas" initials="DG" lastIdx="7" clrIdx="6"/>
  <p:cmAuthor id="8" name="Jon Beauchamp" initials="JB" lastIdx="35" clrIdx="7"/>
  <p:cmAuthor id="9" name="Edward Brauer" initials="EB" lastIdx="2" clrIdx="8"/>
  <p:cmAuthor id="10" name="Mary Carter" initials="MC" lastIdx="20" clrIdx="9"/>
  <p:cmAuthor id="11" name="Ghose, Dipanwita" initials="GD" lastIdx="62" clrIdx="10"/>
  <p:cmAuthor id="12" name="Dunkelberger, Jason" initials="DJ" lastIdx="98" clrIdx="11"/>
  <p:cmAuthor id="13" name="Myrkalo, Amanda" initials="MA" lastIdx="1" clrIdx="12"/>
  <p:cmAuthor id="14" name="Microsoft Office User" initials="MOU" lastIdx="2" clrIdx="13"/>
  <p:cmAuthor id="16" name="Michael Yeakey" initials="MY" lastIdx="7" clrIdx="15"/>
  <p:cmAuthor id="17" name="Counsellor, Charlene" initials="CC" lastIdx="5" clrIdx="16"/>
  <p:cmAuthor id="18" name="Rohach, Jayne" initials="RJ" lastIdx="9"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0B436E"/>
    <a:srgbClr val="79A6D2"/>
    <a:srgbClr val="2F93E6"/>
    <a:srgbClr val="595A59"/>
    <a:srgbClr val="000000"/>
    <a:srgbClr val="7F7F7F"/>
    <a:srgbClr val="CBDCEE"/>
    <a:srgbClr val="71B9F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8" autoAdjust="0"/>
    <p:restoredTop sz="96261" autoAdjust="0"/>
  </p:normalViewPr>
  <p:slideViewPr>
    <p:cSldViewPr snapToGrid="0" showGuides="1">
      <p:cViewPr varScale="1">
        <p:scale>
          <a:sx n="63" d="100"/>
          <a:sy n="63" d="100"/>
        </p:scale>
        <p:origin x="808" y="64"/>
      </p:cViewPr>
      <p:guideLst>
        <p:guide orient="horz" pos="2736"/>
        <p:guide orient="horz" pos="624"/>
        <p:guide orient="horz" pos="2093"/>
        <p:guide pos="384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customXml" Target="../customXml/item3.xml"/><Relationship Id="rId27" Type="http://schemas.openxmlformats.org/officeDocument/2006/relationships/customXml" Target="../customXml/item2.xml"/><Relationship Id="rId26" Type="http://schemas.openxmlformats.org/officeDocument/2006/relationships/customXml" Target="../customXml/item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1665223102919"/>
          <c:y val="0"/>
          <c:w val="0.652615317771206"/>
          <c:h val="0.826554229215651"/>
        </c:manualLayout>
      </c:layout>
      <c:barChart>
        <c:barDir val="bar"/>
        <c:grouping val="clustered"/>
        <c:varyColors val="0"/>
        <c:ser>
          <c:idx val="1"/>
          <c:order val="0"/>
          <c:tx>
            <c:strRef>
              <c:f>Sheet1!$C$1</c:f>
              <c:strCache>
                <c:ptCount val="1"/>
                <c:pt idx="0">
                  <c:v>Placebo
(n=83)</c:v>
                </c:pt>
              </c:strCache>
            </c:strRef>
          </c:tx>
          <c:spPr>
            <a:solidFill>
              <a:srgbClr val="7F7F7F"/>
            </a:solidFill>
            <a:ln>
              <a:noFill/>
            </a:ln>
            <a:effectLst/>
          </c:spPr>
          <c:invertIfNegative val="0"/>
          <c:dLbls>
            <c:numFmt formatCode="#,##0.0&quot;%&quot;;#,##0.0&quot;%&quot;" sourceLinked="0"/>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rgbClr val="7F7F7F"/>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Bronchitis</c:v>
                </c:pt>
                <c:pt idx="1">
                  <c:v>Cystitis</c:v>
                </c:pt>
                <c:pt idx="2">
                  <c:v>Ear infection</c:v>
                </c:pt>
                <c:pt idx="3">
                  <c:v>Influenza</c:v>
                </c:pt>
                <c:pt idx="4">
                  <c:v>Sinusitis</c:v>
                </c:pt>
                <c:pt idx="5">
                  <c:v>Urinary tract infection</c:v>
                </c:pt>
                <c:pt idx="6">
                  <c:v>Respiratory tract infection</c:v>
                </c:pt>
                <c:pt idx="7">
                  <c:v>Nasopharyngitis</c:v>
                </c:pt>
              </c:strCache>
            </c:strRef>
          </c:cat>
          <c:val>
            <c:numRef>
              <c:f>Sheet1!$C$2:$C$9</c:f>
              <c:numCache>
                <c:formatCode>General</c:formatCode>
                <c:ptCount val="8"/>
                <c:pt idx="0">
                  <c:v>2.4</c:v>
                </c:pt>
                <c:pt idx="1">
                  <c:v>2.4</c:v>
                </c:pt>
                <c:pt idx="2">
                  <c:v>0</c:v>
                </c:pt>
                <c:pt idx="3">
                  <c:v>3.6</c:v>
                </c:pt>
                <c:pt idx="4">
                  <c:v>0</c:v>
                </c:pt>
                <c:pt idx="5">
                  <c:v>4.8</c:v>
                </c:pt>
                <c:pt idx="6">
                  <c:v>4.8</c:v>
                </c:pt>
                <c:pt idx="7">
                  <c:v>18.1</c:v>
                </c:pt>
              </c:numCache>
            </c:numRef>
          </c:val>
        </c:ser>
        <c:ser>
          <c:idx val="0"/>
          <c:order val="1"/>
          <c:tx>
            <c:strRef>
              <c:f>Sheet1!$B$1</c:f>
              <c:strCache>
                <c:ptCount val="1"/>
                <c:pt idx="0">
                  <c:v>Efgartigimod
(n=84)</c:v>
                </c:pt>
              </c:strCache>
            </c:strRef>
          </c:tx>
          <c:spPr>
            <a:solidFill>
              <a:schemeClr val="accent3"/>
            </a:solidFill>
            <a:ln>
              <a:noFill/>
            </a:ln>
            <a:effectLst/>
          </c:spPr>
          <c:invertIfNegative val="0"/>
          <c:dLbls>
            <c:dLbl>
              <c:idx val="7"/>
              <c:layout>
                <c:manualLayout>
                  <c:x val="-0.00290129806816954"/>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quot;%&quot;;#,##0.0&quot;%&quot;" sourceLinked="0"/>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chemeClr val="accent3"/>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Bronchitis</c:v>
                </c:pt>
                <c:pt idx="1">
                  <c:v>Cystitis</c:v>
                </c:pt>
                <c:pt idx="2">
                  <c:v>Ear infection</c:v>
                </c:pt>
                <c:pt idx="3">
                  <c:v>Influenza</c:v>
                </c:pt>
                <c:pt idx="4">
                  <c:v>Sinusitis</c:v>
                </c:pt>
                <c:pt idx="5">
                  <c:v>Urinary tract infection</c:v>
                </c:pt>
                <c:pt idx="6">
                  <c:v>Respiratory tract infection</c:v>
                </c:pt>
                <c:pt idx="7">
                  <c:v>Nasopharyngitis</c:v>
                </c:pt>
              </c:strCache>
            </c:strRef>
          </c:cat>
          <c:val>
            <c:numRef>
              <c:f>Sheet1!$B$2:$B$9</c:f>
              <c:numCache>
                <c:formatCode>General</c:formatCode>
                <c:ptCount val="8"/>
                <c:pt idx="0">
                  <c:v>6</c:v>
                </c:pt>
                <c:pt idx="1">
                  <c:v>0</c:v>
                </c:pt>
                <c:pt idx="2">
                  <c:v>2.4</c:v>
                </c:pt>
                <c:pt idx="3">
                  <c:v>3.6</c:v>
                </c:pt>
                <c:pt idx="4">
                  <c:v>2.4</c:v>
                </c:pt>
                <c:pt idx="5">
                  <c:v>9.5</c:v>
                </c:pt>
                <c:pt idx="6">
                  <c:v>10.7</c:v>
                </c:pt>
                <c:pt idx="7">
                  <c:v>11.9</c:v>
                </c:pt>
              </c:numCache>
            </c:numRef>
          </c:val>
        </c:ser>
        <c:dLbls>
          <c:showLegendKey val="0"/>
          <c:showVal val="0"/>
          <c:showCatName val="0"/>
          <c:showSerName val="0"/>
          <c:showPercent val="0"/>
          <c:showBubbleSize val="0"/>
        </c:dLbls>
        <c:gapWidth val="50"/>
        <c:axId val="935101744"/>
        <c:axId val="935118384"/>
      </c:barChart>
      <c:catAx>
        <c:axId val="935101744"/>
        <c:scaling>
          <c:orientation val="minMax"/>
        </c:scaling>
        <c:delete val="0"/>
        <c:axPos val="l"/>
        <c:numFmt formatCode="General" sourceLinked="1"/>
        <c:majorTickMark val="none"/>
        <c:minorTickMark val="none"/>
        <c:tickLblPos val="nextTo"/>
        <c:spPr>
          <a:noFill/>
          <a:ln w="12700" cap="flat" cmpd="sng" algn="ctr">
            <a:solidFill>
              <a:srgbClr val="595A59"/>
            </a:solidFill>
            <a:round/>
          </a:ln>
          <a:effectLst/>
        </c:spPr>
        <c:txPr>
          <a:bodyPr rot="-60000000" spcFirstLastPara="1" vertOverflow="ellipsis" vert="horz" wrap="square" anchor="ctr" anchorCtr="1"/>
          <a:lstStyle/>
          <a:p>
            <a:pPr>
              <a:defRPr lang="zh-CN" sz="1195" b="1" i="0" u="none" strike="noStrike" kern="1200" baseline="0">
                <a:solidFill>
                  <a:srgbClr val="595A59"/>
                </a:solidFill>
                <a:latin typeface="+mn-lt"/>
                <a:ea typeface="+mn-ea"/>
                <a:cs typeface="+mn-cs"/>
              </a:defRPr>
            </a:pPr>
          </a:p>
        </c:txPr>
        <c:crossAx val="935118384"/>
        <c:crosses val="autoZero"/>
        <c:auto val="1"/>
        <c:lblAlgn val="ctr"/>
        <c:lblOffset val="0"/>
        <c:noMultiLvlLbl val="0"/>
      </c:catAx>
      <c:valAx>
        <c:axId val="935118384"/>
        <c:scaling>
          <c:orientation val="minMax"/>
          <c:max val="30"/>
        </c:scaling>
        <c:delete val="0"/>
        <c:axPos val="b"/>
        <c:title>
          <c:tx>
            <c:rich>
              <a:bodyPr rot="0" spcFirstLastPara="1" vertOverflow="ellipsis" vert="horz" wrap="square" anchor="ctr" anchorCtr="1"/>
              <a:lstStyle/>
              <a:p>
                <a:pPr>
                  <a:defRPr lang="zh-CN" sz="1330" b="0" i="0" u="none" strike="noStrike" kern="1200" baseline="0">
                    <a:solidFill>
                      <a:schemeClr val="tx1"/>
                    </a:solidFill>
                    <a:latin typeface="+mn-lt"/>
                    <a:ea typeface="+mn-ea"/>
                    <a:cs typeface="+mn-cs"/>
                  </a:defRPr>
                </a:pPr>
                <a:r>
                  <a:rPr lang="en-US" b="1" dirty="0">
                    <a:solidFill>
                      <a:schemeClr val="tx1"/>
                    </a:solidFill>
                  </a:rPr>
                  <a:t>Patients, %</a:t>
                </a:r>
                <a:endParaRPr lang="en-US" b="1" dirty="0">
                  <a:solidFill>
                    <a:schemeClr val="tx1"/>
                  </a:solidFill>
                </a:endParaRPr>
              </a:p>
            </c:rich>
          </c:tx>
          <c:layout>
            <c:manualLayout>
              <c:xMode val="edge"/>
              <c:yMode val="edge"/>
              <c:x val="0.571775715495513"/>
              <c:y val="0.916343823476216"/>
            </c:manualLayout>
          </c:layout>
          <c:overlay val="0"/>
          <c:spPr>
            <a:noFill/>
            <a:ln>
              <a:noFill/>
            </a:ln>
            <a:effectLst/>
          </c:spPr>
        </c:title>
        <c:numFmt formatCode="General" sourceLinked="1"/>
        <c:majorTickMark val="out"/>
        <c:minorTickMark val="none"/>
        <c:tickLblPos val="nextTo"/>
        <c:spPr>
          <a:noFill/>
          <a:ln w="12700">
            <a:solidFill>
              <a:srgbClr val="595A59"/>
            </a:solidFill>
          </a:ln>
          <a:effectLst/>
        </c:spPr>
        <c:txPr>
          <a:bodyPr rot="-60000000" spcFirstLastPara="1" vertOverflow="ellipsis" vert="horz" wrap="square" anchor="ctr" anchorCtr="1"/>
          <a:lstStyle/>
          <a:p>
            <a:pPr>
              <a:defRPr lang="zh-CN" sz="1195" b="0" i="0" u="none" strike="noStrike" kern="1200" baseline="0">
                <a:solidFill>
                  <a:srgbClr val="595A59"/>
                </a:solidFill>
                <a:latin typeface="+mn-lt"/>
                <a:ea typeface="+mn-ea"/>
                <a:cs typeface="+mn-cs"/>
              </a:defRPr>
            </a:pPr>
          </a:p>
        </c:txPr>
        <c:crossAx val="93510174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804110677522"/>
          <c:y val="0.0394268839132716"/>
          <c:w val="0.748613227389265"/>
          <c:h val="0.823479530222164"/>
        </c:manualLayout>
      </c:layout>
      <c:barChart>
        <c:barDir val="col"/>
        <c:grouping val="clustered"/>
        <c:varyColors val="0"/>
        <c:ser>
          <c:idx val="0"/>
          <c:order val="0"/>
          <c:tx>
            <c:strRef>
              <c:f>Sheet1!$B$1</c:f>
              <c:strCache>
                <c:ptCount val="1"/>
                <c:pt idx="0">
                  <c:v>Efgartigimod</c:v>
                </c:pt>
              </c:strCache>
            </c:strRef>
          </c:tx>
          <c:spPr>
            <a:solidFill>
              <a:schemeClr val="accent3"/>
            </a:solidFill>
            <a:ln>
              <a:noFill/>
            </a:ln>
            <a:effectLst/>
          </c:spPr>
          <c:invertIfNegative val="0"/>
          <c:dLbls>
            <c:dLbl>
              <c:idx val="0"/>
              <c:layout/>
              <c:numFmt formatCode="0.0%" sourceLinked="0"/>
              <c:spPr>
                <a:noFill/>
                <a:ln>
                  <a:noFill/>
                </a:ln>
                <a:effectLst/>
              </c:spPr>
              <c:txPr>
                <a:bodyPr rot="0" spcFirstLastPara="1" vertOverflow="ellipsis" vert="horz" wrap="none" lIns="38100" tIns="19050" rIns="38100" bIns="19050" anchor="ctr" anchorCtr="0">
                  <a:spAutoFit/>
                </a:bodyPr>
                <a:lstStyle/>
                <a:p>
                  <a:pPr algn="ctr">
                    <a:defRPr lang="en-US" sz="1800" b="1" i="0" u="none" strike="noStrike" kern="1200" baseline="0">
                      <a:solidFill>
                        <a:schemeClr val="accent3"/>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US" sz="2400" b="1" i="0" u="none" strike="noStrike" kern="1200" baseline="0">
                    <a:solidFill>
                      <a:schemeClr val="accent4">
                        <a:lumMod val="7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Infections</c:v>
                </c:pt>
              </c:strCache>
            </c:strRef>
          </c:cat>
          <c:val>
            <c:numRef>
              <c:f>Sheet1!$B$2</c:f>
              <c:numCache>
                <c:formatCode>0.00%</c:formatCode>
                <c:ptCount val="1"/>
                <c:pt idx="0">
                  <c:v>0.464</c:v>
                </c:pt>
              </c:numCache>
            </c:numRef>
          </c:val>
        </c:ser>
        <c:ser>
          <c:idx val="1"/>
          <c:order val="1"/>
          <c:tx>
            <c:strRef>
              <c:f>Sheet1!$C$1</c:f>
              <c:strCache>
                <c:ptCount val="1"/>
                <c:pt idx="0">
                  <c:v>Placebo</c:v>
                </c:pt>
              </c:strCache>
            </c:strRef>
          </c:tx>
          <c:spPr>
            <a:solidFill>
              <a:schemeClr val="accent4"/>
            </a:solidFill>
            <a:ln>
              <a:noFill/>
            </a:ln>
            <a:effectLst/>
          </c:spPr>
          <c:invertIfNegative val="0"/>
          <c:dPt>
            <c:idx val="0"/>
            <c:invertIfNegative val="0"/>
            <c:bubble3D val="0"/>
            <c:spPr>
              <a:solidFill>
                <a:schemeClr val="tx1">
                  <a:lumMod val="50000"/>
                  <a:lumOff val="50000"/>
                </a:schemeClr>
              </a:solidFill>
              <a:ln>
                <a:noFill/>
              </a:ln>
              <a:effectLst/>
            </c:spPr>
          </c:dPt>
          <c:dLbls>
            <c:dLbl>
              <c:idx val="0"/>
              <c:layout>
                <c:manualLayout>
                  <c:x val="0.00790345207439872"/>
                  <c:y val="0.0253890412077969"/>
                </c:manualLayout>
              </c:layout>
              <c:tx>
                <c:rich>
                  <a:bodyPr rot="0" spcFirstLastPara="1" vertOverflow="ellipsis" vert="horz" wrap="none" lIns="38100" tIns="19050" rIns="38100" bIns="19050" anchor="ctr" anchorCtr="1">
                    <a:spAutoFit/>
                  </a:bodyPr>
                  <a:lstStyle/>
                  <a:p>
                    <a:fld id="{81de7280-dda0-47cb-ba0d-9b15a2bbd830}" type="VALUE">
                      <a:t>[VALUE]</a:t>
                    </a:fld>
                    <a:endParaRPr lang="en-US" b="0" i="0" u="none" strike="noStrike" baseline="0">
                      <a:latin typeface="Arial" panose="020B0604020202020204" pitchFamily="34" charset="0"/>
                      <a:ea typeface="Arial" panose="020B0604020202020204" pitchFamily="34" charset="0"/>
                      <a:cs typeface="+mn-ea"/>
                    </a:endParaRPr>
                  </a:p>
                </c:rich>
              </c:tx>
              <c:numFmt formatCode="0.0%" sourceLinked="0"/>
              <c:spPr>
                <a:noFill/>
                <a:ln>
                  <a:noFill/>
                </a:ln>
                <a:effectLst/>
              </c:spPr>
              <c:txPr>
                <a:bodyPr rot="0" spcFirstLastPara="1" vertOverflow="ellipsis" vert="horz" wrap="none" lIns="38100" tIns="19050" rIns="38100" bIns="19050" anchor="ctr" anchorCtr="1">
                  <a:spAutoFit/>
                </a:bodyPr>
                <a:lstStyle/>
                <a:p>
                  <a:pPr>
                    <a:defRPr lang="zh-CN" sz="1600" b="1"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15:layout>
                    <c:manualLayout>
                      <c:w val="0.244682847053618"/>
                      <c:h val="0.162267171176741"/>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zh-CN" sz="2400" b="1"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Infections</c:v>
                </c:pt>
              </c:strCache>
            </c:strRef>
          </c:cat>
          <c:val>
            <c:numRef>
              <c:f>Sheet1!$C$2</c:f>
              <c:numCache>
                <c:formatCode>0%</c:formatCode>
                <c:ptCount val="1"/>
                <c:pt idx="0">
                  <c:v>0.373</c:v>
                </c:pt>
              </c:numCache>
            </c:numRef>
          </c:val>
        </c:ser>
        <c:dLbls>
          <c:showLegendKey val="0"/>
          <c:showVal val="0"/>
          <c:showCatName val="0"/>
          <c:showSerName val="0"/>
          <c:showPercent val="0"/>
          <c:showBubbleSize val="0"/>
        </c:dLbls>
        <c:gapWidth val="100"/>
        <c:overlap val="-27"/>
        <c:axId val="748989080"/>
        <c:axId val="748993344"/>
      </c:barChart>
      <c:catAx>
        <c:axId val="748989080"/>
        <c:scaling>
          <c:orientation val="minMax"/>
        </c:scaling>
        <c:delete val="0"/>
        <c:axPos val="b"/>
        <c:majorGridlines>
          <c:spPr>
            <a:ln w="9525" cap="flat" cmpd="sng" algn="ctr">
              <a:noFill/>
              <a:prstDash val="solid"/>
              <a:round/>
            </a:ln>
            <a:effectLst/>
          </c:spPr>
        </c:majorGridlines>
        <c:numFmt formatCode="General" sourceLinked="1"/>
        <c:majorTickMark val="none"/>
        <c:minorTickMark val="none"/>
        <c:tickLblPos val="none"/>
        <c:spPr>
          <a:noFill/>
          <a:ln w="12700" cap="flat" cmpd="sng" algn="ctr">
            <a:solidFill>
              <a:srgbClr val="595A59"/>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48993344"/>
        <c:crosses val="autoZero"/>
        <c:auto val="1"/>
        <c:lblAlgn val="ctr"/>
        <c:lblOffset val="100"/>
        <c:noMultiLvlLbl val="0"/>
      </c:catAx>
      <c:valAx>
        <c:axId val="748993344"/>
        <c:scaling>
          <c:orientation val="minMax"/>
          <c:max val="1"/>
        </c:scaling>
        <c:delete val="1"/>
        <c:axPos val="l"/>
        <c:numFmt formatCode="0%" sourceLinked="0"/>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4898908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1665223102919"/>
          <c:y val="0"/>
          <c:w val="0.652615317771206"/>
          <c:h val="0.837791038527946"/>
        </c:manualLayout>
      </c:layout>
      <c:barChart>
        <c:barDir val="bar"/>
        <c:grouping val="clustered"/>
        <c:varyColors val="0"/>
        <c:ser>
          <c:idx val="1"/>
          <c:order val="0"/>
          <c:tx>
            <c:strRef>
              <c:f>Sheet1!$C$1</c:f>
              <c:strCache>
                <c:ptCount val="1"/>
                <c:pt idx="0">
                  <c:v>Efgartigimod 
25 mg/kg
(n=15)</c:v>
                </c:pt>
              </c:strCache>
            </c:strRef>
          </c:tx>
          <c:spPr>
            <a:solidFill>
              <a:schemeClr val="accent3">
                <a:lumMod val="40000"/>
                <a:lumOff val="60000"/>
              </a:schemeClr>
            </a:solidFill>
            <a:ln>
              <a:noFill/>
            </a:ln>
            <a:effectLst/>
          </c:spPr>
          <c:invertIfNegative val="0"/>
          <c:dLbls>
            <c:dLbl>
              <c:idx val="6"/>
              <c:layout>
                <c:manualLayout>
                  <c:x val="-1.04079064490742e-16"/>
                  <c:y val="0.065674122509767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quot;%&quot;;#,##0.0&quot;%&quot;" sourceLinked="0"/>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rgbClr val="71B9F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Impetigo</c:v>
                </c:pt>
                <c:pt idx="1">
                  <c:v>Respiratory tract infection</c:v>
                </c:pt>
                <c:pt idx="2">
                  <c:v>Gasteroenteritis</c:v>
                </c:pt>
                <c:pt idx="3">
                  <c:v>Bronchitis</c:v>
                </c:pt>
                <c:pt idx="4">
                  <c:v>Rhinitis</c:v>
                </c:pt>
                <c:pt idx="5">
                  <c:v>Urinary tract infection</c:v>
                </c:pt>
                <c:pt idx="6">
                  <c:v>Nasopharyngitis</c:v>
                </c:pt>
              </c:strCache>
            </c:strRef>
          </c:cat>
          <c:val>
            <c:numRef>
              <c:f>Sheet1!$C$2:$C$8</c:f>
              <c:numCache>
                <c:formatCode>General</c:formatCode>
                <c:ptCount val="7"/>
                <c:pt idx="0">
                  <c:v>7</c:v>
                </c:pt>
                <c:pt idx="1">
                  <c:v>7</c:v>
                </c:pt>
                <c:pt idx="2">
                  <c:v>7</c:v>
                </c:pt>
                <c:pt idx="3">
                  <c:v>0</c:v>
                </c:pt>
                <c:pt idx="4">
                  <c:v>13</c:v>
                </c:pt>
                <c:pt idx="5">
                  <c:v>13</c:v>
                </c:pt>
                <c:pt idx="6">
                  <c:v>27</c:v>
                </c:pt>
              </c:numCache>
            </c:numRef>
          </c:val>
        </c:ser>
        <c:ser>
          <c:idx val="0"/>
          <c:order val="1"/>
          <c:tx>
            <c:strRef>
              <c:f>Sheet1!$B$1</c:f>
              <c:strCache>
                <c:ptCount val="1"/>
                <c:pt idx="0">
                  <c:v>Efgartigimod 10 mg/kg
(n=19)</c:v>
                </c:pt>
              </c:strCache>
            </c:strRef>
          </c:tx>
          <c:spPr>
            <a:solidFill>
              <a:schemeClr val="accent3"/>
            </a:solidFill>
            <a:ln>
              <a:noFill/>
            </a:ln>
            <a:effectLst/>
          </c:spPr>
          <c:invertIfNegative val="0"/>
          <c:dLbls>
            <c:numFmt formatCode="#,##0.0&quot;%&quot;;#,##0.0&quot;%&quot;" sourceLinked="0"/>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chemeClr val="accent3"/>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Impetigo</c:v>
                </c:pt>
                <c:pt idx="1">
                  <c:v>Respiratory tract infection</c:v>
                </c:pt>
                <c:pt idx="2">
                  <c:v>Gasteroenteritis</c:v>
                </c:pt>
                <c:pt idx="3">
                  <c:v>Bronchitis</c:v>
                </c:pt>
                <c:pt idx="4">
                  <c:v>Rhinitis</c:v>
                </c:pt>
                <c:pt idx="5">
                  <c:v>Urinary tract infection</c:v>
                </c:pt>
                <c:pt idx="6">
                  <c:v>Nasopharyngitis</c:v>
                </c:pt>
              </c:strCache>
            </c:strRef>
          </c:cat>
          <c:val>
            <c:numRef>
              <c:f>Sheet1!$B$2:$B$8</c:f>
              <c:numCache>
                <c:formatCode>General</c:formatCode>
                <c:ptCount val="7"/>
                <c:pt idx="0">
                  <c:v>5</c:v>
                </c:pt>
                <c:pt idx="1">
                  <c:v>5</c:v>
                </c:pt>
                <c:pt idx="2">
                  <c:v>5</c:v>
                </c:pt>
                <c:pt idx="3">
                  <c:v>11</c:v>
                </c:pt>
                <c:pt idx="4">
                  <c:v>0</c:v>
                </c:pt>
                <c:pt idx="5">
                  <c:v>5</c:v>
                </c:pt>
                <c:pt idx="6">
                  <c:v>0</c:v>
                </c:pt>
              </c:numCache>
            </c:numRef>
          </c:val>
        </c:ser>
        <c:dLbls>
          <c:showLegendKey val="0"/>
          <c:showVal val="0"/>
          <c:showCatName val="0"/>
          <c:showSerName val="0"/>
          <c:showPercent val="0"/>
          <c:showBubbleSize val="0"/>
        </c:dLbls>
        <c:gapWidth val="50"/>
        <c:axId val="935101744"/>
        <c:axId val="935118384"/>
      </c:barChart>
      <c:catAx>
        <c:axId val="935101744"/>
        <c:scaling>
          <c:orientation val="minMax"/>
        </c:scaling>
        <c:delete val="0"/>
        <c:axPos val="l"/>
        <c:numFmt formatCode="General" sourceLinked="1"/>
        <c:majorTickMark val="none"/>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lang="zh-CN" sz="1195" b="1" i="0" u="none" strike="noStrike" kern="1200" baseline="0">
                <a:solidFill>
                  <a:srgbClr val="595A59"/>
                </a:solidFill>
                <a:latin typeface="+mn-lt"/>
                <a:ea typeface="+mn-ea"/>
                <a:cs typeface="+mn-cs"/>
              </a:defRPr>
            </a:pPr>
          </a:p>
        </c:txPr>
        <c:crossAx val="935118384"/>
        <c:crosses val="autoZero"/>
        <c:auto val="1"/>
        <c:lblAlgn val="ctr"/>
        <c:lblOffset val="0"/>
        <c:noMultiLvlLbl val="0"/>
      </c:catAx>
      <c:valAx>
        <c:axId val="935118384"/>
        <c:scaling>
          <c:orientation val="minMax"/>
        </c:scaling>
        <c:delete val="0"/>
        <c:axPos val="b"/>
        <c:title>
          <c:tx>
            <c:rich>
              <a:bodyPr rot="0" spcFirstLastPara="1" vertOverflow="ellipsis" vert="horz" wrap="square" anchor="ctr" anchorCtr="1"/>
              <a:lstStyle/>
              <a:p>
                <a:pPr>
                  <a:defRPr lang="zh-CN" sz="1330" b="0" i="0" u="none" strike="noStrike" kern="1200" baseline="0">
                    <a:solidFill>
                      <a:schemeClr val="tx1"/>
                    </a:solidFill>
                    <a:latin typeface="+mn-lt"/>
                    <a:ea typeface="+mn-ea"/>
                    <a:cs typeface="+mn-cs"/>
                  </a:defRPr>
                </a:pPr>
                <a:r>
                  <a:rPr lang="en-US" b="1" dirty="0">
                    <a:solidFill>
                      <a:schemeClr val="tx1"/>
                    </a:solidFill>
                  </a:rPr>
                  <a:t>Patients, %</a:t>
                </a:r>
                <a:endParaRPr lang="en-US" b="1" dirty="0">
                  <a:solidFill>
                    <a:schemeClr val="tx1"/>
                  </a:solidFill>
                </a:endParaRPr>
              </a:p>
            </c:rich>
          </c:tx>
          <c:layout>
            <c:manualLayout>
              <c:xMode val="edge"/>
              <c:yMode val="edge"/>
              <c:x val="0.616941555540307"/>
              <c:y val="0.925691509878191"/>
            </c:manualLayout>
          </c:layout>
          <c:overlay val="0"/>
          <c:spPr>
            <a:noFill/>
            <a:ln>
              <a:noFill/>
            </a:ln>
            <a:effectLst/>
          </c:sp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lang="zh-CN" sz="1195" b="0" i="0" u="none" strike="noStrike" kern="1200" baseline="0">
                <a:solidFill>
                  <a:srgbClr val="595A59"/>
                </a:solidFill>
                <a:latin typeface="+mn-lt"/>
                <a:ea typeface="+mn-ea"/>
                <a:cs typeface="+mn-cs"/>
              </a:defRPr>
            </a:pPr>
          </a:p>
        </c:txPr>
        <c:crossAx val="93510174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CBD88-F5CB-4644-948B-5D260DF89BAF}"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44206-C036-4DE6-9946-ABCAD0A2FE62}"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sz="1000" dirty="0">
                <a:effectLst/>
                <a:ea typeface="Calibri" panose="020F0502020204030204" pitchFamily="34" charset="0"/>
                <a:cs typeface="Arial" panose="020B0604020202020204" pitchFamily="34" charset="0"/>
              </a:rPr>
              <a:t>[</a:t>
            </a:r>
            <a:r>
              <a:rPr lang="en-US" sz="1200" dirty="0">
                <a:solidFill>
                  <a:schemeClr val="tx1"/>
                </a:solidFill>
              </a:rPr>
              <a:t>Please note: Slide is animated]</a:t>
            </a:r>
            <a:endParaRPr lang="en-US" dirty="0"/>
          </a:p>
          <a:p>
            <a:pPr marL="171450" indent="-171450">
              <a:buFont typeface="Arial" panose="020B0604020202020204" pitchFamily="34" charset="0"/>
              <a:buChar char="•"/>
            </a:pPr>
            <a:r>
              <a:rPr lang="en-US" dirty="0"/>
              <a:t>A pre-vaccination sample was collected at the start of a new efgartigimod treatment cycle, and the patient received the prime-vaccine during an efgartigimod treatment cycle, and the booster vaccine in a treatment-free period. </a:t>
            </a:r>
            <a:endParaRPr lang="en-US" dirty="0"/>
          </a:p>
          <a:p>
            <a:pPr marL="171450" indent="-171450">
              <a:buFont typeface="Arial" panose="020B0604020202020204" pitchFamily="34" charset="0"/>
              <a:buChar char="•"/>
            </a:pPr>
            <a:r>
              <a:rPr lang="en-US" dirty="0"/>
              <a:t>Although the first post-vaccination sample was collected in the middle of treatment cycle, there was clear immune response seen towards all 13 strains. </a:t>
            </a:r>
            <a:endParaRPr lang="en-US" dirty="0"/>
          </a:p>
          <a:p>
            <a:pPr marL="171450" indent="-171450">
              <a:buFont typeface="Arial" panose="020B0604020202020204" pitchFamily="34" charset="0"/>
              <a:buChar char="•"/>
            </a:pPr>
            <a:r>
              <a:rPr lang="en-US" dirty="0"/>
              <a:t>After the initiation of another treatment cycle, the titers were lowered for some strains but remained above the protective titer of 200 ng/ml for 8/13 of the strains. </a:t>
            </a:r>
            <a:endParaRPr lang="en-US" dirty="0"/>
          </a:p>
          <a:p>
            <a:pPr marL="171450" indent="-171450">
              <a:buFont typeface="Arial" panose="020B0604020202020204" pitchFamily="34" charset="0"/>
              <a:buChar char="•"/>
            </a:pPr>
            <a:r>
              <a:rPr lang="en-US" dirty="0"/>
              <a:t>The normal course for 13-valent pneumococcal vaccine is a one-time dose for adults; patient 6 received 2 doses with titers checked after the second dose. </a:t>
            </a:r>
            <a:endParaRPr lang="en-US"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
        <p:nvSpPr>
          <p:cNvPr id="5" name="TextBox 4"/>
          <p:cNvSpPr txBox="1"/>
          <p:nvPr/>
        </p:nvSpPr>
        <p:spPr>
          <a:xfrm>
            <a:off x="6934200" y="1029043"/>
            <a:ext cx="4825218" cy="163121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Figures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Left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000" dirty="0">
                <a:solidFill>
                  <a:prstClr val="black"/>
                </a:solidFill>
              </a:rPr>
              <a:t>2021-06-16 Vaccines manuscript/pg12/supplemental figure 1/patient 6</a:t>
            </a:r>
            <a:endParaRPr lang="en-US" sz="1000" dirty="0">
              <a:solidFill>
                <a:prstClr val="black"/>
              </a:solidFill>
            </a:endParaRPr>
          </a:p>
          <a:p>
            <a:pPr lvl="0">
              <a:defRPr/>
            </a:pPr>
            <a:r>
              <a:rPr lang="en-US" sz="1000" b="1" dirty="0">
                <a:solidFill>
                  <a:prstClr val="black"/>
                </a:solidFill>
              </a:rPr>
              <a:t>Right</a:t>
            </a:r>
            <a:endParaRPr lang="en-US" sz="1000" b="1" dirty="0">
              <a:solidFill>
                <a:prstClr val="black"/>
              </a:solidFill>
            </a:endParaRPr>
          </a:p>
          <a:p>
            <a:pPr>
              <a:defRPr/>
            </a:pPr>
            <a:r>
              <a:rPr lang="en-US" sz="1000" dirty="0">
                <a:solidFill>
                  <a:prstClr val="black"/>
                </a:solidFill>
              </a:rPr>
              <a:t>2021-06-16 Vaccines manuscript/pg11/figure 2D</a:t>
            </a:r>
            <a:endParaRPr lang="en-US" sz="1000" dirty="0">
              <a:solidFill>
                <a:prstClr val="black"/>
              </a:solidFill>
            </a:endParaRPr>
          </a:p>
          <a:p>
            <a:pPr lvl="0">
              <a:defRPr/>
            </a:pPr>
            <a:r>
              <a:rPr lang="en-US" sz="1000" b="1" dirty="0">
                <a:solidFill>
                  <a:prstClr val="black"/>
                </a:solidFill>
                <a:highlight>
                  <a:srgbClr val="00FF00"/>
                </a:highlight>
              </a:rPr>
              <a:t>In key, bottommost label should say PCV-S2</a:t>
            </a:r>
            <a:r>
              <a:rPr lang="en-US" sz="1000" b="1" dirty="0">
                <a:solidFill>
                  <a:srgbClr val="FF0000"/>
                </a:solidFill>
                <a:highlight>
                  <a:srgbClr val="00FF00"/>
                </a:highlight>
              </a:rPr>
              <a:t>3</a:t>
            </a:r>
            <a:r>
              <a:rPr lang="en-US" sz="1000" b="1" dirty="0">
                <a:solidFill>
                  <a:prstClr val="black"/>
                </a:solidFill>
                <a:highlight>
                  <a:srgbClr val="00FF00"/>
                </a:highlight>
              </a:rPr>
              <a:t>F-</a:t>
            </a:r>
            <a:r>
              <a:rPr lang="en-US" sz="1000" b="1" dirty="0">
                <a:solidFill>
                  <a:prstClr val="black"/>
                </a:solidFill>
                <a:highlight>
                  <a:srgbClr val="FFFF00"/>
                </a:highlight>
              </a:rPr>
              <a:t>updated</a:t>
            </a:r>
            <a:endParaRPr lang="en-US" sz="1000" b="1" dirty="0">
              <a:solidFill>
                <a:prstClr val="black"/>
              </a:solidFill>
              <a:highlight>
                <a:srgbClr val="FFFF00"/>
              </a:highlight>
            </a:endParaRPr>
          </a:p>
          <a:p>
            <a:pPr>
              <a:defRPr/>
            </a:pPr>
            <a:r>
              <a:rPr lang="en-US" sz="1000" b="1" dirty="0">
                <a:solidFill>
                  <a:prstClr val="black"/>
                </a:solidFill>
              </a:rPr>
              <a:t>Call-outs</a:t>
            </a:r>
            <a:endParaRPr lang="en-US" sz="1000" b="1" dirty="0">
              <a:solidFill>
                <a:prstClr val="black"/>
              </a:solidFill>
            </a:endParaRPr>
          </a:p>
          <a:p>
            <a:pPr>
              <a:defRPr/>
            </a:pPr>
            <a:r>
              <a:rPr lang="en-US" sz="1000" dirty="0">
                <a:solidFill>
                  <a:prstClr val="black"/>
                </a:solidFill>
              </a:rPr>
              <a:t>2021-06-16 Vaccines manuscript/pg5/P2-3</a:t>
            </a:r>
            <a:endParaRPr lang="en-US" sz="1000" dirty="0">
              <a:solidFill>
                <a:prstClr val="black"/>
              </a:solidFill>
            </a:endParaRPr>
          </a:p>
          <a:p>
            <a:pPr lvl="0">
              <a:defRPr/>
            </a:pP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Verified </a:t>
            </a:r>
            <a:r>
              <a:rPr kumimoji="0" lang="en-US" sz="10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except as noted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CC 9/22/21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7047807" y="3864114"/>
            <a:ext cx="4825218" cy="70788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Notes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All bullets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2021-06-16 Vaccines manuscript/pg5/P2-3</a:t>
            </a:r>
            <a:endParaRPr lang="en-US" sz="1000" dirty="0">
              <a:solidFill>
                <a:prstClr val="black"/>
              </a:solidFill>
            </a:endParaRPr>
          </a:p>
          <a:p>
            <a:pPr lvl="0">
              <a:defRPr/>
            </a:pPr>
            <a:endParaRPr lang="en-US" sz="1000"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0906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sz="800" dirty="0">
                <a:effectLst/>
                <a:ea typeface="Calibri" panose="020F0502020204030204" pitchFamily="34" charset="0"/>
                <a:cs typeface="Arial" panose="020B0604020202020204" pitchFamily="34" charset="0"/>
              </a:rPr>
              <a:t>[</a:t>
            </a:r>
            <a:r>
              <a:rPr lang="en-US" sz="1050" dirty="0">
                <a:solidFill>
                  <a:schemeClr val="tx1"/>
                </a:solidFill>
              </a:rPr>
              <a:t>Please note: Slide is animated]</a:t>
            </a:r>
            <a:endParaRPr lang="en-US" sz="800" dirty="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800" dirty="0">
                <a:effectLst/>
                <a:ea typeface="Calibri" panose="020F0502020204030204" pitchFamily="34" charset="0"/>
                <a:cs typeface="Arial" panose="020B0604020202020204" pitchFamily="34" charset="0"/>
              </a:rPr>
              <a:t>In Part B of ADAPT+, 7 patients were fully vaccinated with a mRNA COVID-19 vaccine at the cut-off date of 14 June 2021. During Part B of ADAPT+, a limited number of blood samples is taken and no total IgG levels are analyzed. Therefore, we had to rely on this limited set of sample to select appropriate pre- and post-vaccine samples to assess the humoral response by measuring S-RBD </a:t>
            </a:r>
            <a:r>
              <a:rPr lang="en-US" sz="800" dirty="0" err="1">
                <a:effectLst/>
                <a:ea typeface="Calibri" panose="020F0502020204030204" pitchFamily="34" charset="0"/>
                <a:cs typeface="Arial" panose="020B0604020202020204" pitchFamily="34" charset="0"/>
              </a:rPr>
              <a:t>IgGs</a:t>
            </a:r>
            <a:r>
              <a:rPr lang="en-US" sz="800" dirty="0">
                <a:effectLst/>
                <a:ea typeface="Calibri" panose="020F0502020204030204" pitchFamily="34" charset="0"/>
                <a:cs typeface="Arial" panose="020B0604020202020204" pitchFamily="34" charset="0"/>
              </a:rPr>
              <a:t>, and no correlation with total IgG levels could be made. </a:t>
            </a:r>
            <a:endParaRPr lang="en-US" sz="800" dirty="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800" dirty="0">
                <a:effectLst/>
                <a:ea typeface="Calibri" panose="020F0502020204030204" pitchFamily="34" charset="0"/>
                <a:cs typeface="Arial" panose="020B0604020202020204" pitchFamily="34" charset="0"/>
              </a:rPr>
              <a:t>None of the vaccinated patients experienced a known COVID-19 infection prior to the vaccine or prior to the last post-vaccination sample</a:t>
            </a:r>
            <a:r>
              <a:rPr lang="en-US" sz="800" dirty="0">
                <a:solidFill>
                  <a:srgbClr val="000000"/>
                </a:solidFill>
                <a:effectLst/>
                <a:ea typeface="Calibri" panose="020F0502020204030204" pitchFamily="34" charset="0"/>
                <a:cs typeface="ScalaLancetPro"/>
              </a:rPr>
              <a:t>.</a:t>
            </a:r>
            <a:endParaRPr lang="en-US" sz="800" dirty="0">
              <a:solidFill>
                <a:srgbClr val="000000"/>
              </a:solidFill>
              <a:effectLst/>
              <a:ea typeface="Calibri" panose="020F0502020204030204" pitchFamily="34" charset="0"/>
              <a:cs typeface="ScalaLancetPro"/>
            </a:endParaRPr>
          </a:p>
          <a:p>
            <a:pPr marL="171450" indent="-171450">
              <a:buFont typeface="Arial" panose="020B0604020202020204" pitchFamily="34" charset="0"/>
              <a:buChar char="•"/>
            </a:pPr>
            <a:r>
              <a:rPr lang="en-US" sz="800" dirty="0">
                <a:effectLst/>
                <a:ea typeface="Calibri" panose="020F0502020204030204" pitchFamily="34" charset="0"/>
                <a:cs typeface="Arial" panose="020B0604020202020204" pitchFamily="34" charset="0"/>
              </a:rPr>
              <a:t>One patient was immunized with COVID-19 vaccine </a:t>
            </a:r>
            <a:r>
              <a:rPr lang="en-US" sz="800" dirty="0" err="1">
                <a:effectLst/>
                <a:ea typeface="Calibri" panose="020F0502020204030204" pitchFamily="34" charset="0"/>
                <a:cs typeface="Arial" panose="020B0604020202020204" pitchFamily="34" charset="0"/>
              </a:rPr>
              <a:t>Moderna</a:t>
            </a:r>
            <a:r>
              <a:rPr lang="en-US" sz="800" dirty="0">
                <a:effectLst/>
                <a:ea typeface="Calibri" panose="020F0502020204030204" pitchFamily="34" charset="0"/>
                <a:cs typeface="Arial" panose="020B0604020202020204" pitchFamily="34" charset="0"/>
              </a:rPr>
              <a:t>, the other six received BioNTech/Pfizer </a:t>
            </a:r>
            <a:r>
              <a:rPr lang="en-US" sz="800" dirty="0" err="1">
                <a:effectLst/>
                <a:ea typeface="Calibri" panose="020F0502020204030204" pitchFamily="34" charset="0"/>
                <a:cs typeface="Arial" panose="020B0604020202020204" pitchFamily="34" charset="0"/>
              </a:rPr>
              <a:t>Comirnaty</a:t>
            </a:r>
            <a:r>
              <a:rPr lang="en-US" sz="800" dirty="0">
                <a:effectLst/>
                <a:ea typeface="Calibri" panose="020F0502020204030204" pitchFamily="34" charset="0"/>
                <a:cs typeface="Arial" panose="020B0604020202020204" pitchFamily="34" charset="0"/>
              </a:rPr>
              <a:t>. Vaccines were given with minimally 16 and maximally 40 days in between two vaccines.</a:t>
            </a:r>
            <a:endParaRPr lang="en-US" sz="800" dirty="0">
              <a:solidFill>
                <a:srgbClr val="000000"/>
              </a:solidFill>
              <a:effectLs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800" dirty="0">
                <a:effectLst/>
                <a:ea typeface="Calibri" panose="020F0502020204030204" pitchFamily="34" charset="0"/>
                <a:cs typeface="Arial" panose="020B0604020202020204" pitchFamily="34" charset="0"/>
              </a:rPr>
              <a:t>Patient 18 has never been treated with efgartigimod in ADAPT+ and is not receiving any immunosuppressant drugs. After receiving two vaccines, the patient mounted a significant immune response with a 20-fold increase in S-RBD IgG levels. </a:t>
            </a:r>
            <a:endParaRPr lang="en-US" sz="800" dirty="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800" dirty="0">
                <a:effectLst/>
                <a:ea typeface="Calibri" panose="020F0502020204030204" pitchFamily="34" charset="0"/>
                <a:cs typeface="Arial" panose="020B0604020202020204" pitchFamily="34" charset="0"/>
              </a:rPr>
              <a:t>Three patients receiving efgartigimod mounted clear responses to COVID-19 vaccination, regardless of reduction in IgG levels</a:t>
            </a:r>
            <a:endParaRPr lang="en-US" sz="800" dirty="0">
              <a:effectLst/>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n-US" sz="800" dirty="0">
                <a:effectLst/>
                <a:ea typeface="Calibri" panose="020F0502020204030204" pitchFamily="34" charset="0"/>
                <a:cs typeface="Arial" panose="020B0604020202020204" pitchFamily="34" charset="0"/>
              </a:rPr>
              <a:t>Patient 16 was vaccinated when total IgG levels are expected to be maximally reduced, i.e. 1 week after the last efgartigimod infusion</a:t>
            </a:r>
            <a:endParaRPr lang="nl-BE" sz="800" dirty="0">
              <a:effectLst/>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n-US" sz="800" dirty="0">
                <a:effectLst/>
                <a:ea typeface="Calibri" panose="020F0502020204030204" pitchFamily="34" charset="0"/>
                <a:cs typeface="Arial" panose="020B0604020202020204" pitchFamily="34" charset="0"/>
              </a:rPr>
              <a:t>Patient 17  was vaccinated in between two treatment periods, when total IgG levels are expected to be at baseline again</a:t>
            </a:r>
            <a:r>
              <a:rPr lang="en-US" sz="800" dirty="0">
                <a:effectLst/>
                <a:ea typeface="Times New Roman" panose="02020603050405020304" pitchFamily="18" charset="0"/>
              </a:rPr>
              <a:t> </a:t>
            </a:r>
            <a:endParaRPr lang="en-US" sz="800" dirty="0">
              <a:effectLst/>
              <a:ea typeface="Times New Roman" panose="02020603050405020304" pitchFamily="18" charset="0"/>
            </a:endParaRPr>
          </a:p>
          <a:p>
            <a:pPr marL="628650" lvl="1" indent="-171450">
              <a:buFont typeface="Arial" panose="020B0604020202020204" pitchFamily="34" charset="0"/>
              <a:buChar char="•"/>
            </a:pPr>
            <a:r>
              <a:rPr lang="en-US" sz="800" dirty="0">
                <a:effectLst/>
                <a:ea typeface="Times New Roman" panose="02020603050405020304" pitchFamily="18" charset="0"/>
              </a:rPr>
              <a:t>Patients 12 (data not shown) was vaccinated at the end of a treatment period</a:t>
            </a:r>
            <a:endParaRPr lang="en-US" sz="800" dirty="0">
              <a:effectLst/>
              <a:ea typeface="Times New Roman" panose="02020603050405020304" pitchFamily="18" charset="0"/>
            </a:endParaRPr>
          </a:p>
          <a:p>
            <a:pPr marL="628650" lvl="1" indent="-171450">
              <a:buFont typeface="Arial" panose="020B0604020202020204" pitchFamily="34" charset="0"/>
              <a:buChar char="•"/>
            </a:pPr>
            <a:r>
              <a:rPr lang="en-US" sz="800" dirty="0">
                <a:effectLst/>
                <a:ea typeface="Calibri" panose="020F0502020204030204" pitchFamily="34" charset="0"/>
                <a:cs typeface="Arial" panose="020B0604020202020204" pitchFamily="34" charset="0"/>
              </a:rPr>
              <a:t>All three patients were able to mount an immune response upon vaccination with 4-fold, 20-fold and 63-fold higher post-vaccine S-RBD IgG levels, 66, 15 or 69 days after the 2</a:t>
            </a:r>
            <a:r>
              <a:rPr lang="en-US" sz="800" baseline="30000" dirty="0">
                <a:effectLst/>
                <a:ea typeface="Calibri" panose="020F0502020204030204" pitchFamily="34" charset="0"/>
                <a:cs typeface="Arial" panose="020B0604020202020204" pitchFamily="34" charset="0"/>
              </a:rPr>
              <a:t>nd</a:t>
            </a:r>
            <a:r>
              <a:rPr lang="en-US" sz="800" dirty="0">
                <a:effectLst/>
                <a:ea typeface="Calibri" panose="020F0502020204030204" pitchFamily="34" charset="0"/>
                <a:cs typeface="Arial" panose="020B0604020202020204" pitchFamily="34" charset="0"/>
              </a:rPr>
              <a:t> vaccine, respectively. Patient 16 was treated with efgartigimod after the 2</a:t>
            </a:r>
            <a:r>
              <a:rPr lang="en-US" sz="800" baseline="30000" dirty="0">
                <a:effectLst/>
                <a:ea typeface="Calibri" panose="020F0502020204030204" pitchFamily="34" charset="0"/>
                <a:cs typeface="Arial" panose="020B0604020202020204" pitchFamily="34" charset="0"/>
              </a:rPr>
              <a:t>nd</a:t>
            </a:r>
            <a:r>
              <a:rPr lang="en-US" sz="800" dirty="0">
                <a:effectLst/>
                <a:ea typeface="Calibri" panose="020F0502020204030204" pitchFamily="34" charset="0"/>
                <a:cs typeface="Arial" panose="020B0604020202020204" pitchFamily="34" charset="0"/>
              </a:rPr>
              <a:t> vaccine, before the post-vaccination sample was taken. Although no total IgG levels are available, this caused a reduction in total IgG levels and possibly also S-RBD IgG levels but still a 4-fold increase compared </a:t>
            </a:r>
            <a:r>
              <a:rPr lang="nl-BE" sz="800" dirty="0">
                <a:effectLst/>
                <a:ea typeface="Times New Roman" panose="02020603050405020304" pitchFamily="18" charset="0"/>
              </a:rPr>
              <a:t> </a:t>
            </a:r>
            <a:r>
              <a:rPr lang="en-US" sz="800" dirty="0">
                <a:effectLst/>
                <a:ea typeface="Calibri" panose="020F0502020204030204" pitchFamily="34" charset="0"/>
                <a:cs typeface="Arial" panose="020B0604020202020204" pitchFamily="34" charset="0"/>
              </a:rPr>
              <a:t>to pre-vaccination in S-RBD IgG levels was noted. Patient 16 and 17 were not using any immunosuppressant treatment in addition to efgartigimod, whereas patient 12 was treated concomitantly with prednisolone (5 + 7.5 mg </a:t>
            </a:r>
            <a:r>
              <a:rPr lang="en-US" sz="800" dirty="0" err="1">
                <a:effectLst/>
                <a:ea typeface="Calibri" panose="020F0502020204030204" pitchFamily="34" charset="0"/>
                <a:cs typeface="Arial" panose="020B0604020202020204" pitchFamily="34" charset="0"/>
              </a:rPr>
              <a:t>q.o.d</a:t>
            </a:r>
            <a:r>
              <a:rPr lang="en-US" sz="800" dirty="0">
                <a:effectLst/>
                <a:ea typeface="Calibri" panose="020F0502020204030204" pitchFamily="34" charset="0"/>
                <a:cs typeface="Arial" panose="020B0604020202020204" pitchFamily="34" charset="0"/>
              </a:rPr>
              <a:t>.). </a:t>
            </a:r>
            <a:r>
              <a:rPr lang="nl-BE" sz="800" dirty="0">
                <a:effectLst/>
                <a:ea typeface="Times New Roman" panose="02020603050405020304" pitchFamily="18" charset="0"/>
              </a:rPr>
              <a:t> </a:t>
            </a:r>
            <a:r>
              <a:rPr lang="en-US" sz="800" dirty="0">
                <a:effectLst/>
                <a:ea typeface="Times New Roman" panose="02020603050405020304" pitchFamily="18" charset="0"/>
              </a:rPr>
              <a:t>Can we compare to what we see upon influenza (in Figure 2)</a:t>
            </a:r>
            <a:endParaRPr lang="en-US" sz="800" dirty="0">
              <a:effectLst/>
              <a:ea typeface="Times New Roman" panose="02020603050405020304" pitchFamily="18" charset="0"/>
            </a:endParaRPr>
          </a:p>
          <a:p>
            <a:pPr marL="171450" lvl="0" indent="-171450">
              <a:buFont typeface="Arial" panose="020B0604020202020204" pitchFamily="34" charset="0"/>
              <a:buChar char="•"/>
            </a:pPr>
            <a:r>
              <a:rPr lang="en-US" sz="800" dirty="0">
                <a:effectLst/>
                <a:ea typeface="Times New Roman" panose="02020603050405020304" pitchFamily="18" charset="0"/>
              </a:rPr>
              <a:t>In three other patients, no clear immune response was noted</a:t>
            </a:r>
            <a:endParaRPr lang="en-US" sz="800" dirty="0">
              <a:effectLst/>
              <a:ea typeface="Times New Roman" panose="02020603050405020304" pitchFamily="18" charset="0"/>
            </a:endParaRPr>
          </a:p>
          <a:p>
            <a:pPr marL="628650" lvl="1" indent="-171450">
              <a:buFont typeface="Arial" panose="020B0604020202020204" pitchFamily="34" charset="0"/>
              <a:buChar char="•"/>
            </a:pPr>
            <a:r>
              <a:rPr lang="en-US" sz="800" dirty="0">
                <a:effectLst/>
                <a:ea typeface="Times New Roman" panose="02020603050405020304" pitchFamily="18" charset="0"/>
              </a:rPr>
              <a:t>In two patients (data not shown), the optimal post-vaccination sample was not analyzed, which limits clear conclusions</a:t>
            </a:r>
            <a:endParaRPr lang="en-US" sz="800" dirty="0">
              <a:effectLst/>
              <a:ea typeface="Times New Roman" panose="02020603050405020304" pitchFamily="18" charset="0"/>
            </a:endParaRPr>
          </a:p>
          <a:p>
            <a:pPr marL="628650" lvl="1" indent="-171450">
              <a:buFont typeface="Arial" panose="020B0604020202020204" pitchFamily="34" charset="0"/>
              <a:buChar char="•"/>
            </a:pPr>
            <a:r>
              <a:rPr lang="en-US" sz="800" dirty="0">
                <a:effectLst/>
                <a:ea typeface="Times New Roman" panose="02020603050405020304" pitchFamily="18" charset="0"/>
              </a:rPr>
              <a:t>In patient 15, the correct samples were selected but no increase in S-RBD IgG levels were observed. </a:t>
            </a:r>
            <a:r>
              <a:rPr lang="en-US" sz="800" dirty="0">
                <a:effectLst/>
                <a:ea typeface="Calibri" panose="020F0502020204030204" pitchFamily="34" charset="0"/>
                <a:cs typeface="Arial" panose="020B0604020202020204" pitchFamily="34" charset="0"/>
              </a:rPr>
              <a:t>This patient, with a BMI of 47 kg/m², was treated with high doses of mycophenolate mofetil (1500 mg </a:t>
            </a:r>
            <a:r>
              <a:rPr lang="en-US" sz="800" dirty="0" err="1">
                <a:effectLst/>
                <a:ea typeface="Calibri" panose="020F0502020204030204" pitchFamily="34" charset="0"/>
                <a:cs typeface="Arial" panose="020B0604020202020204" pitchFamily="34" charset="0"/>
              </a:rPr>
              <a:t>b.i.d</a:t>
            </a:r>
            <a:r>
              <a:rPr lang="en-US" sz="800" dirty="0">
                <a:effectLst/>
                <a:ea typeface="Calibri" panose="020F0502020204030204" pitchFamily="34" charset="0"/>
                <a:cs typeface="Arial" panose="020B0604020202020204" pitchFamily="34" charset="0"/>
              </a:rPr>
              <a:t>) in addition to efgartigimod, and received both Pfizer vaccines in the middle of a treatment efgartigimod treatment. </a:t>
            </a:r>
            <a:endParaRPr lang="en-US" sz="800" dirty="0">
              <a:effectLst/>
              <a:ea typeface="Times New Roman" panose="02020603050405020304" pitchFamily="18" charset="0"/>
            </a:endParaRPr>
          </a:p>
          <a:p>
            <a:pPr marL="171450" indent="-171450">
              <a:buFont typeface="Arial" panose="020B0604020202020204" pitchFamily="34" charset="0"/>
              <a:buChar char="•"/>
            </a:pPr>
            <a:endParaRPr lang="en-US" sz="800" b="1"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sz="900" dirty="0">
                <a:effectLst/>
                <a:ea typeface="Calibri" panose="020F0502020204030204" pitchFamily="34" charset="0"/>
                <a:cs typeface="Arial" panose="020B0604020202020204" pitchFamily="34" charset="0"/>
              </a:rPr>
              <a:t>[</a:t>
            </a:r>
            <a:r>
              <a:rPr lang="en-US" sz="1100" dirty="0">
                <a:solidFill>
                  <a:schemeClr val="tx1"/>
                </a:solidFill>
              </a:rPr>
              <a:t>Please note: Slide is animated]</a:t>
            </a:r>
            <a:endParaRPr lang="en-US" sz="1100" dirty="0"/>
          </a:p>
          <a:p>
            <a:pPr marL="171450" indent="-171450">
              <a:buFont typeface="Arial" panose="020B0604020202020204" pitchFamily="34" charset="0"/>
              <a:buChar char="•"/>
            </a:pPr>
            <a:r>
              <a:rPr lang="en-US" sz="1100" dirty="0"/>
              <a:t>Serum titers of protective vaccine antibodies against TT, VZV and PCP were evaluated for all patients enrolled in the open-label study of efgartigimod in pemphigus</a:t>
            </a:r>
            <a:endParaRPr lang="en-US" sz="1100" dirty="0"/>
          </a:p>
          <a:p>
            <a:pPr marL="171450" indent="-171450">
              <a:buFont typeface="Arial" panose="020B0604020202020204" pitchFamily="34" charset="0"/>
              <a:buChar char="•"/>
            </a:pPr>
            <a:r>
              <a:rPr lang="en-US" sz="1100" dirty="0"/>
              <a:t>Analysis of 15 patients showed a largely overlapping behavior of total IgG and protective vaccine antibodies, where rapid drop of all titers is observed in the weekly induction period</a:t>
            </a:r>
            <a:endParaRPr lang="en-US" sz="1100" dirty="0"/>
          </a:p>
          <a:p>
            <a:pPr marL="171450" indent="-171450">
              <a:buFont typeface="Arial" panose="020B0604020202020204" pitchFamily="34" charset="0"/>
              <a:buChar char="•"/>
            </a:pPr>
            <a:r>
              <a:rPr lang="en-US" sz="1100" dirty="0"/>
              <a:t>Total IgG and protective titers remained stably suppressed for as long as patients were dosed with biweekly </a:t>
            </a:r>
            <a:r>
              <a:rPr lang="en-US" sz="1100" dirty="0" err="1"/>
              <a:t>efgartigimod</a:t>
            </a:r>
            <a:endParaRPr lang="en-US" sz="1100" dirty="0"/>
          </a:p>
          <a:p>
            <a:pPr marL="171450" indent="-171450">
              <a:buFont typeface="Arial" panose="020B0604020202020204" pitchFamily="34" charset="0"/>
              <a:buChar char="•"/>
            </a:pPr>
            <a:r>
              <a:rPr lang="en-US" sz="1100" dirty="0"/>
              <a:t> Following last infusion (day 238), a gradual return of total IgG and protective antibodies was observed.  </a:t>
            </a:r>
            <a:endParaRPr lang="en-US" sz="1100" dirty="0"/>
          </a:p>
          <a:p>
            <a:pPr marL="171450" indent="-171450">
              <a:buFont typeface="Arial" panose="020B0604020202020204" pitchFamily="34" charset="0"/>
              <a:buChar char="•"/>
            </a:pPr>
            <a:r>
              <a:rPr lang="en-US" sz="1100" dirty="0"/>
              <a:t>Prolonged efgartigimod therapy did not reduce PCP, TT, and VZV titers below protective thresholds </a:t>
            </a:r>
            <a:endParaRPr lang="en-US" sz="1100" dirty="0"/>
          </a:p>
          <a:p>
            <a:pPr marL="171450" indent="-171450">
              <a:buFont typeface="Arial" panose="020B0604020202020204" pitchFamily="34" charset="0"/>
              <a:buChar char="•"/>
            </a:pPr>
            <a:r>
              <a:rPr lang="en-US" sz="1100" dirty="0">
                <a:cs typeface="Arial" panose="020B0604020202020204" pitchFamily="34" charset="0"/>
              </a:rPr>
              <a:t>Serum levels of protective antibodies increased following withdrawal of </a:t>
            </a:r>
            <a:r>
              <a:rPr lang="en-US" sz="1100" dirty="0" err="1">
                <a:cs typeface="Arial" panose="020B0604020202020204" pitchFamily="34" charset="0"/>
              </a:rPr>
              <a:t>efgartigimod</a:t>
            </a:r>
            <a:r>
              <a:rPr lang="en-US" sz="1100" dirty="0">
                <a:cs typeface="Arial" panose="020B0604020202020204" pitchFamily="34" charset="0"/>
              </a:rPr>
              <a:t> showing that </a:t>
            </a:r>
            <a:r>
              <a:rPr lang="en-US" sz="1100" dirty="0" err="1">
                <a:cs typeface="Arial" panose="020B0604020202020204" pitchFamily="34" charset="0"/>
              </a:rPr>
              <a:t>efgartigimod</a:t>
            </a:r>
            <a:r>
              <a:rPr lang="en-US" sz="1100" dirty="0">
                <a:cs typeface="Arial" panose="020B0604020202020204" pitchFamily="34" charset="0"/>
              </a:rPr>
              <a:t> treatment does not impair the immune response to vaccines</a:t>
            </a:r>
            <a:endParaRPr lang="en-US" sz="1100" dirty="0">
              <a:cs typeface="Arial" panose="020B0604020202020204" pitchFamily="34" charset="0"/>
            </a:endParaRP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a:p>
            <a:endParaRPr lang="en-US" sz="1100"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
        <p:nvSpPr>
          <p:cNvPr id="5" name="TextBox 4"/>
          <p:cNvSpPr txBox="1"/>
          <p:nvPr/>
        </p:nvSpPr>
        <p:spPr>
          <a:xfrm>
            <a:off x="6934200" y="1029043"/>
            <a:ext cx="4825218" cy="193899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Figures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Left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000" dirty="0">
                <a:solidFill>
                  <a:prstClr val="black"/>
                </a:solidFill>
              </a:rPr>
              <a:t>2021-06-16 Vaccines manuscript/pg10/figure 1A</a:t>
            </a:r>
            <a:endParaRPr lang="en-US" sz="1000" dirty="0">
              <a:solidFill>
                <a:prstClr val="black"/>
              </a:solidFill>
            </a:endParaRPr>
          </a:p>
          <a:p>
            <a:pPr lvl="0">
              <a:defRPr/>
            </a:pPr>
            <a:r>
              <a:rPr lang="en-US" sz="1000" b="1" dirty="0">
                <a:solidFill>
                  <a:prstClr val="black"/>
                </a:solidFill>
              </a:rPr>
              <a:t>Right panel</a:t>
            </a:r>
            <a:endParaRPr lang="en-US" sz="1000" b="1" dirty="0">
              <a:solidFill>
                <a:prstClr val="black"/>
              </a:solidFill>
            </a:endParaRPr>
          </a:p>
          <a:p>
            <a:pPr lvl="0">
              <a:defRPr/>
            </a:pPr>
            <a:r>
              <a:rPr lang="en-US" sz="1000" dirty="0">
                <a:solidFill>
                  <a:prstClr val="black"/>
                </a:solidFill>
                <a:highlight>
                  <a:srgbClr val="FFFF00"/>
                </a:highlight>
              </a:rPr>
              <a:t>Need primary source</a:t>
            </a:r>
            <a:endParaRPr lang="en-US" sz="1000" dirty="0">
              <a:solidFill>
                <a:prstClr val="black"/>
              </a:solidFill>
              <a:highlight>
                <a:srgbClr val="FFFF00"/>
              </a:highlight>
            </a:endParaRPr>
          </a:p>
          <a:p>
            <a:pPr lvl="0">
              <a:defRPr/>
            </a:pPr>
            <a:r>
              <a:rPr lang="en-US" sz="1000" dirty="0">
                <a:solidFill>
                  <a:srgbClr val="FF0000"/>
                </a:solidFill>
                <a:highlight>
                  <a:srgbClr val="FFFF00"/>
                </a:highlight>
              </a:rPr>
              <a:t>Vaccines and Implications deck/slide 30</a:t>
            </a:r>
            <a:endParaRPr lang="en-US" sz="1000" dirty="0">
              <a:solidFill>
                <a:srgbClr val="FF0000"/>
              </a:solidFill>
              <a:highlight>
                <a:srgbClr val="FFFF00"/>
              </a:highlight>
            </a:endParaRPr>
          </a:p>
          <a:p>
            <a:pPr>
              <a:defRPr/>
            </a:pPr>
            <a:r>
              <a:rPr lang="en-US" sz="1000" b="1" dirty="0">
                <a:solidFill>
                  <a:prstClr val="black"/>
                </a:solidFill>
              </a:rPr>
              <a:t>Call-out</a:t>
            </a:r>
            <a:endParaRPr lang="en-US" sz="1000" b="1" dirty="0">
              <a:solidFill>
                <a:prstClr val="black"/>
              </a:solidFill>
            </a:endParaRPr>
          </a:p>
          <a:p>
            <a:pPr>
              <a:defRPr/>
            </a:pPr>
            <a:r>
              <a:rPr lang="en-US" sz="1000" dirty="0">
                <a:solidFill>
                  <a:prstClr val="black"/>
                </a:solidFill>
              </a:rPr>
              <a:t>2021-06-16 Vaccines manuscript/pg3/P7</a:t>
            </a:r>
            <a:endParaRPr lang="en-US" sz="1000" dirty="0">
              <a:solidFill>
                <a:prstClr val="black"/>
              </a:solidFill>
            </a:endParaRPr>
          </a:p>
          <a:p>
            <a:pPr>
              <a:defRPr/>
            </a:pPr>
            <a:r>
              <a:rPr lang="en-US" sz="1000" dirty="0">
                <a:solidFill>
                  <a:prstClr val="black"/>
                </a:solidFill>
              </a:rPr>
              <a:t>2021-06-16 Vaccines manuscript/pg4/P1</a:t>
            </a:r>
            <a:endParaRPr lang="en-US" sz="1000" dirty="0">
              <a:solidFill>
                <a:prstClr val="black"/>
              </a:solidFill>
            </a:endParaRPr>
          </a:p>
          <a:p>
            <a:pPr>
              <a:defRPr/>
            </a:pPr>
            <a:endParaRPr lang="en-US" sz="1000" dirty="0">
              <a:solidFill>
                <a:prstClr val="black"/>
              </a:solidFill>
            </a:endParaRPr>
          </a:p>
          <a:p>
            <a:pPr lvl="0">
              <a:defRPr/>
            </a:pPr>
            <a:r>
              <a:rPr lang="en-US" sz="1000" b="1" dirty="0">
                <a:solidFill>
                  <a:prstClr val="black"/>
                </a:solidFill>
              </a:rPr>
              <a:t>Verified </a:t>
            </a:r>
            <a:r>
              <a:rPr lang="en-US" sz="1000" b="1" dirty="0">
                <a:solidFill>
                  <a:prstClr val="black"/>
                </a:solidFill>
                <a:highlight>
                  <a:srgbClr val="00FF00"/>
                </a:highlight>
              </a:rPr>
              <a:t>with exception of right panel.</a:t>
            </a:r>
            <a:r>
              <a:rPr lang="en-US" sz="1000" b="1" dirty="0">
                <a:solidFill>
                  <a:prstClr val="black"/>
                </a:solidFill>
              </a:rPr>
              <a:t> CC 9/22/21</a:t>
            </a:r>
            <a:endParaRPr lang="en-US" sz="10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6934200" y="3730679"/>
            <a:ext cx="4825218" cy="116955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000" dirty="0">
              <a:solidFill>
                <a:srgbClr val="FF0000"/>
              </a:solidFill>
              <a:highlight>
                <a:srgbClr val="FFFF00"/>
              </a:highlight>
            </a:endParaRPr>
          </a:p>
          <a:p>
            <a:pPr>
              <a:defRPr/>
            </a:pPr>
            <a:r>
              <a:rPr lang="en-US" sz="1000" b="1" dirty="0">
                <a:solidFill>
                  <a:prstClr val="black"/>
                </a:solidFill>
              </a:rPr>
              <a:t>Notes</a:t>
            </a:r>
            <a:endParaRPr lang="en-US" sz="1000" b="1" dirty="0">
              <a:solidFill>
                <a:prstClr val="black"/>
              </a:solidFill>
            </a:endParaRPr>
          </a:p>
          <a:p>
            <a:pPr>
              <a:defRPr/>
            </a:pPr>
            <a:r>
              <a:rPr lang="en-US" sz="1000" b="1" dirty="0">
                <a:solidFill>
                  <a:prstClr val="black"/>
                </a:solidFill>
              </a:rPr>
              <a:t>All bullets</a:t>
            </a:r>
            <a:endParaRPr lang="en-US" sz="1000" b="1" dirty="0">
              <a:solidFill>
                <a:prstClr val="black"/>
              </a:solidFill>
            </a:endParaRPr>
          </a:p>
          <a:p>
            <a:pPr>
              <a:defRPr/>
            </a:pPr>
            <a:r>
              <a:rPr lang="en-US" sz="1000" dirty="0">
                <a:solidFill>
                  <a:prstClr val="black"/>
                </a:solidFill>
              </a:rPr>
              <a:t>2021-06-16 Vaccines manuscript/pg3/P7</a:t>
            </a:r>
            <a:endParaRPr lang="en-US" sz="1000" dirty="0">
              <a:solidFill>
                <a:prstClr val="black"/>
              </a:solidFill>
            </a:endParaRPr>
          </a:p>
          <a:p>
            <a:pPr>
              <a:defRPr/>
            </a:pPr>
            <a:r>
              <a:rPr lang="en-US" sz="1000" dirty="0">
                <a:solidFill>
                  <a:prstClr val="black"/>
                </a:solidFill>
              </a:rPr>
              <a:t>2021-06-16 Vaccines manuscript/pg4/P1</a:t>
            </a:r>
            <a:endParaRPr lang="en-US" sz="1000" dirty="0">
              <a:solidFill>
                <a:prstClr val="black"/>
              </a:solidFill>
            </a:endParaRPr>
          </a:p>
          <a:p>
            <a:pPr>
              <a:defRPr/>
            </a:pP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sz="1000" dirty="0">
                <a:effectLst/>
                <a:ea typeface="Calibri" panose="020F0502020204030204" pitchFamily="34" charset="0"/>
                <a:cs typeface="Arial" panose="020B0604020202020204" pitchFamily="34" charset="0"/>
              </a:rPr>
              <a:t>[</a:t>
            </a:r>
            <a:r>
              <a:rPr lang="en-US" sz="1200" dirty="0">
                <a:solidFill>
                  <a:schemeClr val="tx1"/>
                </a:solidFill>
              </a:rPr>
              <a:t>Please note: Slide is animated]</a:t>
            </a:r>
            <a:endParaRPr lang="en-US" sz="1000" dirty="0">
              <a:effectLs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b="0" dirty="0"/>
              <a:t>In the ADAPT study </a:t>
            </a:r>
            <a:r>
              <a:rPr kumimoji="0" lang="en-US" sz="1200" b="0" i="0" u="none" strike="noStrike" kern="1200" cap="none" spc="0" normalizeH="0" baseline="0" noProof="0" dirty="0">
                <a:ln>
                  <a:noFill/>
                </a:ln>
                <a:effectLst/>
                <a:uLnTx/>
                <a:uFillTx/>
                <a:latin typeface="+mn-lt"/>
                <a:ea typeface="+mn-ea"/>
                <a:cs typeface="+mn-cs"/>
              </a:rPr>
              <a:t>infections occurred with similar frequency in the </a:t>
            </a:r>
            <a:r>
              <a:rPr kumimoji="0" lang="en-US" sz="1200" b="0" i="0" u="none" strike="noStrike" kern="1200" cap="none" spc="0" normalizeH="0" baseline="0" noProof="0" dirty="0" err="1">
                <a:ln>
                  <a:noFill/>
                </a:ln>
                <a:effectLst/>
                <a:uLnTx/>
                <a:uFillTx/>
                <a:latin typeface="+mn-lt"/>
                <a:ea typeface="+mn-ea"/>
                <a:cs typeface="+mn-cs"/>
              </a:rPr>
              <a:t>efgartigimod</a:t>
            </a:r>
            <a:r>
              <a:rPr kumimoji="0" lang="en-US" sz="1200" b="0" i="0" u="none" strike="noStrike" kern="1200" cap="none" spc="0" normalizeH="0" baseline="0" noProof="0" dirty="0">
                <a:ln>
                  <a:noFill/>
                </a:ln>
                <a:effectLst/>
                <a:uLnTx/>
                <a:uFillTx/>
                <a:latin typeface="+mn-lt"/>
                <a:ea typeface="+mn-ea"/>
                <a:cs typeface="+mn-cs"/>
              </a:rPr>
              <a:t> and placebo arm, and most were mild or moderate </a:t>
            </a:r>
            <a:endParaRPr kumimoji="0" lang="en-US" sz="1200" b="0" i="0" u="none" strike="noStrike" kern="1200" cap="none" spc="0" normalizeH="0" baseline="0" noProof="0" dirty="0">
              <a:ln>
                <a:noFill/>
              </a:ln>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200" b="0" i="0" u="none" strike="noStrike" kern="1200" cap="none" spc="0" normalizeH="0" baseline="0" noProof="0" dirty="0">
                <a:ln>
                  <a:noFill/>
                </a:ln>
                <a:effectLst/>
                <a:uLnTx/>
                <a:uFillTx/>
                <a:latin typeface="+mn-lt"/>
                <a:ea typeface="+mn-ea"/>
                <a:cs typeface="+mn-cs"/>
              </a:rPr>
              <a:t>Similarly in the pemphigus study all events of infections were of mild or moderate intensity</a:t>
            </a:r>
            <a:endParaRPr kumimoji="0" lang="en-US" sz="1200" b="0" i="0" u="none" strike="noStrike" kern="1200" cap="none" spc="0" normalizeH="0" baseline="0" noProof="0" dirty="0">
              <a:ln>
                <a:noFill/>
              </a:ln>
              <a:effectLst/>
              <a:uLnTx/>
              <a:uFillTx/>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7142723" y="1482928"/>
            <a:ext cx="4825218" cy="332398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ADAPT study including footnote a</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dirty="0">
                <a:solidFill>
                  <a:prstClr val="black"/>
                </a:solidFill>
                <a:latin typeface="Calibri" panose="020F0502020204030204"/>
              </a:rPr>
              <a:t>Howard 2021/pg533/col2/table3</a:t>
            </a:r>
            <a:endParaRPr lang="en-US" sz="1000" dirty="0">
              <a:solidFill>
                <a:prstClr val="black"/>
              </a:solidFill>
            </a:endParaRPr>
          </a:p>
          <a:p>
            <a:pPr>
              <a:defRPr/>
            </a:pPr>
            <a:r>
              <a:rPr lang="en-US" sz="1000" dirty="0">
                <a:solidFill>
                  <a:prstClr val="black"/>
                </a:solidFill>
              </a:rPr>
              <a:t>Howard 2021/pg533/col1/P3</a:t>
            </a:r>
            <a:endParaRPr lang="en-US" sz="1000" dirty="0">
              <a:solidFill>
                <a:prstClr val="black"/>
              </a:solidFill>
            </a:endParaRPr>
          </a:p>
          <a:p>
            <a:pPr>
              <a:defRPr/>
            </a:pPr>
            <a:r>
              <a:rPr lang="en-US" sz="1000" b="1" dirty="0">
                <a:solidFill>
                  <a:prstClr val="black"/>
                </a:solidFill>
                <a:highlight>
                  <a:srgbClr val="00FF00"/>
                </a:highlight>
              </a:rPr>
              <a:t>Cannot verify c1, c2 data table or, in infection bar graph, the data for sinusitis down to bronchitis. </a:t>
            </a:r>
            <a:r>
              <a:rPr lang="en-US" sz="1000" b="1" dirty="0">
                <a:solidFill>
                  <a:prstClr val="black"/>
                </a:solidFill>
                <a:highlight>
                  <a:srgbClr val="FFFF00"/>
                </a:highlight>
              </a:rPr>
              <a:t>added</a:t>
            </a:r>
            <a:endParaRPr lang="en-US" sz="1000" b="1" dirty="0">
              <a:solidFill>
                <a:prstClr val="black"/>
              </a:solidFill>
              <a:highlight>
                <a:srgbClr val="FFFF00"/>
              </a:highlight>
            </a:endParaRPr>
          </a:p>
          <a:p>
            <a:pPr>
              <a:defRPr/>
            </a:pPr>
            <a:r>
              <a:rPr lang="en-US" sz="1000" dirty="0">
                <a:solidFill>
                  <a:srgbClr val="FF0000"/>
                </a:solidFill>
              </a:rPr>
              <a:t>6a_adverse events/pg34/table 14.3.1.2.2/infections and infestations row/</a:t>
            </a:r>
            <a:r>
              <a:rPr lang="en-US" sz="1000" dirty="0" err="1">
                <a:solidFill>
                  <a:srgbClr val="FF0000"/>
                </a:solidFill>
              </a:rPr>
              <a:t>efg</a:t>
            </a:r>
            <a:r>
              <a:rPr lang="en-US" sz="1000" dirty="0">
                <a:solidFill>
                  <a:srgbClr val="FF0000"/>
                </a:solidFill>
              </a:rPr>
              <a:t> and placebo</a:t>
            </a:r>
            <a:endParaRPr lang="en-US" sz="1000" dirty="0">
              <a:solidFill>
                <a:srgbClr val="FF0000"/>
              </a:solidFill>
            </a:endParaRPr>
          </a:p>
          <a:p>
            <a:pPr>
              <a:defRPr/>
            </a:pPr>
            <a:r>
              <a:rPr lang="en-US" sz="1000" dirty="0">
                <a:solidFill>
                  <a:srgbClr val="FF0000"/>
                </a:solidFill>
              </a:rPr>
              <a:t>6a_adverse events/pg34/table 14.3.1.2.2/chronic sinusitis row/</a:t>
            </a:r>
            <a:r>
              <a:rPr lang="en-US" sz="1000" dirty="0" err="1">
                <a:solidFill>
                  <a:srgbClr val="FF0000"/>
                </a:solidFill>
              </a:rPr>
              <a:t>efg</a:t>
            </a:r>
            <a:r>
              <a:rPr lang="en-US" sz="1000" dirty="0">
                <a:solidFill>
                  <a:srgbClr val="FF0000"/>
                </a:solidFill>
              </a:rPr>
              <a:t> and placebo</a:t>
            </a:r>
            <a:endParaRPr lang="en-US" sz="1000" dirty="0">
              <a:solidFill>
                <a:srgbClr val="FF0000"/>
              </a:solidFill>
            </a:endParaRPr>
          </a:p>
          <a:p>
            <a:pPr>
              <a:defRPr/>
            </a:pPr>
            <a:r>
              <a:rPr lang="en-US" sz="1000" dirty="0">
                <a:solidFill>
                  <a:srgbClr val="FF0000"/>
                </a:solidFill>
              </a:rPr>
              <a:t>6a_adverse events/pg34/table 14.3.1.2.2/influenza row/</a:t>
            </a:r>
            <a:r>
              <a:rPr lang="en-US" sz="1000" dirty="0" err="1">
                <a:solidFill>
                  <a:srgbClr val="FF0000"/>
                </a:solidFill>
              </a:rPr>
              <a:t>efg</a:t>
            </a:r>
            <a:r>
              <a:rPr lang="en-US" sz="1000" dirty="0">
                <a:solidFill>
                  <a:srgbClr val="FF0000"/>
                </a:solidFill>
              </a:rPr>
              <a:t> and placebo</a:t>
            </a:r>
            <a:endParaRPr lang="en-US" sz="1000" dirty="0">
              <a:solidFill>
                <a:srgbClr val="FF0000"/>
              </a:solidFill>
            </a:endParaRPr>
          </a:p>
          <a:p>
            <a:pPr>
              <a:defRPr/>
            </a:pPr>
            <a:r>
              <a:rPr lang="en-US" sz="1000" dirty="0">
                <a:solidFill>
                  <a:srgbClr val="FF0000"/>
                </a:solidFill>
              </a:rPr>
              <a:t>6a_adverse events/pg34/table 14.3.1.2.2/ear infection row/</a:t>
            </a:r>
            <a:r>
              <a:rPr lang="en-US" sz="1000" dirty="0" err="1">
                <a:solidFill>
                  <a:srgbClr val="FF0000"/>
                </a:solidFill>
              </a:rPr>
              <a:t>efg</a:t>
            </a:r>
            <a:r>
              <a:rPr lang="en-US" sz="1000" dirty="0">
                <a:solidFill>
                  <a:srgbClr val="FF0000"/>
                </a:solidFill>
              </a:rPr>
              <a:t> and placebo</a:t>
            </a:r>
            <a:endParaRPr lang="en-US" sz="1000" dirty="0">
              <a:solidFill>
                <a:srgbClr val="FF0000"/>
              </a:solidFill>
            </a:endParaRPr>
          </a:p>
          <a:p>
            <a:pPr>
              <a:defRPr/>
            </a:pPr>
            <a:r>
              <a:rPr lang="en-US" sz="1000" dirty="0">
                <a:solidFill>
                  <a:srgbClr val="FF0000"/>
                </a:solidFill>
              </a:rPr>
              <a:t>6a_adverse events/pg34/table 14.3.1.2.2/cystitis row/</a:t>
            </a:r>
            <a:r>
              <a:rPr lang="en-US" sz="1000" dirty="0" err="1">
                <a:solidFill>
                  <a:srgbClr val="FF0000"/>
                </a:solidFill>
              </a:rPr>
              <a:t>efg</a:t>
            </a:r>
            <a:r>
              <a:rPr lang="en-US" sz="1000" dirty="0">
                <a:solidFill>
                  <a:srgbClr val="FF0000"/>
                </a:solidFill>
              </a:rPr>
              <a:t> and placebo</a:t>
            </a:r>
            <a:endParaRPr lang="en-US" sz="1000" dirty="0">
              <a:solidFill>
                <a:srgbClr val="FF0000"/>
              </a:solidFill>
            </a:endParaRPr>
          </a:p>
          <a:p>
            <a:pPr>
              <a:defRPr/>
            </a:pPr>
            <a:r>
              <a:rPr lang="en-US" sz="1000" dirty="0">
                <a:solidFill>
                  <a:srgbClr val="FF0000"/>
                </a:solidFill>
              </a:rPr>
              <a:t>6a_adverse events/pg34/table 14.3.1.2.2/bronchitis row/</a:t>
            </a:r>
            <a:r>
              <a:rPr lang="en-US" sz="1000" dirty="0" err="1">
                <a:solidFill>
                  <a:srgbClr val="FF0000"/>
                </a:solidFill>
              </a:rPr>
              <a:t>efg</a:t>
            </a:r>
            <a:r>
              <a:rPr lang="en-US" sz="1000" dirty="0">
                <a:solidFill>
                  <a:srgbClr val="FF0000"/>
                </a:solidFill>
              </a:rPr>
              <a:t> and placebo</a:t>
            </a:r>
            <a:endParaRPr lang="en-US" sz="1000" dirty="0">
              <a:solidFill>
                <a:srgbClr val="FF0000"/>
              </a:solidFill>
            </a:endParaRPr>
          </a:p>
          <a:p>
            <a:pPr lvl="0">
              <a:defRPr/>
            </a:pPr>
            <a:endParaRPr lang="en-US" sz="1000" dirty="0">
              <a:solidFill>
                <a:srgbClr val="FF0000"/>
              </a:solidFill>
            </a:endParaRPr>
          </a:p>
          <a:p>
            <a:pPr lvl="0">
              <a:defRPr/>
            </a:pPr>
            <a:endParaRPr lang="en-US" sz="1000" dirty="0">
              <a:solidFill>
                <a:srgbClr val="FF0000"/>
              </a:solidFill>
            </a:endParaRPr>
          </a:p>
          <a:p>
            <a:pPr lvl="0">
              <a:defRPr/>
            </a:pPr>
            <a:r>
              <a:rPr lang="en-US" sz="1000" b="1" dirty="0">
                <a:solidFill>
                  <a:prstClr val="black"/>
                </a:solidFill>
              </a:rPr>
              <a:t>Pemphigus study</a:t>
            </a:r>
            <a:endParaRPr lang="en-US" sz="1000" b="1" dirty="0">
              <a:solidFill>
                <a:prstClr val="black"/>
              </a:solidFill>
            </a:endParaRPr>
          </a:p>
          <a:p>
            <a:pPr>
              <a:defRPr/>
            </a:pPr>
            <a:r>
              <a:rPr lang="en-US" sz="1000" b="1" dirty="0">
                <a:solidFill>
                  <a:prstClr val="black"/>
                </a:solidFill>
              </a:rPr>
              <a:t>Call-out</a:t>
            </a:r>
            <a:endParaRPr lang="en-US" sz="1000" b="1" dirty="0">
              <a:solidFill>
                <a:prstClr val="black"/>
              </a:solidFill>
            </a:endParaRPr>
          </a:p>
          <a:p>
            <a:pPr>
              <a:defRPr/>
            </a:pPr>
            <a:r>
              <a:rPr lang="en-US" sz="1000" dirty="0">
                <a:solidFill>
                  <a:prstClr val="black"/>
                </a:solidFill>
              </a:rPr>
              <a:t>Goebeler efgartigimod pemphigus phase 2 study/pg15/P1</a:t>
            </a:r>
            <a:endParaRPr lang="en-US" sz="1000" dirty="0">
              <a:solidFill>
                <a:prstClr val="black"/>
              </a:solidFill>
            </a:endParaRPr>
          </a:p>
          <a:p>
            <a:pPr>
              <a:defRPr/>
            </a:pPr>
            <a:r>
              <a:rPr lang="en-US" sz="1000" dirty="0">
                <a:solidFill>
                  <a:prstClr val="black"/>
                </a:solidFill>
              </a:rPr>
              <a:t>Goebeler efgartigimod pemphigus phase 2 study/pg16/table 2</a:t>
            </a:r>
            <a:endParaRPr lang="en-US" sz="1000" dirty="0">
              <a:solidFill>
                <a:prstClr val="black"/>
              </a:solidFill>
            </a:endParaRPr>
          </a:p>
          <a:p>
            <a:pPr>
              <a:defRPr/>
            </a:pPr>
            <a:endParaRPr lang="en-US" sz="1000" dirty="0">
              <a:solidFill>
                <a:prstClr val="black"/>
              </a:solidFill>
            </a:endParaRPr>
          </a:p>
          <a:p>
            <a:pPr>
              <a:defRPr/>
            </a:pPr>
            <a:r>
              <a:rPr lang="en-US" sz="1000" b="1" dirty="0">
                <a:solidFill>
                  <a:prstClr val="black"/>
                </a:solidFill>
              </a:rPr>
              <a:t>Verified </a:t>
            </a:r>
            <a:r>
              <a:rPr lang="en-US" sz="1000" b="1" dirty="0">
                <a:solidFill>
                  <a:prstClr val="black"/>
                </a:solidFill>
                <a:highlight>
                  <a:srgbClr val="00FF00"/>
                </a:highlight>
              </a:rPr>
              <a:t>except as noted. </a:t>
            </a:r>
            <a:r>
              <a:rPr lang="en-US" sz="1000" b="1" dirty="0">
                <a:solidFill>
                  <a:prstClr val="black"/>
                </a:solidFill>
              </a:rPr>
              <a:t>CC 9/21/21</a:t>
            </a:r>
            <a:endParaRPr lang="en-US" sz="1000" b="1" dirty="0">
              <a:solidFill>
                <a:prstClr val="black"/>
              </a:solidFill>
            </a:endParaRPr>
          </a:p>
          <a:p>
            <a:pPr lvl="0">
              <a:defRPr/>
            </a:pP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7142723" y="4888375"/>
            <a:ext cx="4825218" cy="193899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Notes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Bullet 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dirty="0">
                <a:solidFill>
                  <a:prstClr val="black"/>
                </a:solidFill>
                <a:latin typeface="Calibri" panose="020F0502020204030204"/>
              </a:rPr>
              <a:t>Howard 2021/pg533/col2/table3</a:t>
            </a:r>
            <a:endParaRPr lang="en-US" sz="1000" dirty="0">
              <a:solidFill>
                <a:prstClr val="black"/>
              </a:solidFill>
            </a:endParaRPr>
          </a:p>
          <a:p>
            <a:pPr>
              <a:defRPr/>
            </a:pPr>
            <a:r>
              <a:rPr lang="en-US" sz="1000" dirty="0">
                <a:solidFill>
                  <a:prstClr val="black"/>
                </a:solidFill>
              </a:rPr>
              <a:t>Howard 2021/pg533/col1/P3</a:t>
            </a:r>
            <a:endParaRPr lang="en-US" sz="1000" dirty="0">
              <a:solidFill>
                <a:prstClr val="black"/>
              </a:solidFill>
            </a:endParaRPr>
          </a:p>
          <a:p>
            <a:pPr>
              <a:defRPr/>
            </a:pPr>
            <a:endParaRPr lang="en-US" sz="1000" b="1" dirty="0">
              <a:solidFill>
                <a:prstClr val="black"/>
              </a:solidFill>
              <a:highlight>
                <a:srgbClr val="00FF00"/>
              </a:highlight>
            </a:endParaRPr>
          </a:p>
          <a:p>
            <a:pPr lvl="0">
              <a:defRPr/>
            </a:pPr>
            <a:endParaRPr lang="en-US" sz="1000" b="1" dirty="0">
              <a:solidFill>
                <a:prstClr val="black"/>
              </a:solidFill>
            </a:endParaRPr>
          </a:p>
          <a:p>
            <a:pPr lvl="0">
              <a:defRPr/>
            </a:pPr>
            <a:r>
              <a:rPr lang="en-US" sz="1000" b="1" dirty="0">
                <a:solidFill>
                  <a:prstClr val="black"/>
                </a:solidFill>
              </a:rPr>
              <a:t>Bullet 2</a:t>
            </a:r>
            <a:endParaRPr lang="en-US" sz="1000" b="1" dirty="0">
              <a:solidFill>
                <a:prstClr val="black"/>
              </a:solidFill>
            </a:endParaRPr>
          </a:p>
          <a:p>
            <a:pPr>
              <a:defRPr/>
            </a:pPr>
            <a:r>
              <a:rPr lang="en-US" sz="1000" dirty="0">
                <a:solidFill>
                  <a:prstClr val="black"/>
                </a:solidFill>
              </a:rPr>
              <a:t>Goebeler efgartigimod pemphigus phase 2 study/pg15/P1</a:t>
            </a:r>
            <a:endParaRPr lang="en-US" sz="1000" dirty="0">
              <a:solidFill>
                <a:prstClr val="black"/>
              </a:solidFill>
            </a:endParaRPr>
          </a:p>
          <a:p>
            <a:pPr>
              <a:defRPr/>
            </a:pPr>
            <a:r>
              <a:rPr lang="en-US" sz="1000" dirty="0">
                <a:solidFill>
                  <a:prstClr val="black"/>
                </a:solidFill>
              </a:rPr>
              <a:t>Goebeler efgartigimod pemphigus phase 2 study/pg16/table 2</a:t>
            </a:r>
            <a:endParaRPr lang="en-US" sz="1000" dirty="0">
              <a:solidFill>
                <a:prstClr val="black"/>
              </a:solidFill>
            </a:endParaRPr>
          </a:p>
          <a:p>
            <a:pPr>
              <a:defRPr/>
            </a:pPr>
            <a:endParaRPr lang="en-US" sz="1000" dirty="0">
              <a:solidFill>
                <a:prstClr val="black"/>
              </a:solidFill>
            </a:endParaRPr>
          </a:p>
          <a:p>
            <a:pPr lvl="0">
              <a:defRPr/>
            </a:pP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100" dirty="0" err="1"/>
              <a:t>Efgartigimod</a:t>
            </a:r>
            <a:r>
              <a:rPr lang="en-US" sz="1100" dirty="0"/>
              <a:t> treatment was well tolerated in patients with </a:t>
            </a:r>
            <a:r>
              <a:rPr lang="en-US" sz="1100" dirty="0" err="1"/>
              <a:t>gMG</a:t>
            </a:r>
            <a:r>
              <a:rPr lang="en-US" sz="1100" dirty="0"/>
              <a:t> and pemphigus, and most infections were of mild or moderate intensity</a:t>
            </a:r>
            <a:endParaRPr kumimoji="0" lang="en-US" sz="1100" i="0" u="none" strike="noStrike" kern="1200" cap="none" spc="0" normalizeH="0" baseline="0" noProof="0" dirty="0">
              <a:ln>
                <a:noFill/>
              </a:ln>
              <a:effectLst/>
              <a:uLnTx/>
              <a:uFillTx/>
              <a:cs typeface="Calibri" panose="020F0502020204030204"/>
            </a:endParaRPr>
          </a:p>
          <a:p>
            <a:pPr marL="171450" indent="-171450">
              <a:buFont typeface="Arial" panose="020B0604020202020204" pitchFamily="34" charset="0"/>
              <a:buChar char="•"/>
            </a:pPr>
            <a:r>
              <a:rPr lang="en-US" sz="1100" dirty="0"/>
              <a:t>Total IgG levels are transiently reduced after </a:t>
            </a:r>
            <a:r>
              <a:rPr lang="en-US" sz="1100" dirty="0" err="1"/>
              <a:t>efgartigimod</a:t>
            </a:r>
            <a:r>
              <a:rPr lang="en-US" sz="1100" dirty="0"/>
              <a:t> treatment, but immune response to influenza or pneumococcal vaccine immunity appear to remain intact in patients with </a:t>
            </a:r>
            <a:r>
              <a:rPr lang="en-US" sz="1100" dirty="0" err="1"/>
              <a:t>gMG</a:t>
            </a: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100" i="0" u="none" strike="noStrike" kern="1200" cap="none" spc="0" normalizeH="0" baseline="0" noProof="0" dirty="0">
                <a:ln>
                  <a:noFill/>
                </a:ln>
                <a:effectLst/>
                <a:uLnTx/>
                <a:uFillTx/>
                <a:latin typeface="+mn-lt"/>
              </a:rPr>
              <a:t>In patients with pemphigus, IgG reduction with sustained </a:t>
            </a:r>
            <a:r>
              <a:rPr kumimoji="0" lang="en-US" sz="1100" i="0" u="none" strike="noStrike" kern="1200" cap="none" spc="0" normalizeH="0" baseline="0" noProof="0" dirty="0" err="1">
                <a:ln>
                  <a:noFill/>
                </a:ln>
                <a:effectLst/>
                <a:uLnTx/>
                <a:uFillTx/>
                <a:latin typeface="+mn-lt"/>
              </a:rPr>
              <a:t>efgartigimod</a:t>
            </a:r>
            <a:r>
              <a:rPr kumimoji="0" lang="en-US" sz="1100" i="0" u="none" strike="noStrike" kern="1200" cap="none" spc="0" normalizeH="0" baseline="0" noProof="0" dirty="0">
                <a:ln>
                  <a:noFill/>
                </a:ln>
                <a:effectLst/>
                <a:uLnTx/>
                <a:uFillTx/>
                <a:latin typeface="+mn-lt"/>
              </a:rPr>
              <a:t> therapy did not cause anti-PCP, TT, and VZV IgG  levels to drop below minimally protective thresholds</a:t>
            </a:r>
            <a:endParaRPr kumimoji="0" lang="en-US" sz="1100" i="0" u="none" strike="noStrike" kern="1200" cap="none" spc="0" normalizeH="0" baseline="0" noProof="0" dirty="0">
              <a:ln>
                <a:noFill/>
              </a:ln>
              <a:effectLst/>
              <a:uLnTx/>
              <a:uFillTx/>
              <a:latin typeface="+mn-lt"/>
            </a:endParaRPr>
          </a:p>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1438"/>
            <a:ext cx="5486400" cy="3086100"/>
          </a:xfrm>
        </p:spPr>
      </p:sp>
      <p:sp>
        <p:nvSpPr>
          <p:cNvPr id="3" name="Notes Placeholder 2"/>
          <p:cNvSpPr>
            <a:spLocks noGrp="1"/>
          </p:cNvSpPr>
          <p:nvPr>
            <p:ph type="body" idx="1"/>
          </p:nvPr>
        </p:nvSpPr>
        <p:spPr>
          <a:xfrm>
            <a:off x="685800" y="3157538"/>
            <a:ext cx="5486400" cy="3600450"/>
          </a:xfrm>
        </p:spPr>
        <p:txBody>
          <a:bodyPr/>
          <a:lstStyle/>
          <a:p>
            <a:pPr marL="171450" indent="-171450">
              <a:buFont typeface="Arial" panose="020B0604020202020204" pitchFamily="34" charset="0"/>
              <a:buChar char="•"/>
            </a:pPr>
            <a:r>
              <a:rPr lang="en-US" dirty="0"/>
              <a:t>Influenza was reported in 1 vaccinated patient (patient 5)</a:t>
            </a:r>
            <a:endParaRPr lang="en-US" dirty="0"/>
          </a:p>
          <a:p>
            <a:pPr marL="171450" indent="-171450">
              <a:buFont typeface="Arial" panose="020B0604020202020204" pitchFamily="34" charset="0"/>
              <a:buChar char="•"/>
            </a:pPr>
            <a:r>
              <a:rPr lang="en-US" dirty="0"/>
              <a:t>Influenza was confirmed with nasal swab, and the grade of the outcome was severe.</a:t>
            </a:r>
            <a:endParaRPr lang="en-US" dirty="0"/>
          </a:p>
          <a:p>
            <a:pPr marL="171450" indent="-171450">
              <a:buFont typeface="Arial" panose="020B0604020202020204" pitchFamily="34" charset="0"/>
              <a:buChar char="•"/>
            </a:pPr>
            <a:r>
              <a:rPr lang="en-US" dirty="0"/>
              <a:t>The patient was diagnosed with influenza at day 127 in the study, which coincided with the timing of the second post-vaccine sample</a:t>
            </a:r>
            <a:endParaRPr lang="en-US" dirty="0"/>
          </a:p>
          <a:p>
            <a:pPr marL="171450" indent="-171450">
              <a:buFont typeface="Arial" panose="020B0604020202020204" pitchFamily="34" charset="0"/>
              <a:buChar char="•"/>
            </a:pPr>
            <a:r>
              <a:rPr lang="en-US" dirty="0"/>
              <a:t>At this time point, the total IgG levels were increased again to baseline and the influenza titers were above the protective threshold for 3/4 strains, suggesting it is unlikely efgartigimod was affecting vaccine efficacy</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
        <p:nvSpPr>
          <p:cNvPr id="5" name="TextBox 4"/>
          <p:cNvSpPr txBox="1"/>
          <p:nvPr/>
        </p:nvSpPr>
        <p:spPr>
          <a:xfrm>
            <a:off x="6934200" y="1029043"/>
            <a:ext cx="4825218" cy="116955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Figures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000" dirty="0">
                <a:solidFill>
                  <a:prstClr val="black"/>
                </a:solidFill>
              </a:rPr>
              <a:t>2021-06-16 Vaccines manuscript/pg12/supplemental figure 1</a:t>
            </a:r>
            <a:endParaRPr lang="en-US" sz="1000" dirty="0">
              <a:solidFill>
                <a:prstClr val="black"/>
              </a:solidFill>
            </a:endParaRPr>
          </a:p>
          <a:p>
            <a:pPr>
              <a:defRPr/>
            </a:pPr>
            <a:r>
              <a:rPr lang="en-US" sz="1000" b="1" dirty="0">
                <a:solidFill>
                  <a:prstClr val="black"/>
                </a:solidFill>
              </a:rPr>
              <a:t>Call-outs</a:t>
            </a:r>
            <a:endParaRPr lang="en-US" sz="1000" b="1" dirty="0">
              <a:solidFill>
                <a:prstClr val="black"/>
              </a:solidFill>
            </a:endParaRPr>
          </a:p>
          <a:p>
            <a:pPr>
              <a:defRPr/>
            </a:pPr>
            <a:r>
              <a:rPr lang="en-US" sz="1000" dirty="0">
                <a:solidFill>
                  <a:prstClr val="black"/>
                </a:solidFill>
              </a:rPr>
              <a:t>2021-06-16 Vaccines manuscript/pg4/P5</a:t>
            </a:r>
            <a:endParaRPr lang="en-US" sz="1000" dirty="0">
              <a:solidFill>
                <a:prstClr val="black"/>
              </a:solidFill>
            </a:endParaRPr>
          </a:p>
          <a:p>
            <a:pPr>
              <a:defRPr/>
            </a:pPr>
            <a:r>
              <a:rPr lang="en-US" sz="1000" dirty="0">
                <a:solidFill>
                  <a:prstClr val="black"/>
                </a:solidFill>
              </a:rPr>
              <a:t>2021-06-16 Vaccines manuscript/pg5/P1-2</a:t>
            </a:r>
            <a:endParaRPr lang="en-US" sz="1000" dirty="0">
              <a:solidFill>
                <a:prstClr val="black"/>
              </a:solidFill>
            </a:endParaRPr>
          </a:p>
          <a:p>
            <a:pPr lvl="0">
              <a:defRPr/>
            </a:pP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Verified CC 9/22/21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6934200" y="3137705"/>
            <a:ext cx="4825218" cy="86177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Notes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Bullets 1-4</a:t>
            </a:r>
            <a:endParaRPr lang="en-US" sz="1000" b="1" dirty="0">
              <a:solidFill>
                <a:prstClr val="black"/>
              </a:solidFill>
            </a:endParaRPr>
          </a:p>
          <a:p>
            <a:pPr>
              <a:defRPr/>
            </a:pPr>
            <a:r>
              <a:rPr lang="en-US" sz="1000" dirty="0">
                <a:solidFill>
                  <a:prstClr val="black"/>
                </a:solidFill>
              </a:rPr>
              <a:t>2021-06-16 Vaccines manuscript/pg5/P2</a:t>
            </a:r>
            <a:endParaRPr lang="en-US" sz="1000" dirty="0">
              <a:solidFill>
                <a:prstClr val="black"/>
              </a:solidFill>
            </a:endParaRPr>
          </a:p>
          <a:p>
            <a:pPr>
              <a:defRPr/>
            </a:pPr>
            <a:r>
              <a:rPr lang="en-US" sz="1000" dirty="0">
                <a:solidFill>
                  <a:prstClr val="black"/>
                </a:solidFill>
              </a:rPr>
              <a:t>2021-06-16 Vaccines manuscript/pg12/supplemental figure 1</a:t>
            </a:r>
            <a:endParaRPr lang="en-US" sz="1000" dirty="0">
              <a:solidFill>
                <a:prstClr val="black"/>
              </a:solidFill>
            </a:endParaRPr>
          </a:p>
          <a:p>
            <a:pPr lvl="0">
              <a:defRPr/>
            </a:pPr>
            <a:endParaRPr lang="en-US" sz="1000" dirty="0">
              <a:solidFill>
                <a:prstClr val="black"/>
              </a:solidFill>
            </a:endParaRPr>
          </a:p>
        </p:txBody>
      </p:sp>
      <p:graphicFrame>
        <p:nvGraphicFramePr>
          <p:cNvPr id="7" name="Table 6"/>
          <p:cNvGraphicFramePr>
            <a:graphicFrameLocks noGrp="1"/>
          </p:cNvGraphicFramePr>
          <p:nvPr/>
        </p:nvGraphicFramePr>
        <p:xfrm>
          <a:off x="388620" y="4735180"/>
          <a:ext cx="6080760" cy="3786578"/>
        </p:xfrm>
        <a:graphic>
          <a:graphicData uri="http://schemas.openxmlformats.org/drawingml/2006/table">
            <a:tbl>
              <a:tblPr firstRow="1" firstCol="1" bandRow="1">
                <a:tableStyleId>{5C22544A-7EE6-4342-B048-85BDC9FD1C3A}</a:tableStyleId>
              </a:tblPr>
              <a:tblGrid>
                <a:gridCol w="757579"/>
                <a:gridCol w="872323"/>
                <a:gridCol w="783748"/>
                <a:gridCol w="813945"/>
                <a:gridCol w="1617151"/>
                <a:gridCol w="1236014"/>
              </a:tblGrid>
              <a:tr h="0">
                <a:tc>
                  <a:txBody>
                    <a:bodyPr/>
                    <a:lstStyle/>
                    <a:p>
                      <a:pPr marL="0" marR="0" algn="ctr">
                        <a:lnSpc>
                          <a:spcPct val="107000"/>
                        </a:lnSpc>
                        <a:spcBef>
                          <a:spcPts val="0"/>
                        </a:spcBef>
                        <a:spcAft>
                          <a:spcPts val="0"/>
                        </a:spcAft>
                      </a:pPr>
                      <a:r>
                        <a:rPr lang="en-US" sz="700">
                          <a:effectLst/>
                        </a:rPr>
                        <a:t>Patient ID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Patient ID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Gender – Age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BMI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Immunosuppressant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Relevant medical history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0">
                <a:tc>
                  <a:txBody>
                    <a:bodyPr/>
                    <a:lstStyle/>
                    <a:p>
                      <a:pPr marL="0" marR="0" algn="ctr">
                        <a:lnSpc>
                          <a:spcPct val="107000"/>
                        </a:lnSpc>
                        <a:spcBef>
                          <a:spcPts val="0"/>
                        </a:spcBef>
                        <a:spcAft>
                          <a:spcPts val="0"/>
                        </a:spcAft>
                      </a:pPr>
                      <a:r>
                        <a:rPr lang="en-US" sz="700">
                          <a:effectLst/>
                        </a:rPr>
                        <a:t>Patient 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USA0015064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32.8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163641">
                <a:tc>
                  <a:txBody>
                    <a:bodyPr/>
                    <a:lstStyle/>
                    <a:p>
                      <a:pPr marL="0" marR="0" algn="ctr">
                        <a:lnSpc>
                          <a:spcPct val="107000"/>
                        </a:lnSpc>
                        <a:spcBef>
                          <a:spcPts val="0"/>
                        </a:spcBef>
                        <a:spcAft>
                          <a:spcPts val="0"/>
                        </a:spcAft>
                      </a:pPr>
                      <a:r>
                        <a:rPr lang="en-US" sz="700">
                          <a:effectLst/>
                        </a:rPr>
                        <a:t>Patient 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USA0021074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M, 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40.4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CellCept, 500 mg bid</a:t>
                      </a:r>
                      <a:endParaRPr lang="en-US" sz="800">
                        <a:effectLst/>
                      </a:endParaRPr>
                    </a:p>
                    <a:p>
                      <a:pPr marL="0" marR="0" algn="ctr">
                        <a:lnSpc>
                          <a:spcPct val="107000"/>
                        </a:lnSpc>
                        <a:spcBef>
                          <a:spcPts val="0"/>
                        </a:spcBef>
                        <a:spcAft>
                          <a:spcPts val="0"/>
                        </a:spcAft>
                      </a:pPr>
                      <a:r>
                        <a:rPr lang="en-US" sz="700">
                          <a:effectLst/>
                        </a:rPr>
                        <a:t>Cyclosporine, 50 mg bid</a:t>
                      </a:r>
                      <a:endParaRPr lang="en-US" sz="800">
                        <a:effectLst/>
                      </a:endParaRPr>
                    </a:p>
                    <a:p>
                      <a:pPr marL="0" marR="0" algn="ctr">
                        <a:lnSpc>
                          <a:spcPct val="107000"/>
                        </a:lnSpc>
                        <a:spcBef>
                          <a:spcPts val="0"/>
                        </a:spcBef>
                        <a:spcAft>
                          <a:spcPts val="0"/>
                        </a:spcAft>
                      </a:pPr>
                      <a:r>
                        <a:rPr lang="en-US" sz="700">
                          <a:effectLst/>
                        </a:rPr>
                        <a:t>Prednisone, 20 mg qd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0">
                <a:tc>
                  <a:txBody>
                    <a:bodyPr/>
                    <a:lstStyle/>
                    <a:p>
                      <a:pPr marL="0" marR="0" algn="ctr">
                        <a:lnSpc>
                          <a:spcPct val="107000"/>
                        </a:lnSpc>
                        <a:spcBef>
                          <a:spcPts val="0"/>
                        </a:spcBef>
                        <a:spcAft>
                          <a:spcPts val="0"/>
                        </a:spcAft>
                      </a:pPr>
                      <a:r>
                        <a:rPr lang="en-US" sz="700">
                          <a:effectLst/>
                        </a:rPr>
                        <a:t>Patient 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JPN0002209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23.9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Prednisolone, 10 mg qd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0">
                <a:tc>
                  <a:txBody>
                    <a:bodyPr/>
                    <a:lstStyle/>
                    <a:p>
                      <a:pPr marL="0" marR="0" algn="ctr">
                        <a:lnSpc>
                          <a:spcPct val="107000"/>
                        </a:lnSpc>
                        <a:spcBef>
                          <a:spcPts val="0"/>
                        </a:spcBef>
                        <a:spcAft>
                          <a:spcPts val="0"/>
                        </a:spcAft>
                      </a:pPr>
                      <a:r>
                        <a:rPr lang="en-US" sz="700">
                          <a:effectLst/>
                        </a:rPr>
                        <a:t>Patient 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USA0006103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56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45.2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Prednisone, 15 mg qd</a:t>
                      </a:r>
                      <a:endParaRPr lang="en-US" sz="800">
                        <a:effectLst/>
                      </a:endParaRPr>
                    </a:p>
                    <a:p>
                      <a:pPr marL="0" marR="0" algn="ctr">
                        <a:lnSpc>
                          <a:spcPct val="107000"/>
                        </a:lnSpc>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Diabetes type II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0">
                <a:tc>
                  <a:txBody>
                    <a:bodyPr/>
                    <a:lstStyle/>
                    <a:p>
                      <a:pPr marL="0" marR="0" algn="ctr">
                        <a:lnSpc>
                          <a:spcPct val="107000"/>
                        </a:lnSpc>
                        <a:spcBef>
                          <a:spcPts val="0"/>
                        </a:spcBef>
                        <a:spcAft>
                          <a:spcPts val="0"/>
                        </a:spcAft>
                      </a:pPr>
                      <a:r>
                        <a:rPr lang="en-US" sz="700">
                          <a:effectLst/>
                        </a:rPr>
                        <a:t>Patient 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UA0009111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32.1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Prednisone, 15 qod</a:t>
                      </a:r>
                      <a:endParaRPr lang="en-US" sz="800">
                        <a:effectLst/>
                      </a:endParaRPr>
                    </a:p>
                    <a:p>
                      <a:pPr marL="0" marR="0" algn="ctr">
                        <a:lnSpc>
                          <a:spcPct val="107000"/>
                        </a:lnSpc>
                        <a:spcBef>
                          <a:spcPts val="0"/>
                        </a:spcBef>
                        <a:spcAft>
                          <a:spcPts val="0"/>
                        </a:spcAft>
                      </a:pPr>
                      <a:r>
                        <a:rPr lang="en-US" sz="700">
                          <a:effectLst/>
                        </a:rPr>
                        <a:t>Cell Cept,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163641">
                <a:tc>
                  <a:txBody>
                    <a:bodyPr/>
                    <a:lstStyle/>
                    <a:p>
                      <a:pPr marL="0" marR="0" algn="ctr">
                        <a:lnSpc>
                          <a:spcPct val="107000"/>
                        </a:lnSpc>
                        <a:spcBef>
                          <a:spcPts val="0"/>
                        </a:spcBef>
                        <a:spcAft>
                          <a:spcPts val="0"/>
                        </a:spcAft>
                      </a:pPr>
                      <a:r>
                        <a:rPr lang="en-US" sz="700">
                          <a:effectLst/>
                        </a:rPr>
                        <a:t>Patient 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BEL0001027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46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32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dirty="0" err="1">
                          <a:effectLst/>
                        </a:rPr>
                        <a:t>CellCept</a:t>
                      </a:r>
                      <a:r>
                        <a:rPr lang="en-US" sz="700" dirty="0">
                          <a:effectLst/>
                        </a:rPr>
                        <a:t> 500 mg bid</a:t>
                      </a:r>
                      <a:endParaRPr lang="en-US" sz="800" dirty="0">
                        <a:effectLst/>
                      </a:endParaRPr>
                    </a:p>
                    <a:p>
                      <a:pPr marL="0" marR="0" algn="ctr">
                        <a:lnSpc>
                          <a:spcPct val="107000"/>
                        </a:lnSpc>
                        <a:spcBef>
                          <a:spcPts val="0"/>
                        </a:spcBef>
                        <a:spcAft>
                          <a:spcPts val="0"/>
                        </a:spcAft>
                      </a:pPr>
                      <a:r>
                        <a:rPr lang="en-US" sz="700" dirty="0">
                          <a:effectLst/>
                        </a:rPr>
                        <a:t>Medrol 4 mg </a:t>
                      </a:r>
                      <a:r>
                        <a:rPr lang="en-US" sz="700" dirty="0" err="1">
                          <a:effectLst/>
                        </a:rPr>
                        <a:t>qd</a:t>
                      </a:r>
                      <a:endParaRPr lang="en-US" sz="800" dirty="0">
                        <a:effectLst/>
                      </a:endParaRPr>
                    </a:p>
                    <a:p>
                      <a:pPr marL="0" marR="0" algn="ctr">
                        <a:lnSpc>
                          <a:spcPct val="107000"/>
                        </a:lnSpc>
                        <a:spcBef>
                          <a:spcPts val="0"/>
                        </a:spcBef>
                        <a:spcAft>
                          <a:spcPts val="0"/>
                        </a:spcAft>
                      </a:pPr>
                      <a:r>
                        <a:rPr lang="en-US" sz="7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0">
                <a:tc>
                  <a:txBody>
                    <a:bodyPr/>
                    <a:lstStyle/>
                    <a:p>
                      <a:pPr marL="0" marR="0" algn="ctr">
                        <a:lnSpc>
                          <a:spcPct val="107000"/>
                        </a:lnSpc>
                        <a:spcBef>
                          <a:spcPts val="0"/>
                        </a:spcBef>
                        <a:spcAft>
                          <a:spcPts val="0"/>
                        </a:spcAft>
                      </a:pPr>
                      <a:r>
                        <a:rPr lang="en-US" sz="700">
                          <a:effectLst/>
                        </a:rPr>
                        <a:t>Patient 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BEL0001032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27.1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Azathioprine, 50 mg bid</a:t>
                      </a:r>
                      <a:endParaRPr lang="en-US" sz="800">
                        <a:effectLst/>
                      </a:endParaRPr>
                    </a:p>
                    <a:p>
                      <a:pPr marL="0" marR="0" algn="ctr">
                        <a:lnSpc>
                          <a:spcPct val="107000"/>
                        </a:lnSpc>
                        <a:spcBef>
                          <a:spcPts val="0"/>
                        </a:spcBef>
                        <a:spcAft>
                          <a:spcPts val="0"/>
                        </a:spcAft>
                      </a:pPr>
                      <a:r>
                        <a:rPr lang="en-US" sz="700">
                          <a:effectLst/>
                        </a:rPr>
                        <a:t>Medrol, 8 mg qd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0">
                <a:tc>
                  <a:txBody>
                    <a:bodyPr/>
                    <a:lstStyle/>
                    <a:p>
                      <a:pPr marL="0" marR="0" algn="ctr">
                        <a:lnSpc>
                          <a:spcPct val="107000"/>
                        </a:lnSpc>
                        <a:spcBef>
                          <a:spcPts val="0"/>
                        </a:spcBef>
                        <a:spcAft>
                          <a:spcPts val="0"/>
                        </a:spcAft>
                      </a:pPr>
                      <a:r>
                        <a:rPr lang="en-US" sz="700">
                          <a:effectLst/>
                        </a:rPr>
                        <a:t>Patient 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BEL0001040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M, 76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22.7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Cellcept 1000 mg qd</a:t>
                      </a:r>
                      <a:endParaRPr lang="en-US" sz="800">
                        <a:effectLst/>
                      </a:endParaRPr>
                    </a:p>
                    <a:p>
                      <a:pPr marL="0" marR="0" algn="ctr">
                        <a:lnSpc>
                          <a:spcPct val="107000"/>
                        </a:lnSpc>
                        <a:spcBef>
                          <a:spcPts val="0"/>
                        </a:spcBef>
                        <a:spcAft>
                          <a:spcPts val="0"/>
                        </a:spcAft>
                      </a:pPr>
                      <a:r>
                        <a:rPr lang="en-US" sz="700">
                          <a:effectLst/>
                        </a:rPr>
                        <a:t>Medrol, 8 mg qd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163641">
                <a:tc>
                  <a:txBody>
                    <a:bodyPr/>
                    <a:lstStyle/>
                    <a:p>
                      <a:pPr marL="0" marR="0" algn="ctr">
                        <a:lnSpc>
                          <a:spcPct val="107000"/>
                        </a:lnSpc>
                        <a:spcBef>
                          <a:spcPts val="0"/>
                        </a:spcBef>
                        <a:spcAft>
                          <a:spcPts val="0"/>
                        </a:spcAft>
                      </a:pPr>
                      <a:r>
                        <a:rPr lang="en-US" sz="700">
                          <a:effectLst/>
                        </a:rPr>
                        <a:t>Patient 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BEL0010023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24.9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Azathioprine 50 mg tid</a:t>
                      </a:r>
                      <a:endParaRPr lang="en-US" sz="800">
                        <a:effectLst/>
                      </a:endParaRPr>
                    </a:p>
                    <a:p>
                      <a:pPr marL="0" marR="0" algn="ctr">
                        <a:lnSpc>
                          <a:spcPct val="107000"/>
                        </a:lnSpc>
                        <a:spcBef>
                          <a:spcPts val="0"/>
                        </a:spcBef>
                        <a:spcAft>
                          <a:spcPts val="0"/>
                        </a:spcAft>
                      </a:pPr>
                      <a:r>
                        <a:rPr lang="en-US" sz="700">
                          <a:effectLst/>
                        </a:rPr>
                        <a:t>Medrol 10 mg qod + 8 mg qod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0">
                <a:tc>
                  <a:txBody>
                    <a:bodyPr/>
                    <a:lstStyle/>
                    <a:p>
                      <a:pPr marL="0" marR="0" algn="ctr">
                        <a:lnSpc>
                          <a:spcPct val="107000"/>
                        </a:lnSpc>
                        <a:spcBef>
                          <a:spcPts val="0"/>
                        </a:spcBef>
                        <a:spcAft>
                          <a:spcPts val="0"/>
                        </a:spcAft>
                      </a:pPr>
                      <a:r>
                        <a:rPr lang="en-US" sz="700">
                          <a:effectLst/>
                        </a:rPr>
                        <a:t>Patient 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USA0003008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55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38.4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Mycophenolate 1.5 mg bid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163641">
                <a:tc>
                  <a:txBody>
                    <a:bodyPr/>
                    <a:lstStyle/>
                    <a:p>
                      <a:pPr marL="0" marR="0" algn="ctr">
                        <a:lnSpc>
                          <a:spcPct val="107000"/>
                        </a:lnSpc>
                        <a:spcBef>
                          <a:spcPts val="0"/>
                        </a:spcBef>
                        <a:spcAft>
                          <a:spcPts val="0"/>
                        </a:spcAft>
                      </a:pPr>
                      <a:r>
                        <a:rPr lang="en-US" sz="700">
                          <a:effectLst/>
                        </a:rPr>
                        <a:t>Patient 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UA0009037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34.2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Azathioprine, 150 mg qd + 100 mg qd </a:t>
                      </a:r>
                      <a:br>
                        <a:rPr lang="en-US" sz="700">
                          <a:effectLst/>
                        </a:rPr>
                      </a:br>
                      <a:r>
                        <a:rPr lang="en-US" sz="700">
                          <a:effectLst/>
                        </a:rPr>
                        <a:t>Prednisone 15 mg qd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Chronic immunosuppressive therapy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163641">
                <a:tc>
                  <a:txBody>
                    <a:bodyPr/>
                    <a:lstStyle/>
                    <a:p>
                      <a:pPr marL="0" marR="0" algn="ctr">
                        <a:lnSpc>
                          <a:spcPct val="107000"/>
                        </a:lnSpc>
                        <a:spcBef>
                          <a:spcPts val="0"/>
                        </a:spcBef>
                        <a:spcAft>
                          <a:spcPts val="0"/>
                        </a:spcAft>
                      </a:pPr>
                      <a:r>
                        <a:rPr lang="en-US" sz="700">
                          <a:effectLst/>
                        </a:rPr>
                        <a:t>Patient 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DNK0001062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79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Prednisolone 5 mg qod</a:t>
                      </a:r>
                      <a:endParaRPr lang="en-US" sz="800">
                        <a:effectLst/>
                      </a:endParaRPr>
                    </a:p>
                    <a:p>
                      <a:pPr marL="0" marR="0" algn="ctr">
                        <a:lnSpc>
                          <a:spcPct val="107000"/>
                        </a:lnSpc>
                        <a:spcBef>
                          <a:spcPts val="0"/>
                        </a:spcBef>
                        <a:spcAft>
                          <a:spcPts val="0"/>
                        </a:spcAft>
                      </a:pPr>
                      <a:r>
                        <a:rPr lang="en-US" sz="700">
                          <a:effectLst/>
                        </a:rPr>
                        <a:t>Prednisolone 7.5 mg qod</a:t>
                      </a:r>
                      <a:endParaRPr lang="en-US" sz="800">
                        <a:effectLst/>
                      </a:endParaRPr>
                    </a:p>
                    <a:p>
                      <a:pPr marL="0" marR="0" algn="ctr">
                        <a:lnSpc>
                          <a:spcPct val="107000"/>
                        </a:lnSpc>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Diabetes</a:t>
                      </a:r>
                      <a:endParaRPr lang="en-US" sz="800">
                        <a:effectLst/>
                      </a:endParaRPr>
                    </a:p>
                    <a:p>
                      <a:pPr marL="0" marR="0" algn="ctr">
                        <a:lnSpc>
                          <a:spcPct val="107000"/>
                        </a:lnSpc>
                        <a:spcBef>
                          <a:spcPts val="0"/>
                        </a:spcBef>
                        <a:spcAft>
                          <a:spcPts val="0"/>
                        </a:spcAft>
                      </a:pPr>
                      <a:r>
                        <a:rPr lang="en-US" sz="700">
                          <a:effectLst/>
                        </a:rPr>
                        <a:t>Polymyalgia rheumatica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163641">
                <a:tc>
                  <a:txBody>
                    <a:bodyPr/>
                    <a:lstStyle/>
                    <a:p>
                      <a:pPr marL="0" marR="0" algn="ctr">
                        <a:lnSpc>
                          <a:spcPct val="107000"/>
                        </a:lnSpc>
                        <a:spcBef>
                          <a:spcPts val="0"/>
                        </a:spcBef>
                        <a:spcAft>
                          <a:spcPts val="0"/>
                        </a:spcAft>
                      </a:pPr>
                      <a:r>
                        <a:rPr lang="en-US" sz="700">
                          <a:effectLst/>
                        </a:rPr>
                        <a:t>Patient 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DEU0006138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M, 48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23.9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Prednisolone 3 mg qd</a:t>
                      </a:r>
                      <a:endParaRPr lang="en-US" sz="800">
                        <a:effectLst/>
                      </a:endParaRPr>
                    </a:p>
                    <a:p>
                      <a:pPr marL="0" marR="0" algn="ctr">
                        <a:lnSpc>
                          <a:spcPct val="107000"/>
                        </a:lnSpc>
                        <a:spcBef>
                          <a:spcPts val="0"/>
                        </a:spcBef>
                        <a:spcAft>
                          <a:spcPts val="0"/>
                        </a:spcAft>
                      </a:pPr>
                      <a:r>
                        <a:rPr lang="en-US" sz="700">
                          <a:effectLst/>
                        </a:rPr>
                        <a:t>Mycophenolate mofetil 500 mg, 5x/d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No MH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219008">
                <a:tc>
                  <a:txBody>
                    <a:bodyPr/>
                    <a:lstStyle/>
                    <a:p>
                      <a:pPr marL="0" marR="0" algn="ctr">
                        <a:lnSpc>
                          <a:spcPct val="107000"/>
                        </a:lnSpc>
                        <a:spcBef>
                          <a:spcPts val="0"/>
                        </a:spcBef>
                        <a:spcAft>
                          <a:spcPts val="0"/>
                        </a:spcAft>
                      </a:pPr>
                      <a:r>
                        <a:rPr lang="en-US" sz="700">
                          <a:effectLst/>
                        </a:rPr>
                        <a:t>Patient 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USA0009013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76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34.5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Mycophenolate mofetil 1 g bid</a:t>
                      </a:r>
                      <a:endParaRPr lang="en-US" sz="800">
                        <a:effectLst/>
                      </a:endParaRPr>
                    </a:p>
                    <a:p>
                      <a:pPr marL="0" marR="0" algn="ctr">
                        <a:lnSpc>
                          <a:spcPct val="107000"/>
                        </a:lnSpc>
                        <a:spcBef>
                          <a:spcPts val="0"/>
                        </a:spcBef>
                        <a:spcAft>
                          <a:spcPts val="0"/>
                        </a:spcAft>
                      </a:pPr>
                      <a:r>
                        <a:rPr lang="en-US" sz="700">
                          <a:effectLst/>
                        </a:rPr>
                        <a:t>Prednisone 2 mg qd.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Type 2 diabetes, Coronary artery disease, Chronic Kidney disease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0">
                <a:tc>
                  <a:txBody>
                    <a:bodyPr/>
                    <a:lstStyle/>
                    <a:p>
                      <a:pPr marL="0" marR="0" algn="ctr">
                        <a:lnSpc>
                          <a:spcPct val="107000"/>
                        </a:lnSpc>
                        <a:spcBef>
                          <a:spcPts val="0"/>
                        </a:spcBef>
                        <a:spcAft>
                          <a:spcPts val="0"/>
                        </a:spcAft>
                      </a:pPr>
                      <a:r>
                        <a:rPr lang="en-US" sz="700">
                          <a:effectLst/>
                        </a:rPr>
                        <a:t>Patient 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USA0006011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47.9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Mycophenolate mofetil 1500 mg bid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0">
                <a:tc>
                  <a:txBody>
                    <a:bodyPr/>
                    <a:lstStyle/>
                    <a:p>
                      <a:pPr marL="0" marR="0" algn="ctr">
                        <a:lnSpc>
                          <a:spcPct val="107000"/>
                        </a:lnSpc>
                        <a:spcBef>
                          <a:spcPts val="0"/>
                        </a:spcBef>
                        <a:spcAft>
                          <a:spcPts val="0"/>
                        </a:spcAft>
                      </a:pPr>
                      <a:r>
                        <a:rPr lang="en-US" sz="700">
                          <a:effectLst/>
                        </a:rPr>
                        <a:t>Patient 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USA0009071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M, 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35.6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0">
                <a:tc>
                  <a:txBody>
                    <a:bodyPr/>
                    <a:lstStyle/>
                    <a:p>
                      <a:pPr marL="0" marR="0" algn="ctr">
                        <a:lnSpc>
                          <a:spcPct val="107000"/>
                        </a:lnSpc>
                        <a:spcBef>
                          <a:spcPts val="0"/>
                        </a:spcBef>
                        <a:spcAft>
                          <a:spcPts val="0"/>
                        </a:spcAft>
                      </a:pPr>
                      <a:r>
                        <a:rPr lang="en-US" sz="700">
                          <a:effectLst/>
                        </a:rPr>
                        <a:t>Patient 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USA0015064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F, 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32.8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Hashimoto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r h="0">
                <a:tc>
                  <a:txBody>
                    <a:bodyPr/>
                    <a:lstStyle/>
                    <a:p>
                      <a:pPr marL="0" marR="0" algn="ctr">
                        <a:lnSpc>
                          <a:spcPct val="107000"/>
                        </a:lnSpc>
                        <a:spcBef>
                          <a:spcPts val="0"/>
                        </a:spcBef>
                        <a:spcAft>
                          <a:spcPts val="0"/>
                        </a:spcAft>
                      </a:pPr>
                      <a:r>
                        <a:rPr lang="en-US" sz="700">
                          <a:effectLst/>
                        </a:rPr>
                        <a:t>Patient 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USA0032208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M, 71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26.0 kg/m²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c>
                  <a:txBody>
                    <a:bodyPr/>
                    <a:lstStyle/>
                    <a:p>
                      <a:pPr marL="0" marR="0" algn="ctr">
                        <a:lnSpc>
                          <a:spcPct val="107000"/>
                        </a:lnSpc>
                        <a:spcBef>
                          <a:spcPts val="0"/>
                        </a:spcBef>
                        <a:spcAft>
                          <a:spcPts val="0"/>
                        </a:spcAft>
                      </a:pPr>
                      <a:r>
                        <a:rPr lang="en-US" sz="700" dirty="0">
                          <a:effectLst/>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634" marR="49634" marT="0" marB="0"/>
                </a:tc>
              </a:tr>
            </a:tbl>
          </a:graphicData>
        </a:graphic>
      </p:graphicFrame>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
        <p:nvSpPr>
          <p:cNvPr id="5" name="TextBox 4"/>
          <p:cNvSpPr txBox="1"/>
          <p:nvPr/>
        </p:nvSpPr>
        <p:spPr>
          <a:xfrm>
            <a:off x="7400925" y="1399461"/>
            <a:ext cx="8629651" cy="4154984"/>
          </a:xfrm>
          <a:prstGeom prst="rect">
            <a:avLst/>
          </a:prstGeom>
          <a:noFill/>
          <a:ln>
            <a:solidFill>
              <a:schemeClr val="tx1"/>
            </a:solidFill>
          </a:ln>
        </p:spPr>
        <p:txBody>
          <a:bodyPr wrap="square" rtlCol="0">
            <a:spAutoFit/>
          </a:bodyPr>
          <a:lstStyle/>
          <a:p>
            <a:r>
              <a:rPr lang="en-US" sz="1100" b="1" dirty="0"/>
              <a:t>Treatment options</a:t>
            </a:r>
            <a:endParaRPr lang="en-US" sz="1100" b="1" dirty="0"/>
          </a:p>
          <a:p>
            <a:r>
              <a:rPr lang="en-US" sz="1100" dirty="0"/>
              <a:t>Sanders 2016/pg421/col1/P9/symptomatic and IS treatment of MG/bullet #1</a:t>
            </a:r>
            <a:endParaRPr lang="en-US" sz="1100" dirty="0"/>
          </a:p>
          <a:p>
            <a:r>
              <a:rPr lang="en-US" sz="1100" dirty="0"/>
              <a:t>Sanders 2016/pg421/col2/P1/bullet #2</a:t>
            </a:r>
            <a:endParaRPr lang="en-US" sz="1100" dirty="0"/>
          </a:p>
          <a:p>
            <a:r>
              <a:rPr lang="en-US" sz="1100" b="1" dirty="0"/>
              <a:t>Decrease antibody production</a:t>
            </a:r>
            <a:endParaRPr lang="en-US" sz="1100" b="1" dirty="0"/>
          </a:p>
          <a:p>
            <a:r>
              <a:rPr lang="en-US" sz="1100" dirty="0"/>
              <a:t>Patel 2019/pg5/table1/corticosteroids/secondary antibody deficiency column</a:t>
            </a:r>
            <a:endParaRPr lang="en-US" sz="1100" dirty="0"/>
          </a:p>
          <a:p>
            <a:r>
              <a:rPr lang="en-US" sz="1100" dirty="0"/>
              <a:t>Patel 2019/pg5/table1/rituximab/secondary antibody deficiency column</a:t>
            </a:r>
            <a:endParaRPr lang="en-US" sz="1100" dirty="0"/>
          </a:p>
          <a:p>
            <a:r>
              <a:rPr lang="en-US" sz="1100" dirty="0"/>
              <a:t>Patel 2019/pg5/table1/mycophenolate mofetil/secondary antibody deficiency column</a:t>
            </a:r>
            <a:endParaRPr lang="en-US" sz="1100" dirty="0"/>
          </a:p>
          <a:p>
            <a:r>
              <a:rPr lang="en-US" sz="1100" dirty="0"/>
              <a:t>Jolles 2016/pg335/table 2/drug-related column</a:t>
            </a:r>
            <a:endParaRPr lang="en-US" sz="1100" dirty="0"/>
          </a:p>
          <a:p>
            <a:r>
              <a:rPr lang="en-US" sz="1100" b="1" dirty="0"/>
              <a:t>Increase risk</a:t>
            </a:r>
            <a:endParaRPr lang="en-US" sz="1100" b="1" dirty="0"/>
          </a:p>
          <a:p>
            <a:r>
              <a:rPr lang="en-US" sz="1100" dirty="0"/>
              <a:t>Patel 2019/pg5/table1/corticosteroids/infection incidence column</a:t>
            </a:r>
            <a:endParaRPr lang="en-US" sz="1100" dirty="0"/>
          </a:p>
          <a:p>
            <a:r>
              <a:rPr lang="en-US" sz="1100" dirty="0"/>
              <a:t>Patel 2019/pg5/table1/ rituximab /infection incidence column</a:t>
            </a:r>
            <a:endParaRPr lang="en-US" sz="1100" dirty="0"/>
          </a:p>
          <a:p>
            <a:r>
              <a:rPr lang="en-US" sz="1100" dirty="0"/>
              <a:t>Patel 2019/pg5/table1/ mycophenolate mofetil/infection incidence column</a:t>
            </a:r>
            <a:endParaRPr lang="en-US" sz="1100" dirty="0"/>
          </a:p>
          <a:p>
            <a:r>
              <a:rPr lang="en-US" sz="1100" b="1" dirty="0"/>
              <a:t>Impair</a:t>
            </a:r>
            <a:endParaRPr lang="en-US" sz="1100" b="1" dirty="0"/>
          </a:p>
          <a:p>
            <a:r>
              <a:rPr lang="en-US" sz="1100" dirty="0"/>
              <a:t>Patel 2019/pg5/table1/corticosteroids/vaccine response column</a:t>
            </a:r>
            <a:endParaRPr lang="en-US" sz="1100" dirty="0"/>
          </a:p>
          <a:p>
            <a:r>
              <a:rPr lang="en-US" sz="1100" dirty="0"/>
              <a:t>Patel 2019/pg5/table1/rituximab/vaccine response column</a:t>
            </a:r>
            <a:endParaRPr lang="en-US" sz="1100" dirty="0"/>
          </a:p>
          <a:p>
            <a:r>
              <a:rPr lang="en-US" sz="1100" dirty="0"/>
              <a:t>Patel 2019/pg5/table1/mycophenolate mofetil/vaccine response column</a:t>
            </a:r>
            <a:endParaRPr lang="en-US" sz="1100" dirty="0"/>
          </a:p>
          <a:p>
            <a:r>
              <a:rPr lang="en-US" sz="1100" b="1" dirty="0">
                <a:highlight>
                  <a:srgbClr val="00FF00"/>
                </a:highlight>
              </a:rPr>
              <a:t>Source indicates no effect on influenza status for corticosteroids. </a:t>
            </a:r>
            <a:r>
              <a:rPr lang="en-US" sz="1100" b="1" dirty="0">
                <a:highlight>
                  <a:srgbClr val="FFFF00"/>
                </a:highlight>
              </a:rPr>
              <a:t>Ok what we state is not influenza specific</a:t>
            </a:r>
            <a:endParaRPr lang="en-US" sz="1100" b="1" dirty="0">
              <a:highlight>
                <a:srgbClr val="FFFF00"/>
              </a:highlight>
            </a:endParaRPr>
          </a:p>
          <a:p>
            <a:endParaRPr lang="en-US" sz="1100" b="1" dirty="0">
              <a:highlight>
                <a:srgbClr val="00FF00"/>
              </a:highlight>
            </a:endParaRPr>
          </a:p>
          <a:p>
            <a:r>
              <a:rPr lang="en-US" sz="1100" b="1" dirty="0"/>
              <a:t>It has been reported</a:t>
            </a:r>
            <a:endParaRPr lang="en-US" sz="1100" b="1" dirty="0"/>
          </a:p>
          <a:p>
            <a:r>
              <a:rPr lang="en-US" sz="1100" dirty="0"/>
              <a:t>Deepak 2021/pg16/P1/lines3-5</a:t>
            </a:r>
            <a:endParaRPr lang="en-US" sz="1100" dirty="0"/>
          </a:p>
          <a:p>
            <a:r>
              <a:rPr lang="en-US" sz="1100" dirty="0"/>
              <a:t>Deepak 2021/pg33/figure 1</a:t>
            </a:r>
            <a:endParaRPr lang="en-US" sz="1100" dirty="0"/>
          </a:p>
          <a:p>
            <a:r>
              <a:rPr lang="en-US" sz="1100" dirty="0"/>
              <a:t>Deepak 2021/pg36/figure 3</a:t>
            </a:r>
            <a:endParaRPr lang="en-US" sz="1100" dirty="0"/>
          </a:p>
          <a:p>
            <a:endParaRPr lang="en-US" sz="1100" dirty="0"/>
          </a:p>
          <a:p>
            <a:r>
              <a:rPr lang="en-US" sz="1100" b="1" dirty="0"/>
              <a:t>Verified </a:t>
            </a:r>
            <a:r>
              <a:rPr lang="en-US" sz="1100" b="1" dirty="0">
                <a:highlight>
                  <a:srgbClr val="00FF00"/>
                </a:highlight>
              </a:rPr>
              <a:t>except as noted.</a:t>
            </a:r>
            <a:r>
              <a:rPr lang="en-US" sz="1100" b="1" dirty="0"/>
              <a:t> CC 9/22/21</a:t>
            </a:r>
            <a:endParaRPr lang="en-US" sz="11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err="1"/>
              <a:t>FcRn</a:t>
            </a:r>
            <a:r>
              <a:rPr lang="en-IN" dirty="0"/>
              <a:t> recycles IgG, extending its half-life and serum concentration</a:t>
            </a:r>
            <a:endParaRPr lang="en-IN" dirty="0"/>
          </a:p>
          <a:p>
            <a:pPr marL="171450" indent="-171450">
              <a:buFont typeface="Arial" panose="020B0604020202020204" pitchFamily="34" charset="0"/>
              <a:buChar char="•"/>
            </a:pPr>
            <a:r>
              <a:rPr lang="en-IN" dirty="0" err="1"/>
              <a:t>Efgartigimod</a:t>
            </a:r>
            <a:r>
              <a:rPr lang="en-IN" dirty="0"/>
              <a:t> is a human IgG1 Fc fragment, a natural ligand of </a:t>
            </a:r>
            <a:r>
              <a:rPr lang="en-IN" dirty="0" err="1"/>
              <a:t>FcRn</a:t>
            </a:r>
            <a:r>
              <a:rPr lang="en-IN" dirty="0"/>
              <a:t>, engineered for increased affinity to </a:t>
            </a:r>
            <a:r>
              <a:rPr lang="en-IN" dirty="0" err="1"/>
              <a:t>FcRn</a:t>
            </a:r>
            <a:endParaRPr lang="en-IN" baseline="30000" dirty="0"/>
          </a:p>
          <a:p>
            <a:pPr marL="171450" indent="-171450">
              <a:buFont typeface="Arial" panose="020B0604020202020204" pitchFamily="34" charset="0"/>
              <a:buChar char="•"/>
            </a:pPr>
            <a:r>
              <a:rPr lang="en-IN" dirty="0" err="1"/>
              <a:t>Efgartigimod</a:t>
            </a:r>
            <a:r>
              <a:rPr lang="en-IN" dirty="0"/>
              <a:t> was designed to outcompete endogenous IgG, preventing recycling, and promoting lysosomal degradation of IgG without impacting its production</a:t>
            </a:r>
            <a:endParaRPr lang="en-IN" baseline="30000" dirty="0"/>
          </a:p>
          <a:p>
            <a:pPr marL="171450" indent="-171450">
              <a:buFont typeface="Arial" panose="020B0604020202020204" pitchFamily="34" charset="0"/>
              <a:buChar char="•"/>
            </a:pPr>
            <a:r>
              <a:rPr lang="en-IN" dirty="0">
                <a:cs typeface="Calibri" panose="020F0502020204030204"/>
              </a:rPr>
              <a:t>It causes t</a:t>
            </a:r>
            <a:r>
              <a:rPr lang="en-IN" dirty="0"/>
              <a:t>argeted reduction of all IgG subtypes</a:t>
            </a:r>
            <a:r>
              <a:rPr lang="en-IN" dirty="0">
                <a:cs typeface="Calibri" panose="020F0502020204030204"/>
              </a:rPr>
              <a:t> without any</a:t>
            </a:r>
            <a:r>
              <a:rPr lang="en-IN" dirty="0"/>
              <a:t> impact on IgM or IgA levels, </a:t>
            </a:r>
            <a:r>
              <a:rPr lang="en-IN" dirty="0">
                <a:cs typeface="Calibri" panose="020F0502020204030204"/>
              </a:rPr>
              <a:t>n</a:t>
            </a:r>
            <a:r>
              <a:rPr lang="en-IN" dirty="0"/>
              <a:t>o reduction in albumin levels, and no increase in cholesterol</a:t>
            </a:r>
            <a:endParaRPr lang="en-IN" dirty="0"/>
          </a:p>
          <a:p>
            <a:pPr marL="171450" indent="-171450">
              <a:buFont typeface="Arial" panose="020B0604020202020204" pitchFamily="34" charset="0"/>
              <a:buChar char="•"/>
            </a:pPr>
            <a:r>
              <a:rPr lang="en-US" dirty="0"/>
              <a:t>In </a:t>
            </a:r>
            <a:r>
              <a:rPr lang="en-US" dirty="0" err="1"/>
              <a:t>gMG</a:t>
            </a:r>
            <a:r>
              <a:rPr lang="en-US" dirty="0"/>
              <a:t>: maximum mean total IgG reduction of &gt;60%; returned to baseline at week 12</a:t>
            </a:r>
            <a:r>
              <a:rPr lang="en-US" baseline="30000" dirty="0"/>
              <a:t>4</a:t>
            </a:r>
            <a:endParaRPr lang="en-US" baseline="30000" dirty="0"/>
          </a:p>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997DCFD-D15D-4A4F-8B5E-773D6D11DD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7234947" y="106799"/>
            <a:ext cx="4825218" cy="609397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FcRn</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Sesarman 2010/pg2538/col2/P4</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Sesarman 2010/pg2539/fig 3</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Efgartigimod</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Ulrichts 2018/pg4373/col1/P2</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dirty="0">
                <a:solidFill>
                  <a:srgbClr val="FF0000"/>
                </a:solidFill>
                <a:latin typeface="Calibri" panose="020F0502020204030204"/>
              </a:rPr>
              <a:t>Vaccaro 2005/pg1283/col2/P2</a:t>
            </a:r>
            <a:endParaRPr kumimoji="0" lang="en-US" sz="1000" b="0" i="0" u="none" strike="noStrike" kern="1200" cap="none" spc="0" normalizeH="0" baseline="0" noProof="0" dirty="0">
              <a:ln>
                <a:noFill/>
              </a:ln>
              <a:solidFill>
                <a:srgbClr val="FF000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highlight>
                  <a:srgbClr val="00FF00"/>
                </a:highlight>
                <a:latin typeface="Calibri" panose="020F0502020204030204"/>
              </a:rPr>
              <a:t>Add annotation for Vaccaro or cite only </a:t>
            </a:r>
            <a:r>
              <a:rPr lang="en-US" sz="1000" b="1" dirty="0" err="1">
                <a:solidFill>
                  <a:prstClr val="black"/>
                </a:solidFill>
                <a:highlight>
                  <a:srgbClr val="00FF00"/>
                </a:highlight>
                <a:latin typeface="Calibri" panose="020F0502020204030204"/>
              </a:rPr>
              <a:t>Ulrichts</a:t>
            </a:r>
            <a:r>
              <a:rPr lang="en-US" sz="1000" b="1" dirty="0">
                <a:solidFill>
                  <a:prstClr val="black"/>
                </a:solidFill>
                <a:highlight>
                  <a:srgbClr val="00FF00"/>
                </a:highlight>
                <a:latin typeface="Calibri" panose="020F0502020204030204"/>
              </a:rPr>
              <a:t>-</a:t>
            </a:r>
            <a:r>
              <a:rPr lang="en-US" sz="1000" b="1" dirty="0">
                <a:solidFill>
                  <a:prstClr val="black"/>
                </a:solidFill>
                <a:highlight>
                  <a:srgbClr val="FFFF00"/>
                </a:highlight>
                <a:latin typeface="Calibri" panose="020F0502020204030204"/>
              </a:rPr>
              <a:t>Added anno</a:t>
            </a:r>
            <a:endParaRPr kumimoji="0" lang="en-US" sz="1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Efgartigimod</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was designed</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Ulrichts 2018/pg4379/col1/P4</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Ulrichts 2018/pg4379/col2/P1-2</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Vaccaro 2005/abstract</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rPr>
              <a:t>Howard 2021/pg527/col2/P2</a:t>
            </a: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Howard 2021/pg534/col2/P3</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Targeted</a:t>
            </a:r>
            <a:endParaRPr lang="en-US" sz="1000" b="1" dirty="0">
              <a:solidFill>
                <a:prstClr val="black"/>
              </a:solidFill>
              <a:latin typeface="Calibri" panose="020F0502020204030204"/>
            </a:endParaRPr>
          </a:p>
          <a:p>
            <a:pPr>
              <a:defRPr/>
            </a:pPr>
            <a:r>
              <a:rPr lang="en-US" sz="1000" dirty="0">
                <a:solidFill>
                  <a:prstClr val="black"/>
                </a:solidFill>
              </a:rPr>
              <a:t>Ulrichts 2018/pg4379/col2/P2</a:t>
            </a:r>
            <a:endParaRPr lang="en-US" sz="1000" dirty="0">
              <a:solidFill>
                <a:prstClr val="black"/>
              </a:solidFill>
            </a:endParaRPr>
          </a:p>
          <a:p>
            <a:pPr>
              <a:defRPr/>
            </a:pPr>
            <a:r>
              <a:rPr lang="en-US" sz="1000" dirty="0">
                <a:solidFill>
                  <a:prstClr val="black"/>
                </a:solidFill>
              </a:rPr>
              <a:t>Howard 2021/pg527/col2/P2</a:t>
            </a:r>
            <a:endParaRPr lang="en-US" sz="1000" dirty="0">
              <a:solidFill>
                <a:prstClr val="black"/>
              </a:solidFill>
            </a:endParaRPr>
          </a:p>
          <a:p>
            <a:pPr lvl="0">
              <a:defRPr/>
            </a:pPr>
            <a:r>
              <a:rPr lang="en-US" sz="1000" b="1" dirty="0">
                <a:solidFill>
                  <a:prstClr val="black"/>
                </a:solidFill>
              </a:rPr>
              <a:t>No impact</a:t>
            </a:r>
            <a:endParaRPr lang="en-US" sz="1000" b="1" dirty="0">
              <a:solidFill>
                <a:prstClr val="black"/>
              </a:solidFill>
            </a:endParaRPr>
          </a:p>
          <a:p>
            <a:pPr lvl="0">
              <a:defRPr/>
            </a:pPr>
            <a:r>
              <a:rPr lang="en-US" sz="1000" dirty="0">
                <a:solidFill>
                  <a:prstClr val="black"/>
                </a:solidFill>
              </a:rPr>
              <a:t>Nixon 2015/pg8/col2/P2</a:t>
            </a:r>
            <a:endParaRPr lang="en-US" sz="1000" dirty="0">
              <a:solidFill>
                <a:prstClr val="black"/>
              </a:solidFill>
            </a:endParaRPr>
          </a:p>
          <a:p>
            <a:pPr lvl="0">
              <a:defRPr/>
            </a:pPr>
            <a:r>
              <a:rPr lang="en-US" sz="1000" dirty="0">
                <a:solidFill>
                  <a:prstClr val="black"/>
                </a:solidFill>
              </a:rPr>
              <a:t>Nixon 2015/pg11/col1/P</a:t>
            </a:r>
            <a:r>
              <a:rPr lang="en-US" sz="1000" dirty="0">
                <a:solidFill>
                  <a:srgbClr val="FF0000"/>
                </a:solidFill>
              </a:rPr>
              <a:t>2</a:t>
            </a:r>
            <a:endParaRPr lang="en-US" sz="1000" dirty="0">
              <a:solidFill>
                <a:srgbClr val="FF0000"/>
              </a:solidFill>
            </a:endParaRPr>
          </a:p>
          <a:p>
            <a:pPr lvl="0">
              <a:defRPr/>
            </a:pPr>
            <a:r>
              <a:rPr lang="en-US" sz="1000" dirty="0">
                <a:solidFill>
                  <a:prstClr val="black"/>
                </a:solidFill>
              </a:rPr>
              <a:t>Nixon 2015/pg12/col1/P2</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 reduction in albumin</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Howard 2021/pg527/col2/P2</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 increase in cholesterol</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t>5.3.5.1 ARGX-113-1704 ADAPT CSR/pg158/S12.4.2.1/P3</a:t>
            </a:r>
            <a:endParaRPr lang="en-US" sz="1000" dirty="0"/>
          </a:p>
          <a:p>
            <a:r>
              <a:rPr lang="en-U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7_laboratory_data doc/table 14.3.2.1.1/pg71/ week 26/changes from SEB/mean/Median (highlighted)</a:t>
            </a:r>
            <a:endParaRPr lang="en-US" sz="1000" dirty="0">
              <a:solidFill>
                <a:srgbClr val="FF0000"/>
              </a:solidFill>
              <a:latin typeface="Times New Roman" panose="02020603050405020304" pitchFamily="18" charset="0"/>
              <a:ea typeface="Times New Roman" panose="02020603050405020304" pitchFamily="18" charset="0"/>
            </a:endParaRPr>
          </a:p>
          <a:p>
            <a:endParaRPr lang="en-US" sz="1000" dirty="0">
              <a:solidFill>
                <a:schemeClr val="accent6">
                  <a:lumMod val="50000"/>
                </a:schemeClr>
              </a:solidFill>
              <a:latin typeface="Times New Roman" panose="02020603050405020304" pitchFamily="18" charset="0"/>
              <a:ea typeface="Times New Roman" panose="02020603050405020304" pitchFamily="18" charset="0"/>
            </a:endParaRPr>
          </a:p>
          <a:p>
            <a:pPr>
              <a:defRPr/>
            </a:pPr>
            <a:endParaRPr lang="en-US" sz="1000" dirty="0"/>
          </a:p>
          <a:p>
            <a:pPr>
              <a:defRPr/>
            </a:pPr>
            <a:r>
              <a:rPr lang="en-US" sz="1000" b="1" dirty="0">
                <a:highlight>
                  <a:srgbClr val="00FF00"/>
                </a:highlight>
              </a:rPr>
              <a:t>Verified based on “no differences or imbalances in lab and hematology </a:t>
            </a:r>
            <a:r>
              <a:rPr lang="en-US" sz="1000" b="1" dirty="0" err="1">
                <a:highlight>
                  <a:srgbClr val="00FF00"/>
                </a:highlight>
              </a:rPr>
              <a:t>parameters”</a:t>
            </a:r>
            <a:r>
              <a:rPr lang="en-US" sz="1000" b="1" dirty="0" err="1">
                <a:highlight>
                  <a:srgbClr val="FFFF00"/>
                </a:highlight>
              </a:rPr>
              <a:t>Added</a:t>
            </a:r>
            <a:r>
              <a:rPr lang="en-US" sz="1000" b="1" dirty="0">
                <a:highlight>
                  <a:srgbClr val="FFFF00"/>
                </a:highlight>
              </a:rPr>
              <a:t> additional anno for direct support</a:t>
            </a:r>
            <a:endParaRPr lang="en-US" sz="10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gMG</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Nixon 2015/pg11/col2/P2</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Nixon 2015/pg11/col2/figure 8</a:t>
            </a:r>
            <a:endParaRPr lang="en-US" sz="1000" dirty="0">
              <a:solidFill>
                <a:prstClr val="black"/>
              </a:solidFill>
            </a:endParaRPr>
          </a:p>
          <a:p>
            <a:pPr>
              <a:defRPr/>
            </a:pPr>
            <a:r>
              <a:rPr lang="en-US" sz="1000" b="1" dirty="0">
                <a:solidFill>
                  <a:prstClr val="black"/>
                </a:solidFill>
                <a:highlight>
                  <a:srgbClr val="00FF00"/>
                </a:highlight>
              </a:rPr>
              <a:t>Source indicates percentage of &gt;60%, not 61.3% </a:t>
            </a:r>
            <a:r>
              <a:rPr lang="en-US" sz="1000" b="1" dirty="0" err="1">
                <a:solidFill>
                  <a:prstClr val="black"/>
                </a:solidFill>
                <a:highlight>
                  <a:srgbClr val="00FF00"/>
                </a:highlight>
              </a:rPr>
              <a:t>specifically.</a:t>
            </a:r>
            <a:r>
              <a:rPr lang="en-US" sz="1000" b="1" dirty="0" err="1">
                <a:solidFill>
                  <a:prstClr val="black"/>
                </a:solidFill>
                <a:highlight>
                  <a:srgbClr val="FFFF00"/>
                </a:highlight>
              </a:rPr>
              <a:t>Changed</a:t>
            </a:r>
            <a:r>
              <a:rPr lang="en-US" sz="1000" b="1" dirty="0">
                <a:solidFill>
                  <a:prstClr val="black"/>
                </a:solidFill>
                <a:highlight>
                  <a:srgbClr val="FFFF00"/>
                </a:highlight>
              </a:rPr>
              <a:t> to &gt; 60%</a:t>
            </a:r>
            <a:endParaRPr lang="en-US" sz="1000" b="1" dirty="0">
              <a:solidFill>
                <a:prstClr val="black"/>
              </a:solidFill>
              <a:highlight>
                <a:srgbClr val="FFFF00"/>
              </a:highlight>
            </a:endParaRPr>
          </a:p>
          <a:p>
            <a:pPr>
              <a:defRPr/>
            </a:pPr>
            <a:endParaRPr lang="en-US" sz="1000" b="1" dirty="0">
              <a:solidFill>
                <a:prstClr val="black"/>
              </a:solidFill>
              <a:highlight>
                <a:srgbClr val="00FF00"/>
              </a:highlight>
            </a:endParaRPr>
          </a:p>
          <a:p>
            <a:pPr>
              <a:defRPr/>
            </a:pPr>
            <a:r>
              <a:rPr lang="en-US" sz="1000" b="1" dirty="0">
                <a:solidFill>
                  <a:prstClr val="black"/>
                </a:solidFill>
              </a:rPr>
              <a:t>Verified </a:t>
            </a:r>
            <a:r>
              <a:rPr lang="en-US" sz="1000" b="1" dirty="0">
                <a:solidFill>
                  <a:prstClr val="black"/>
                </a:solidFill>
                <a:highlight>
                  <a:srgbClr val="00FF00"/>
                </a:highlight>
              </a:rPr>
              <a:t>except as noted.</a:t>
            </a:r>
            <a:r>
              <a:rPr lang="en-US" sz="1000" b="1" dirty="0">
                <a:solidFill>
                  <a:prstClr val="black"/>
                </a:solidFill>
              </a:rPr>
              <a:t> CC 9/22/21</a:t>
            </a:r>
            <a:endParaRPr lang="en-US" sz="10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7234947" y="6200775"/>
            <a:ext cx="4825218" cy="624786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Notes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FcRn</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Sesarman 2010/pg2538/col2/P4</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Sesarman 2010/pg2539/fig 3</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Efgartigimod</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Ulrichts 2018/pg4373/col1/P2</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dirty="0">
                <a:solidFill>
                  <a:srgbClr val="FF0000"/>
                </a:solidFill>
                <a:latin typeface="Calibri" panose="020F0502020204030204"/>
              </a:rPr>
              <a:t>Vaccaro 2005/pg1283/col2/P2</a:t>
            </a:r>
            <a:endParaRPr kumimoji="0" lang="en-US" sz="1000" b="0" i="0" u="none" strike="noStrike" kern="1200" cap="none" spc="0" normalizeH="0" baseline="0" noProof="0" dirty="0">
              <a:ln>
                <a:noFill/>
              </a:ln>
              <a:solidFill>
                <a:srgbClr val="FF000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highlight>
                  <a:srgbClr val="00FF00"/>
                </a:highlight>
                <a:latin typeface="Calibri" panose="020F0502020204030204"/>
              </a:rPr>
              <a:t>Add annotation for Vaccaro or cite only </a:t>
            </a:r>
            <a:r>
              <a:rPr lang="en-US" sz="1000" b="1" dirty="0" err="1">
                <a:solidFill>
                  <a:prstClr val="black"/>
                </a:solidFill>
                <a:highlight>
                  <a:srgbClr val="00FF00"/>
                </a:highlight>
                <a:latin typeface="Calibri" panose="020F0502020204030204"/>
              </a:rPr>
              <a:t>Ulrichts</a:t>
            </a:r>
            <a:r>
              <a:rPr lang="en-US" sz="1000" b="1" dirty="0">
                <a:solidFill>
                  <a:prstClr val="black"/>
                </a:solidFill>
                <a:highlight>
                  <a:srgbClr val="00FF00"/>
                </a:highlight>
                <a:latin typeface="Calibri" panose="020F0502020204030204"/>
              </a:rPr>
              <a:t>-</a:t>
            </a:r>
            <a:r>
              <a:rPr lang="en-US" sz="1000" b="1" dirty="0">
                <a:solidFill>
                  <a:prstClr val="black"/>
                </a:solidFill>
                <a:highlight>
                  <a:srgbClr val="FFFF00"/>
                </a:highlight>
                <a:latin typeface="Calibri" panose="020F0502020204030204"/>
              </a:rPr>
              <a:t>Added anno</a:t>
            </a:r>
            <a:endParaRPr kumimoji="0" lang="en-US" sz="1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Efgartigimod</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was designed</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Ulrichts 2018/pg4379/col1/P4</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Ulrichts 2018/pg4379/col2/P1-2</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Vaccaro 2005/abstract</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rPr>
              <a:t>Howard 2021/pg527/col2/P2</a:t>
            </a: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Howard 2021/pg534/col2/P3</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It causes targeted</a:t>
            </a:r>
            <a:endParaRPr lang="en-US" sz="1000" b="1" dirty="0">
              <a:solidFill>
                <a:prstClr val="black"/>
              </a:solidFill>
              <a:latin typeface="Calibri" panose="020F0502020204030204"/>
            </a:endParaRPr>
          </a:p>
          <a:p>
            <a:pPr>
              <a:defRPr/>
            </a:pPr>
            <a:r>
              <a:rPr lang="en-US" sz="1000" dirty="0">
                <a:solidFill>
                  <a:prstClr val="black"/>
                </a:solidFill>
              </a:rPr>
              <a:t>Ulrichts 2018/pg4379/col2/P2</a:t>
            </a:r>
            <a:endParaRPr lang="en-US" sz="1000" dirty="0">
              <a:solidFill>
                <a:prstClr val="black"/>
              </a:solidFill>
            </a:endParaRPr>
          </a:p>
          <a:p>
            <a:pPr>
              <a:defRPr/>
            </a:pPr>
            <a:r>
              <a:rPr lang="en-US" sz="1000" dirty="0">
                <a:solidFill>
                  <a:prstClr val="black"/>
                </a:solidFill>
              </a:rPr>
              <a:t>Howard 2021/pg527/col2/P2</a:t>
            </a:r>
            <a:endParaRPr lang="en-US" sz="1000" dirty="0">
              <a:solidFill>
                <a:prstClr val="black"/>
              </a:solidFill>
            </a:endParaRPr>
          </a:p>
          <a:p>
            <a:pPr lvl="0">
              <a:defRPr/>
            </a:pPr>
            <a:r>
              <a:rPr lang="en-US" sz="1000" b="1" dirty="0">
                <a:solidFill>
                  <a:prstClr val="black"/>
                </a:solidFill>
              </a:rPr>
              <a:t>No impact</a:t>
            </a:r>
            <a:endParaRPr lang="en-US" sz="1000" b="1" dirty="0">
              <a:solidFill>
                <a:prstClr val="black"/>
              </a:solidFill>
            </a:endParaRPr>
          </a:p>
          <a:p>
            <a:pPr lvl="0">
              <a:defRPr/>
            </a:pPr>
            <a:r>
              <a:rPr lang="en-US" sz="1000" dirty="0">
                <a:solidFill>
                  <a:prstClr val="black"/>
                </a:solidFill>
              </a:rPr>
              <a:t>Nixon 2015/pg8/col2/P2</a:t>
            </a:r>
            <a:endParaRPr lang="en-US" sz="1000" dirty="0">
              <a:solidFill>
                <a:prstClr val="black"/>
              </a:solidFill>
            </a:endParaRPr>
          </a:p>
          <a:p>
            <a:pPr lvl="0">
              <a:defRPr/>
            </a:pPr>
            <a:r>
              <a:rPr lang="en-US" sz="1000" dirty="0">
                <a:solidFill>
                  <a:prstClr val="black"/>
                </a:solidFill>
              </a:rPr>
              <a:t>Nixon 2015/pg11/col1/P</a:t>
            </a:r>
            <a:r>
              <a:rPr lang="en-US" sz="1000" dirty="0">
                <a:solidFill>
                  <a:srgbClr val="FF0000"/>
                </a:solidFill>
              </a:rPr>
              <a:t>2</a:t>
            </a:r>
            <a:endParaRPr lang="en-US" sz="1000" dirty="0">
              <a:solidFill>
                <a:srgbClr val="FF0000"/>
              </a:solidFill>
            </a:endParaRPr>
          </a:p>
          <a:p>
            <a:pPr lvl="0">
              <a:defRPr/>
            </a:pPr>
            <a:r>
              <a:rPr lang="en-US" sz="1000" dirty="0">
                <a:solidFill>
                  <a:prstClr val="black"/>
                </a:solidFill>
              </a:rPr>
              <a:t>Nixon 2015/pg12/col1/P2</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 reduction in albumin</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Howard 2021/pg527/col2/P2</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 increase in cholesterol</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t>5.3.5.1 ARGX-113-1704 ADAPT CSR/pg158/S12.4.2.1/P3</a:t>
            </a:r>
            <a:endParaRPr lang="en-US" sz="1000" dirty="0"/>
          </a:p>
          <a:p>
            <a:r>
              <a:rPr lang="en-US" sz="1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7_laboratory_data doc/table 14.3.2.1.1/pg71/ week 26/changes from SEB/mean/Median (highlighted)</a:t>
            </a:r>
            <a:endParaRPr lang="en-US" sz="1000" dirty="0">
              <a:solidFill>
                <a:srgbClr val="FF0000"/>
              </a:solidFill>
              <a:latin typeface="Times New Roman" panose="02020603050405020304" pitchFamily="18" charset="0"/>
              <a:ea typeface="Times New Roman" panose="02020603050405020304" pitchFamily="18" charset="0"/>
            </a:endParaRPr>
          </a:p>
          <a:p>
            <a:endParaRPr lang="en-US" sz="1000" dirty="0">
              <a:solidFill>
                <a:schemeClr val="accent6">
                  <a:lumMod val="50000"/>
                </a:schemeClr>
              </a:solidFill>
              <a:latin typeface="Times New Roman" panose="02020603050405020304" pitchFamily="18" charset="0"/>
              <a:ea typeface="Times New Roman" panose="02020603050405020304" pitchFamily="18" charset="0"/>
            </a:endParaRPr>
          </a:p>
          <a:p>
            <a:pPr>
              <a:defRPr/>
            </a:pPr>
            <a:endParaRPr lang="en-US" sz="1000" dirty="0"/>
          </a:p>
          <a:p>
            <a:pPr>
              <a:defRPr/>
            </a:pPr>
            <a:r>
              <a:rPr lang="en-US" sz="1000" b="1" dirty="0">
                <a:highlight>
                  <a:srgbClr val="00FF00"/>
                </a:highlight>
              </a:rPr>
              <a:t>Verified based on “no differences or imbalances in lab and hematology </a:t>
            </a:r>
            <a:r>
              <a:rPr lang="en-US" sz="1000" b="1" dirty="0" err="1">
                <a:highlight>
                  <a:srgbClr val="00FF00"/>
                </a:highlight>
              </a:rPr>
              <a:t>parameters”</a:t>
            </a:r>
            <a:r>
              <a:rPr lang="en-US" sz="1000" b="1" dirty="0" err="1">
                <a:highlight>
                  <a:srgbClr val="FFFF00"/>
                </a:highlight>
              </a:rPr>
              <a:t>Added</a:t>
            </a:r>
            <a:r>
              <a:rPr lang="en-US" sz="1000" b="1" dirty="0">
                <a:highlight>
                  <a:srgbClr val="FFFF00"/>
                </a:highlight>
              </a:rPr>
              <a:t> additional anno for direct support</a:t>
            </a:r>
            <a:endParaRPr lang="en-US" sz="10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gMG</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Nixon 2015/pg11/col2/P2</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Nixon 2015/pg11/col2/figure 8</a:t>
            </a:r>
            <a:endParaRPr lang="en-US" sz="1000" dirty="0">
              <a:solidFill>
                <a:prstClr val="black"/>
              </a:solidFill>
            </a:endParaRPr>
          </a:p>
          <a:p>
            <a:pPr>
              <a:defRPr/>
            </a:pPr>
            <a:r>
              <a:rPr lang="en-US" sz="1000" b="1" dirty="0">
                <a:solidFill>
                  <a:prstClr val="black"/>
                </a:solidFill>
                <a:highlight>
                  <a:srgbClr val="00FF00"/>
                </a:highlight>
              </a:rPr>
              <a:t>Source indicates percentage of &gt;60%, not 61.3% </a:t>
            </a:r>
            <a:r>
              <a:rPr lang="en-US" sz="1000" b="1" dirty="0" err="1">
                <a:solidFill>
                  <a:prstClr val="black"/>
                </a:solidFill>
                <a:highlight>
                  <a:srgbClr val="00FF00"/>
                </a:highlight>
              </a:rPr>
              <a:t>specifically.</a:t>
            </a:r>
            <a:r>
              <a:rPr lang="en-US" sz="1000" b="1" dirty="0" err="1">
                <a:solidFill>
                  <a:prstClr val="black"/>
                </a:solidFill>
                <a:highlight>
                  <a:srgbClr val="FFFF00"/>
                </a:highlight>
              </a:rPr>
              <a:t>Changed</a:t>
            </a:r>
            <a:r>
              <a:rPr lang="en-US" sz="1000" b="1" dirty="0">
                <a:solidFill>
                  <a:prstClr val="black"/>
                </a:solidFill>
                <a:highlight>
                  <a:srgbClr val="FFFF00"/>
                </a:highlight>
              </a:rPr>
              <a:t> to &gt; 60%</a:t>
            </a:r>
            <a:endParaRPr lang="en-US" sz="1000" b="1" dirty="0">
              <a:solidFill>
                <a:prstClr val="black"/>
              </a:solidFill>
              <a:highlight>
                <a:srgbClr val="FFFF00"/>
              </a:highlight>
            </a:endParaRPr>
          </a:p>
          <a:p>
            <a:pPr>
              <a:defRPr/>
            </a:pPr>
            <a:endParaRPr lang="en-US" sz="1000" b="1" dirty="0">
              <a:solidFill>
                <a:prstClr val="black"/>
              </a:solidFill>
              <a:highlight>
                <a:srgbClr val="00FF00"/>
              </a:highlight>
            </a:endParaRPr>
          </a:p>
          <a:p>
            <a:pPr>
              <a:defRPr/>
            </a:pPr>
            <a:r>
              <a:rPr lang="en-US" sz="1000" b="1" dirty="0">
                <a:solidFill>
                  <a:prstClr val="black"/>
                </a:solidFill>
              </a:rPr>
              <a:t>Verified </a:t>
            </a:r>
            <a:r>
              <a:rPr lang="en-US" sz="1000" b="1" dirty="0">
                <a:solidFill>
                  <a:prstClr val="black"/>
                </a:solidFill>
                <a:highlight>
                  <a:srgbClr val="00FF00"/>
                </a:highlight>
              </a:rPr>
              <a:t>except as noted.</a:t>
            </a:r>
            <a:r>
              <a:rPr lang="en-US" sz="1000" b="1" dirty="0">
                <a:solidFill>
                  <a:prstClr val="black"/>
                </a:solidFill>
              </a:rPr>
              <a:t> CC 9/22/21</a:t>
            </a:r>
            <a:endParaRPr lang="en-US" sz="10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marL="171450" lvl="0" indent="-171450">
              <a:buFont typeface="Arial" panose="020B0604020202020204" pitchFamily="34" charset="0"/>
              <a:buChar char="•"/>
              <a:defRPr/>
            </a:pPr>
            <a:r>
              <a:rPr lang="en-US" sz="1000" spc="7" dirty="0">
                <a:cs typeface="Calibri" panose="020F0502020204030204"/>
              </a:rPr>
              <a:t>ADAPT was a 26-week, global multicenter phase 3, randomized, double-blind, placebo-controlled trial evaluating the safety, efficacy, tolerability, quality of life, and impact on normal daily activities of </a:t>
            </a:r>
            <a:r>
              <a:rPr lang="en-US" sz="1000" spc="7" dirty="0" err="1">
                <a:cs typeface="Calibri" panose="020F0502020204030204"/>
              </a:rPr>
              <a:t>efgartigimod</a:t>
            </a:r>
            <a:r>
              <a:rPr lang="en-US" sz="1000" spc="7" dirty="0">
                <a:cs typeface="Calibri" panose="020F0502020204030204"/>
              </a:rPr>
              <a:t> in patients with </a:t>
            </a:r>
            <a:r>
              <a:rPr lang="en-US" sz="1000" spc="7" dirty="0" err="1">
                <a:cs typeface="Calibri" panose="020F0502020204030204"/>
              </a:rPr>
              <a:t>gMG</a:t>
            </a:r>
            <a:endParaRPr lang="en-US" sz="1000" spc="7" dirty="0">
              <a:cs typeface="Calibri" panose="020F0502020204030204"/>
            </a:endParaRPr>
          </a:p>
          <a:p>
            <a:pPr marL="171450" lvl="0" indent="-171450">
              <a:buFont typeface="Arial" panose="020B0604020202020204" pitchFamily="34" charset="0"/>
              <a:buChar char="•"/>
              <a:defRPr/>
            </a:pPr>
            <a:r>
              <a:rPr lang="en-US" sz="1000" spc="7" dirty="0">
                <a:cs typeface="Calibri" panose="020F0502020204030204"/>
              </a:rPr>
              <a:t>Main inclusion criteria included: </a:t>
            </a:r>
            <a:endParaRPr lang="en-US" sz="1000" spc="7" dirty="0">
              <a:cs typeface="Calibri" panose="020F0502020204030204"/>
            </a:endParaRPr>
          </a:p>
          <a:p>
            <a:pPr marL="628650" lvl="1" indent="-171450">
              <a:buFont typeface="Arial" panose="020B0604020202020204" pitchFamily="34" charset="0"/>
              <a:buChar char="•"/>
            </a:pPr>
            <a:r>
              <a:rPr lang="en-US" sz="1000" spc="7" dirty="0">
                <a:cs typeface="Calibri" panose="020F0502020204030204"/>
              </a:rPr>
              <a:t>Diagnosis of MG with generalized muscle weakness; MGFA class </a:t>
            </a:r>
            <a:r>
              <a:rPr lang="en-US" sz="1000" spc="7" dirty="0" err="1">
                <a:cs typeface="Calibri" panose="020F0502020204030204"/>
              </a:rPr>
              <a:t>II,III,IVa</a:t>
            </a:r>
            <a:r>
              <a:rPr lang="en-US" sz="1000" spc="7" dirty="0">
                <a:cs typeface="Calibri" panose="020F0502020204030204"/>
              </a:rPr>
              <a:t>, and </a:t>
            </a:r>
            <a:r>
              <a:rPr lang="en-US" sz="1000" spc="7" dirty="0" err="1">
                <a:cs typeface="Calibri" panose="020F0502020204030204"/>
              </a:rPr>
              <a:t>Ivb</a:t>
            </a:r>
            <a:endParaRPr lang="en-US" sz="1000" spc="7" dirty="0">
              <a:cs typeface="Calibri" panose="020F0502020204030204"/>
            </a:endParaRPr>
          </a:p>
          <a:p>
            <a:pPr marL="628650" lvl="1" indent="-171450">
              <a:buFont typeface="Arial" panose="020B0604020202020204" pitchFamily="34" charset="0"/>
              <a:buChar char="•"/>
            </a:pPr>
            <a:r>
              <a:rPr lang="en-US" sz="1000" spc="7" dirty="0">
                <a:cs typeface="Calibri" panose="020F0502020204030204"/>
              </a:rPr>
              <a:t>A MG-ADL total score of ≥ 5 points at screening and baseline with &gt; 50% of the total score attributed to </a:t>
            </a:r>
            <a:r>
              <a:rPr lang="en-US" sz="1000" spc="7" dirty="0" err="1">
                <a:cs typeface="Calibri" panose="020F0502020204030204"/>
              </a:rPr>
              <a:t>nonocular</a:t>
            </a:r>
            <a:r>
              <a:rPr lang="en-US" sz="1000" spc="7" dirty="0">
                <a:cs typeface="Calibri" panose="020F0502020204030204"/>
              </a:rPr>
              <a:t> symptoms</a:t>
            </a:r>
            <a:endParaRPr lang="en-US" sz="1000" spc="7" dirty="0">
              <a:cs typeface="Calibri" panose="020F0502020204030204"/>
            </a:endParaRPr>
          </a:p>
          <a:p>
            <a:pPr marL="628650" lvl="1" indent="-171450">
              <a:buFont typeface="Arial" panose="020B0604020202020204" pitchFamily="34" charset="0"/>
              <a:buChar char="•"/>
            </a:pPr>
            <a:r>
              <a:rPr lang="en-US" sz="1000" spc="7" dirty="0">
                <a:cs typeface="Calibri" panose="020F0502020204030204"/>
              </a:rPr>
              <a:t>Patients were required to be on a stable dose of standard of care </a:t>
            </a:r>
            <a:r>
              <a:rPr lang="en-US" sz="1000" spc="7" dirty="0" err="1">
                <a:cs typeface="Calibri" panose="020F0502020204030204"/>
              </a:rPr>
              <a:t>gMG</a:t>
            </a:r>
            <a:r>
              <a:rPr lang="en-US" sz="1000" spc="7" dirty="0">
                <a:cs typeface="Calibri" panose="020F0502020204030204"/>
              </a:rPr>
              <a:t> treatment prior to screening; concomitant </a:t>
            </a:r>
            <a:r>
              <a:rPr lang="en-US" sz="1000" spc="7" dirty="0" err="1">
                <a:cs typeface="Calibri" panose="020F0502020204030204"/>
              </a:rPr>
              <a:t>gMG</a:t>
            </a:r>
            <a:r>
              <a:rPr lang="en-US" sz="1000" spc="7" dirty="0">
                <a:cs typeface="Calibri" panose="020F0502020204030204"/>
              </a:rPr>
              <a:t> treatment was limited to acetylcholinesterase inhibitors, steroids, and NSIDs</a:t>
            </a:r>
            <a:endParaRPr lang="en-US" sz="1000" spc="7" dirty="0">
              <a:cs typeface="Calibri" panose="020F0502020204030204"/>
            </a:endParaRPr>
          </a:p>
          <a:p>
            <a:pPr marL="171450" lvl="0" indent="-171450">
              <a:buFont typeface="Arial" panose="020B0604020202020204" pitchFamily="34" charset="0"/>
              <a:buChar char="•"/>
              <a:defRPr/>
            </a:pPr>
            <a:r>
              <a:rPr lang="en-US" sz="1000" spc="7" dirty="0">
                <a:cs typeface="Calibri" panose="020F0502020204030204"/>
              </a:rPr>
              <a:t>Patients were randomized 1:1 and stratified according to </a:t>
            </a:r>
            <a:r>
              <a:rPr lang="en-US" sz="1000" spc="7" dirty="0" err="1">
                <a:cs typeface="Calibri" panose="020F0502020204030204"/>
              </a:rPr>
              <a:t>AChR</a:t>
            </a:r>
            <a:r>
              <a:rPr lang="en-US" sz="1000" spc="7" dirty="0">
                <a:cs typeface="Calibri" panose="020F0502020204030204"/>
              </a:rPr>
              <a:t>-Ab seropositive or </a:t>
            </a:r>
            <a:r>
              <a:rPr lang="en-US" sz="1000" spc="7" dirty="0" err="1">
                <a:cs typeface="Calibri" panose="020F0502020204030204"/>
              </a:rPr>
              <a:t>AchR</a:t>
            </a:r>
            <a:r>
              <a:rPr lang="en-US" sz="1000" spc="7" dirty="0">
                <a:cs typeface="Calibri" panose="020F0502020204030204"/>
              </a:rPr>
              <a:t>-Ab seronegative to receive either </a:t>
            </a:r>
            <a:r>
              <a:rPr lang="en-US" sz="1000" spc="7" dirty="0" err="1">
                <a:cs typeface="Calibri" panose="020F0502020204030204"/>
              </a:rPr>
              <a:t>efgartigimod</a:t>
            </a:r>
            <a:r>
              <a:rPr lang="en-US" sz="1000" spc="7" dirty="0">
                <a:cs typeface="Calibri" panose="020F0502020204030204"/>
              </a:rPr>
              <a:t> IV 10 mg/kg or matching placebo.</a:t>
            </a:r>
            <a:endParaRPr lang="en-US" sz="1000" spc="7" dirty="0">
              <a:cs typeface="Calibri" panose="020F0502020204030204"/>
            </a:endParaRPr>
          </a:p>
          <a:p>
            <a:pPr marL="171450" lvl="0" indent="-171450">
              <a:buFont typeface="Arial" panose="020B0604020202020204" pitchFamily="34" charset="0"/>
              <a:buChar char="•"/>
              <a:defRPr/>
            </a:pPr>
            <a:r>
              <a:rPr lang="en-US" sz="1000" spc="7" dirty="0">
                <a:cs typeface="Calibri" panose="020F0502020204030204"/>
              </a:rPr>
              <a:t>The total study duration was up to 28 weeks and included a 2-week screening period and an initial 8-week treatment cycle, which was followed by an intertreatment cycle of variable length depending on the patient’s clinical response to </a:t>
            </a:r>
            <a:r>
              <a:rPr lang="en-US" sz="1000" spc="7" dirty="0" err="1">
                <a:cs typeface="Calibri" panose="020F0502020204030204"/>
              </a:rPr>
              <a:t>efgartigimod</a:t>
            </a:r>
            <a:r>
              <a:rPr lang="en-US" sz="1000" spc="7" dirty="0">
                <a:cs typeface="Calibri" panose="020F0502020204030204"/>
              </a:rPr>
              <a:t>.</a:t>
            </a:r>
            <a:endParaRPr lang="en-US" sz="1000" spc="7" dirty="0">
              <a:cs typeface="Calibri" panose="020F0502020204030204"/>
            </a:endParaRPr>
          </a:p>
          <a:p>
            <a:pPr marL="171450" lvl="0" indent="-171450">
              <a:buFont typeface="Arial" panose="020B0604020202020204" pitchFamily="34" charset="0"/>
              <a:buChar char="•"/>
              <a:defRPr/>
            </a:pPr>
            <a:r>
              <a:rPr lang="en-US" sz="1000" spc="7" dirty="0">
                <a:cs typeface="Calibri" panose="020F0502020204030204"/>
              </a:rPr>
              <a:t>Patients who completed the study were eligible to be rolled over to the extension study</a:t>
            </a:r>
            <a:endParaRPr lang="en-US" sz="1000" spc="7" dirty="0">
              <a:cs typeface="Calibri" panose="020F0502020204030204"/>
            </a:endParaRPr>
          </a:p>
          <a:p>
            <a:pPr marL="171450" lvl="0" indent="-171450">
              <a:buFont typeface="Arial" panose="020B0604020202020204" pitchFamily="34" charset="0"/>
              <a:buChar char="•"/>
              <a:defRPr/>
            </a:pPr>
            <a:r>
              <a:rPr lang="en-US" sz="1000" spc="7" dirty="0">
                <a:cs typeface="Calibri" panose="020F0502020204030204"/>
              </a:rPr>
              <a:t>Vaccination procedures during the study included</a:t>
            </a:r>
            <a:endParaRPr lang="en-US" sz="1000" spc="7" dirty="0">
              <a:cs typeface="Calibri" panose="020F0502020204030204"/>
            </a:endParaRPr>
          </a:p>
          <a:p>
            <a:pPr marL="628650" lvl="1" indent="-171450">
              <a:buFont typeface="Arial" panose="020B0604020202020204" pitchFamily="34" charset="0"/>
              <a:buChar char="•"/>
              <a:defRPr/>
            </a:pPr>
            <a:r>
              <a:rPr lang="en-US" sz="1000" dirty="0"/>
              <a:t>Vaccination with non-live or non–live-attenuated viruses were allowed per protocol if they occurred ≥48 hours before or 48 hours after </a:t>
            </a:r>
            <a:r>
              <a:rPr lang="en-US" sz="1000" dirty="0" err="1"/>
              <a:t>efgartigimod</a:t>
            </a:r>
            <a:r>
              <a:rPr lang="en-US" sz="1000" dirty="0"/>
              <a:t> administrations</a:t>
            </a:r>
            <a:endParaRPr lang="en-US" sz="1000" dirty="0"/>
          </a:p>
          <a:p>
            <a:pPr marL="171450" indent="-171450">
              <a:buFont typeface="Arial" panose="020B0604020202020204" pitchFamily="34" charset="0"/>
              <a:buChar char="•"/>
              <a:defRPr/>
            </a:pPr>
            <a:r>
              <a:rPr lang="en-US" sz="1000" spc="7" dirty="0">
                <a:cs typeface="Calibri" panose="020F0502020204030204"/>
              </a:rPr>
              <a:t>Evaluation of post-vaccination IgG levels</a:t>
            </a:r>
            <a:endParaRPr lang="en-US" sz="1000" spc="7" dirty="0">
              <a:cs typeface="Calibri" panose="020F0502020204030204"/>
            </a:endParaRPr>
          </a:p>
          <a:p>
            <a:pPr marL="742950" lvl="1" indent="-285750">
              <a:buFont typeface="Arial" panose="020B0604020202020204" pitchFamily="34" charset="0"/>
              <a:buChar char="•"/>
            </a:pPr>
            <a:r>
              <a:rPr lang="en-US" sz="1000" dirty="0"/>
              <a:t>Protective IgG antibody serum titers measured for </a:t>
            </a:r>
            <a:r>
              <a:rPr lang="en-US" sz="1000" b="1" dirty="0"/>
              <a:t>11 patients </a:t>
            </a:r>
            <a:r>
              <a:rPr lang="en-US" sz="1000" dirty="0"/>
              <a:t>(2 placebo; 9 </a:t>
            </a:r>
            <a:r>
              <a:rPr lang="en-US" sz="1000" dirty="0" err="1"/>
              <a:t>efgartigimod</a:t>
            </a:r>
            <a:r>
              <a:rPr lang="en-US" sz="1000" dirty="0"/>
              <a:t>) vaccinated prior to or during the trial</a:t>
            </a:r>
            <a:endParaRPr lang="en-US" sz="1000" dirty="0"/>
          </a:p>
          <a:p>
            <a:pPr marL="742950" lvl="1" indent="-285750">
              <a:buFont typeface="Arial" panose="020B0604020202020204" pitchFamily="34" charset="0"/>
              <a:buChar char="•"/>
            </a:pPr>
            <a:r>
              <a:rPr lang="en-US" sz="1000" dirty="0"/>
              <a:t>11 received influenza vaccine, and 1 also received the 13-valent pneumococcus vaccine</a:t>
            </a:r>
            <a:endParaRPr lang="en-US" sz="1000" dirty="0"/>
          </a:p>
          <a:p>
            <a:pPr marL="628650" lvl="1" indent="-171450">
              <a:buFont typeface="Arial" panose="020B0604020202020204" pitchFamily="34" charset="0"/>
              <a:buChar char="•"/>
              <a:defRPr/>
            </a:pPr>
            <a:endParaRPr lang="en-US" sz="1000" spc="7" dirty="0">
              <a:cs typeface="Calibri" panose="020F0502020204030204"/>
            </a:endParaRPr>
          </a:p>
          <a:p>
            <a:pPr marL="628650" lvl="1" indent="-171450">
              <a:buFont typeface="Arial" panose="020B0604020202020204" pitchFamily="34" charset="0"/>
              <a:buChar char="•"/>
              <a:defRPr/>
            </a:pPr>
            <a:endParaRPr lang="en-US" sz="1000" spc="7" dirty="0">
              <a:cs typeface="Calibri" panose="020F0502020204030204"/>
            </a:endParaRPr>
          </a:p>
          <a:p>
            <a:pPr marL="171450" lvl="0" indent="-171450">
              <a:buFont typeface="Arial" panose="020B0604020202020204" pitchFamily="34" charset="0"/>
              <a:buChar char="•"/>
              <a:defRPr/>
            </a:pPr>
            <a:endParaRPr lang="en-US" sz="1000" kern="0" dirty="0"/>
          </a:p>
          <a:p>
            <a:endParaRPr lang="en-US" sz="10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7053243" y="367210"/>
            <a:ext cx="4825218" cy="34778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Design</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5.3.5.1 ARGX-113-1704 ADAPT CSR/pg32/figure 1</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5.3.5.1 ARGX-113-1704 ADAPT CSR/pg31/section 9.1/P1, P3-5</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167 gMG</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5.3.5.1 ARGX-113-1704 ADAPT CSR/pg34/section 9.3.1/P1-5</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5.3.5.1 ARGX-113-1704 ADAPT CSR/pg70/section 10.1/P1</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Dosing</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Retreatment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5.3.5.1 ARGX-113-1704 ADAPT CSR/pg38/section 9.4.5.1/all</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Treatment cycles and Individualized treatment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5.3.5.1 ARGX-113-1704 ADAPT CSR/pg32/figure 1</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5.3.5.1 ARGX-113-1704 ADAPT CSR/pg31/section 9.1/P1, P3-5</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srgbClr val="FF0000"/>
                </a:solidFill>
              </a:rPr>
              <a:t>5.3.5.1 ARGX-113-1704 ADAPT CSR/pg4/table/test product, dose….</a:t>
            </a:r>
            <a:endParaRPr lang="en-US" sz="10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Need support for 1-hour infusion- </a:t>
            </a:r>
            <a:r>
              <a:rPr kumimoji="0" lang="en-US" sz="1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added</a:t>
            </a:r>
            <a:endParaRPr kumimoji="0" lang="en-US" sz="1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Vaccination procedures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rPr>
              <a:t>2021-06-16 Vaccines manuscript/pg3/P2</a:t>
            </a: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highlight>
                  <a:srgbClr val="00FF00"/>
                </a:highlight>
                <a:latin typeface="Calibri" panose="020F0502020204030204"/>
              </a:rPr>
              <a:t>Verified but should we be using and citing Howard instead here?- </a:t>
            </a:r>
            <a:r>
              <a:rPr lang="en-US" sz="1000" b="1" dirty="0">
                <a:solidFill>
                  <a:prstClr val="black"/>
                </a:solidFill>
                <a:highlight>
                  <a:srgbClr val="FFFF00"/>
                </a:highlight>
                <a:latin typeface="Calibri" panose="020F0502020204030204"/>
              </a:rPr>
              <a:t>Not in Howard</a:t>
            </a:r>
            <a:endParaRPr kumimoji="0" lang="en-US" sz="1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Evaluation of</a:t>
            </a:r>
            <a:endParaRPr lang="en-US" sz="1000" b="1" dirty="0">
              <a:solidFill>
                <a:prstClr val="black"/>
              </a:solidFill>
              <a:latin typeface="Calibri" panose="020F0502020204030204"/>
            </a:endParaRPr>
          </a:p>
          <a:p>
            <a:pPr>
              <a:defRPr/>
            </a:pPr>
            <a:r>
              <a:rPr lang="en-US" sz="1000" dirty="0">
                <a:solidFill>
                  <a:prstClr val="black"/>
                </a:solidFill>
              </a:rPr>
              <a:t>2021-06-16 Vaccines manuscript/pg4/P4</a:t>
            </a:r>
            <a:r>
              <a:rPr lang="en-US" sz="1000" dirty="0">
                <a:solidFill>
                  <a:srgbClr val="FF0000"/>
                </a:solidFill>
              </a:rPr>
              <a:t>-5</a:t>
            </a:r>
            <a:endParaRPr lang="en-US" sz="1000" dirty="0">
              <a:solidFill>
                <a:srgbClr val="FF0000"/>
              </a:solidFill>
            </a:endParaRPr>
          </a:p>
          <a:p>
            <a:pPr>
              <a:defRPr/>
            </a:pPr>
            <a:endParaRPr lang="en-US" sz="10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Verified </a:t>
            </a:r>
            <a:r>
              <a:rPr kumimoji="0" lang="en-US" sz="10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except as noted.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CC 9/22/21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7053243" y="3943281"/>
            <a:ext cx="4572000" cy="2862322"/>
          </a:xfrm>
          <a:prstGeom prst="rect">
            <a:avLst/>
          </a:prstGeom>
          <a:ln>
            <a:solidFill>
              <a:schemeClr val="tx1"/>
            </a:solidFill>
          </a:ln>
        </p:spPr>
        <p:txBody>
          <a:bodyPr>
            <a:spAutoFit/>
          </a:bodyPr>
          <a:lstStyle/>
          <a:p>
            <a:pPr lvl="0" defTabSz="914400">
              <a:defRPr/>
            </a:pPr>
            <a:r>
              <a:rPr lang="en-US" sz="1000" b="1" dirty="0">
                <a:solidFill>
                  <a:prstClr val="black"/>
                </a:solidFill>
              </a:rPr>
              <a:t>Notes</a:t>
            </a:r>
            <a:endParaRPr lang="en-US" sz="1000" b="1" dirty="0">
              <a:solidFill>
                <a:prstClr val="black"/>
              </a:solidFill>
            </a:endParaRPr>
          </a:p>
          <a:p>
            <a:pPr lvl="0" defTabSz="914400">
              <a:defRPr/>
            </a:pPr>
            <a:r>
              <a:rPr lang="en-US" sz="1000" b="1" dirty="0">
                <a:solidFill>
                  <a:prstClr val="black"/>
                </a:solidFill>
              </a:rPr>
              <a:t>ADAPT was</a:t>
            </a:r>
            <a:endParaRPr lang="en-US" sz="1000" b="1" dirty="0">
              <a:solidFill>
                <a:prstClr val="black"/>
              </a:solidFill>
            </a:endParaRPr>
          </a:p>
          <a:p>
            <a:pPr lvl="0">
              <a:defRPr/>
            </a:pPr>
            <a:r>
              <a:rPr lang="en-US" sz="1000" dirty="0"/>
              <a:t>5.3.5.1 ARGX-113-1704 ADAPT CSR/pg2/section2/synopsis/title of study</a:t>
            </a:r>
            <a:endParaRPr lang="en-US" sz="1000" dirty="0"/>
          </a:p>
          <a:p>
            <a:pPr>
              <a:defRPr/>
            </a:pPr>
            <a:r>
              <a:rPr lang="en-US" sz="1000" dirty="0"/>
              <a:t>5.3.5.1 ARGX-113-1704 ADAPT CSR/pg3/table/methodology/P1</a:t>
            </a:r>
            <a:endParaRPr lang="en-US" sz="1000" dirty="0"/>
          </a:p>
          <a:p>
            <a:pPr lvl="0">
              <a:defRPr/>
            </a:pPr>
            <a:r>
              <a:rPr lang="en-US" sz="1000" b="1" dirty="0"/>
              <a:t>Main inclusion and sub-bullets</a:t>
            </a:r>
            <a:endParaRPr lang="en-US" sz="1000" b="1" dirty="0"/>
          </a:p>
          <a:p>
            <a:pPr>
              <a:defRPr/>
            </a:pPr>
            <a:r>
              <a:rPr lang="en-US" sz="1000" dirty="0"/>
              <a:t>5.3.5.1 ARGX-113-1704 ADAPT CSR/pg4/diagnosis and main criteria of inclusion/all</a:t>
            </a:r>
            <a:endParaRPr lang="en-US" sz="1000" dirty="0"/>
          </a:p>
          <a:p>
            <a:pPr>
              <a:defRPr/>
            </a:pPr>
            <a:r>
              <a:rPr lang="en-US" sz="1000" b="1" dirty="0"/>
              <a:t>Patients were</a:t>
            </a:r>
            <a:endParaRPr lang="en-US" sz="1000" b="1" dirty="0"/>
          </a:p>
          <a:p>
            <a:pPr>
              <a:defRPr/>
            </a:pPr>
            <a:r>
              <a:rPr lang="en-US" sz="1000" dirty="0"/>
              <a:t>5.3.5.1 ARGX-113-1704 ADAPT CSR/pg3/table/methodology/P2</a:t>
            </a:r>
            <a:endParaRPr lang="en-US" sz="1000" dirty="0"/>
          </a:p>
          <a:p>
            <a:pPr>
              <a:defRPr/>
            </a:pPr>
            <a:r>
              <a:rPr lang="en-US" sz="1000" b="1" dirty="0"/>
              <a:t>The total</a:t>
            </a:r>
            <a:endParaRPr lang="en-US" sz="1000" b="1" dirty="0"/>
          </a:p>
          <a:p>
            <a:pPr>
              <a:defRPr/>
            </a:pPr>
            <a:r>
              <a:rPr lang="en-US" sz="1000" dirty="0"/>
              <a:t>5.3.5.1 ARGX-113-1704 ADAPT CSR/pg3/table/methodology/P3</a:t>
            </a:r>
            <a:endParaRPr lang="en-US" sz="1000" dirty="0"/>
          </a:p>
          <a:p>
            <a:pPr>
              <a:defRPr/>
            </a:pPr>
            <a:r>
              <a:rPr lang="en-US" sz="1000" b="1" dirty="0"/>
              <a:t>Patients who</a:t>
            </a:r>
            <a:endParaRPr lang="en-US" sz="1000" b="1" dirty="0"/>
          </a:p>
          <a:p>
            <a:pPr>
              <a:defRPr/>
            </a:pPr>
            <a:r>
              <a:rPr lang="en-US" sz="1000" dirty="0"/>
              <a:t>5.3.5.1 ARGX-113-1704 ADAPT CSR/pg3/table/methodology/P4</a:t>
            </a:r>
            <a:endParaRPr lang="en-US" sz="1000" dirty="0"/>
          </a:p>
          <a:p>
            <a:pPr lvl="0">
              <a:defRPr/>
            </a:pPr>
            <a:r>
              <a:rPr lang="en-US" sz="1000" b="1" dirty="0">
                <a:solidFill>
                  <a:prstClr val="black"/>
                </a:solidFill>
              </a:rPr>
              <a:t>Vaccination procedures</a:t>
            </a:r>
            <a:endParaRPr lang="en-US" sz="1000" b="1" dirty="0">
              <a:solidFill>
                <a:prstClr val="black"/>
              </a:solidFill>
            </a:endParaRPr>
          </a:p>
          <a:p>
            <a:pPr lvl="0">
              <a:defRPr/>
            </a:pPr>
            <a:r>
              <a:rPr lang="en-US" sz="1000" dirty="0">
                <a:solidFill>
                  <a:prstClr val="black"/>
                </a:solidFill>
              </a:rPr>
              <a:t>2021-06-16 Vaccines manuscript/pg3/P2</a:t>
            </a:r>
            <a:endParaRPr lang="en-US" sz="1000" dirty="0">
              <a:solidFill>
                <a:prstClr val="black"/>
              </a:solidFill>
            </a:endParaRPr>
          </a:p>
          <a:p>
            <a:pPr lvl="0">
              <a:defRPr/>
            </a:pPr>
            <a:r>
              <a:rPr lang="en-US" sz="1000" b="1" dirty="0">
                <a:solidFill>
                  <a:prstClr val="black"/>
                </a:solidFill>
              </a:rPr>
              <a:t>Evaluation of</a:t>
            </a:r>
            <a:endParaRPr lang="en-US" sz="1000" b="1" dirty="0">
              <a:solidFill>
                <a:prstClr val="black"/>
              </a:solidFill>
            </a:endParaRPr>
          </a:p>
          <a:p>
            <a:pPr>
              <a:defRPr/>
            </a:pPr>
            <a:r>
              <a:rPr lang="en-US" sz="1000" dirty="0">
                <a:solidFill>
                  <a:prstClr val="black"/>
                </a:solidFill>
              </a:rPr>
              <a:t>2021-06-16 Vaccines manuscript/pg4/P4</a:t>
            </a:r>
            <a:r>
              <a:rPr lang="en-US" sz="1000" dirty="0">
                <a:solidFill>
                  <a:srgbClr val="FF0000"/>
                </a:solidFill>
              </a:rPr>
              <a:t>-5</a:t>
            </a:r>
            <a:endParaRPr lang="en-US" sz="1000" dirty="0">
              <a:solidFill>
                <a:srgbClr val="FF0000"/>
              </a:solidFill>
            </a:endParaRPr>
          </a:p>
          <a:p>
            <a:pPr>
              <a:defRPr/>
            </a:pPr>
            <a:endParaRPr lang="en-US" sz="1000" b="1" dirty="0"/>
          </a:p>
          <a:p>
            <a:endParaRPr lang="en-US" sz="1000"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phase 2, open-label, single-treatment arm, multicenter trial of </a:t>
            </a:r>
            <a:r>
              <a:rPr lang="en-US" dirty="0" err="1"/>
              <a:t>efgartigimod</a:t>
            </a:r>
            <a:r>
              <a:rPr lang="en-US" dirty="0"/>
              <a:t> dosed at 10 or 25 mg/kg body weight was conducted in patients with pemphigus</a:t>
            </a:r>
            <a:endParaRPr lang="en-US" dirty="0"/>
          </a:p>
          <a:p>
            <a:pPr marL="171450" indent="-171450">
              <a:buFont typeface="Arial" panose="020B0604020202020204" pitchFamily="34" charset="0"/>
              <a:buChar char="•"/>
            </a:pPr>
            <a:r>
              <a:rPr lang="en-US" dirty="0"/>
              <a:t>The study comprised of a screening period of up to 3 weeks, treatment periods of 9-34 weeks, and a treatment-free, follow-up period of 8 or 10 weeks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dirty="0"/>
              <a:t>Patients with a history of vaccination within last 4 weeks (except seasonal vaccination, </a:t>
            </a:r>
            <a:r>
              <a:rPr lang="en-US" dirty="0" err="1"/>
              <a:t>eg</a:t>
            </a:r>
            <a:r>
              <a:rPr lang="en-US" dirty="0"/>
              <a:t>, influenza) were excluded</a:t>
            </a:r>
            <a:endParaRPr lang="en-US" dirty="0"/>
          </a:p>
          <a:p>
            <a:pPr marL="285750" indent="-285750">
              <a:buFont typeface="Arial" panose="020B0604020202020204" pitchFamily="34" charset="0"/>
              <a:buChar char="•"/>
            </a:pPr>
            <a:r>
              <a:rPr lang="en-US" dirty="0"/>
              <a:t>Protective IgG antibody serum levels of TT, VZV, and PCP was evaluated in 15 patients</a:t>
            </a:r>
            <a:endParaRPr lang="en-US" dirty="0"/>
          </a:p>
          <a:p>
            <a:pPr marL="285750" indent="-285750">
              <a:buFont typeface="Arial" panose="020B0604020202020204" pitchFamily="34" charset="0"/>
              <a:buChar char="•"/>
            </a:pPr>
            <a:r>
              <a:rPr lang="en-US" dirty="0"/>
              <a:t>Historical vaccination data were unknown</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6987623" y="1048044"/>
            <a:ext cx="4825218" cy="101566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Design</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Most information from 2021-06-16 Vaccines Manuscript_references formatted with Figures and Goebeler.Efgartigimod_Pemphigus phase 2 study-SubmissionProof. Need to confirm if client wants DOF or manuscript in preparation citations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Information on vaccine</a:t>
            </a:r>
            <a:endParaRPr kumimoji="0" lang="en-US" sz="1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6" name="TextBox 5"/>
          <p:cNvSpPr txBox="1"/>
          <p:nvPr/>
        </p:nvSpPr>
        <p:spPr>
          <a:xfrm>
            <a:off x="6858000" y="2267293"/>
            <a:ext cx="4825218" cy="25545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Please update citations/refs list when client preferences are confirmed</a:t>
            </a:r>
            <a:endParaRPr kumimoji="0" lang="en-US" sz="10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Design</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000" dirty="0">
                <a:solidFill>
                  <a:prstClr val="black"/>
                </a:solidFill>
              </a:rPr>
              <a:t>2021-06-16 Vaccines manuscript/pg2/P4</a:t>
            </a:r>
            <a:r>
              <a:rPr lang="en-US" sz="1000" dirty="0">
                <a:solidFill>
                  <a:srgbClr val="FF0000"/>
                </a:solidFill>
              </a:rPr>
              <a:t> to pg3/P1</a:t>
            </a:r>
            <a:r>
              <a:rPr lang="en-US" sz="1000" dirty="0">
                <a:solidFill>
                  <a:prstClr val="black"/>
                </a:solidFill>
              </a:rPr>
              <a:t> </a:t>
            </a:r>
            <a:endParaRPr lang="en-US" sz="1000" dirty="0">
              <a:solidFill>
                <a:prstClr val="black"/>
              </a:solidFill>
            </a:endParaRPr>
          </a:p>
          <a:p>
            <a:pPr lvl="0">
              <a:defRPr/>
            </a:pPr>
            <a:r>
              <a:rPr lang="en-US" sz="1000" dirty="0">
                <a:solidFill>
                  <a:prstClr val="black"/>
                </a:solidFill>
              </a:rPr>
              <a:t>Goebeler efgartigimod pemphigus phase 2 study/pg11/P1 </a:t>
            </a:r>
            <a:endParaRPr lang="en-US" sz="1000" dirty="0">
              <a:solidFill>
                <a:prstClr val="black"/>
              </a:solidFill>
            </a:endParaRPr>
          </a:p>
          <a:p>
            <a:pPr lvl="0">
              <a:defRPr/>
            </a:pPr>
            <a:r>
              <a:rPr lang="en-US" sz="1000" b="1" dirty="0" err="1">
                <a:solidFill>
                  <a:prstClr val="black"/>
                </a:solidFill>
                <a:highlight>
                  <a:srgbClr val="00FF00"/>
                </a:highlight>
              </a:rPr>
              <a:t>Goebeler</a:t>
            </a:r>
            <a:r>
              <a:rPr lang="en-US" sz="1000" b="1" dirty="0">
                <a:solidFill>
                  <a:prstClr val="black"/>
                </a:solidFill>
                <a:highlight>
                  <a:srgbClr val="00FF00"/>
                </a:highlight>
              </a:rPr>
              <a:t> source indicates screen period of “up to” 3 weeks, and dose of 10 or 25 mg/kg—please check.-</a:t>
            </a:r>
            <a:r>
              <a:rPr lang="en-US" sz="1000" b="1" dirty="0">
                <a:solidFill>
                  <a:prstClr val="black"/>
                </a:solidFill>
                <a:highlight>
                  <a:srgbClr val="FFFF00"/>
                </a:highlight>
              </a:rPr>
              <a:t>updated </a:t>
            </a:r>
            <a:r>
              <a:rPr lang="en-US" sz="1000" b="1" dirty="0" err="1">
                <a:solidFill>
                  <a:prstClr val="black"/>
                </a:solidFill>
                <a:highlight>
                  <a:srgbClr val="FFFF00"/>
                </a:highlight>
              </a:rPr>
              <a:t>slideface</a:t>
            </a:r>
            <a:endParaRPr lang="en-US" sz="1000" b="1" dirty="0">
              <a:solidFill>
                <a:prstClr val="black"/>
              </a:solidFill>
              <a:highlight>
                <a:srgbClr val="FFFF00"/>
              </a:highlight>
            </a:endParaRPr>
          </a:p>
          <a:p>
            <a:pPr lvl="0">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Vaccination procedures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rPr>
              <a:t>2021-06-16 Vaccines manuscript/pg3/P2</a:t>
            </a: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000" dirty="0"/>
              <a:t>NCT03334058 A study to evaluate…-clinical trials.gov/pg5/bullet#8</a:t>
            </a:r>
            <a:endParaRPr kumimoji="0" lang="en-US" sz="100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Evaluation of</a:t>
            </a:r>
            <a:endParaRPr lang="en-US" sz="1000" b="1" dirty="0">
              <a:solidFill>
                <a:prstClr val="black"/>
              </a:solidFill>
              <a:latin typeface="Calibri" panose="020F0502020204030204"/>
            </a:endParaRPr>
          </a:p>
          <a:p>
            <a:pPr>
              <a:defRPr/>
            </a:pPr>
            <a:r>
              <a:rPr lang="en-US" sz="1000" dirty="0">
                <a:solidFill>
                  <a:prstClr val="black"/>
                </a:solidFill>
              </a:rPr>
              <a:t>2021-06-16 Vaccines manuscript/pg3/P7</a:t>
            </a:r>
            <a:endParaRPr lang="en-US" sz="1000" dirty="0">
              <a:solidFill>
                <a:prstClr val="black"/>
              </a:solidFill>
            </a:endParaRPr>
          </a:p>
          <a:p>
            <a:pPr>
              <a:defRPr/>
            </a:pPr>
            <a:r>
              <a:rPr lang="en-US" sz="1000" dirty="0">
                <a:solidFill>
                  <a:srgbClr val="FF0000"/>
                </a:solidFill>
              </a:rPr>
              <a:t>Vaccine and Implications deck/slide 30</a:t>
            </a:r>
            <a:endParaRPr lang="en-US" sz="1000" dirty="0">
              <a:solidFill>
                <a:srgbClr val="FF0000"/>
              </a:solidFill>
            </a:endParaRPr>
          </a:p>
          <a:p>
            <a:pPr>
              <a:defRPr/>
            </a:pPr>
            <a:r>
              <a:rPr lang="en-US" sz="1000" b="1" dirty="0">
                <a:solidFill>
                  <a:prstClr val="black"/>
                </a:solidFill>
                <a:highlight>
                  <a:srgbClr val="00FF00"/>
                </a:highlight>
              </a:rPr>
              <a:t>Cannot verify bullet 2 here-</a:t>
            </a:r>
            <a:r>
              <a:rPr lang="en-US" sz="1000" b="1" dirty="0">
                <a:solidFill>
                  <a:prstClr val="black"/>
                </a:solidFill>
                <a:highlight>
                  <a:srgbClr val="FFFF00"/>
                </a:highlight>
              </a:rPr>
              <a:t>added a source but still need primary source</a:t>
            </a:r>
            <a:endParaRPr lang="en-US" sz="1000" b="1" dirty="0">
              <a:solidFill>
                <a:prstClr val="black"/>
              </a:solidFill>
              <a:highlight>
                <a:srgbClr val="FFFF00"/>
              </a:highlight>
            </a:endParaRPr>
          </a:p>
          <a:p>
            <a:pPr>
              <a:defRPr/>
            </a:pPr>
            <a:endParaRPr lang="en-US" sz="1000" b="1" dirty="0">
              <a:solidFill>
                <a:prstClr val="black"/>
              </a:solidFill>
              <a:highlight>
                <a:srgbClr val="00FF00"/>
              </a:highlight>
            </a:endParaRPr>
          </a:p>
          <a:p>
            <a:pPr>
              <a:defRPr/>
            </a:pPr>
            <a:r>
              <a:rPr lang="en-US" sz="1000" b="1" dirty="0">
                <a:solidFill>
                  <a:prstClr val="black"/>
                </a:solidFill>
              </a:rPr>
              <a:t>Verified </a:t>
            </a:r>
            <a:r>
              <a:rPr lang="en-US" sz="1000" b="1" dirty="0">
                <a:solidFill>
                  <a:prstClr val="black"/>
                </a:solidFill>
                <a:highlight>
                  <a:srgbClr val="00FF00"/>
                </a:highlight>
              </a:rPr>
              <a:t>except as noted. </a:t>
            </a:r>
            <a:r>
              <a:rPr lang="en-US" sz="1000" b="1" dirty="0">
                <a:solidFill>
                  <a:prstClr val="black"/>
                </a:solidFill>
              </a:rPr>
              <a:t>CC 9/22/21</a:t>
            </a:r>
            <a:endParaRPr lang="en-US" sz="10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858000" y="4897963"/>
            <a:ext cx="4825218" cy="178510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Notes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Bullet 1 and 2</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000" dirty="0" err="1">
                <a:solidFill>
                  <a:prstClr val="black"/>
                </a:solidFill>
              </a:rPr>
              <a:t>Goebeler</a:t>
            </a:r>
            <a:r>
              <a:rPr lang="en-US" sz="1000" dirty="0">
                <a:solidFill>
                  <a:prstClr val="black"/>
                </a:solidFill>
              </a:rPr>
              <a:t> efgartigimod pemphigus phase 2 study/pg11/P1 </a:t>
            </a:r>
            <a:endParaRPr lang="en-US" sz="1000" dirty="0">
              <a:solidFill>
                <a:prstClr val="black"/>
              </a:solidFill>
            </a:endParaRPr>
          </a:p>
          <a:p>
            <a:pPr lvl="0">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Bullet 3</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rPr>
              <a:t>2021-06-16 Vaccines manuscript/pg3/P2</a:t>
            </a: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000" dirty="0"/>
              <a:t>NCT03334058 A study to evaluate…-clinical trials.gov/pg5/bullet#8</a:t>
            </a:r>
            <a:endParaRPr kumimoji="0" lang="en-US" sz="100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Bullet 4</a:t>
            </a:r>
            <a:endParaRPr lang="en-US" sz="1000" b="1" dirty="0">
              <a:solidFill>
                <a:prstClr val="black"/>
              </a:solidFill>
              <a:latin typeface="Calibri" panose="020F0502020204030204"/>
            </a:endParaRPr>
          </a:p>
          <a:p>
            <a:pPr>
              <a:defRPr/>
            </a:pPr>
            <a:r>
              <a:rPr lang="en-US" sz="1000" dirty="0">
                <a:solidFill>
                  <a:prstClr val="black"/>
                </a:solidFill>
              </a:rPr>
              <a:t>2021-06-16 Vaccines manuscript/pg3/P7</a:t>
            </a:r>
            <a:endParaRPr lang="en-US" sz="1000" dirty="0">
              <a:solidFill>
                <a:prstClr val="black"/>
              </a:solidFill>
            </a:endParaRPr>
          </a:p>
          <a:p>
            <a:pPr>
              <a:defRPr/>
            </a:pPr>
            <a:r>
              <a:rPr lang="en-US" sz="1000" b="1" dirty="0">
                <a:solidFill>
                  <a:prstClr val="black"/>
                </a:solidFill>
              </a:rPr>
              <a:t>Bullet 5</a:t>
            </a:r>
            <a:endParaRPr lang="en-US" sz="1000" b="1" dirty="0">
              <a:solidFill>
                <a:prstClr val="black"/>
              </a:solidFill>
            </a:endParaRPr>
          </a:p>
          <a:p>
            <a:pPr>
              <a:defRPr/>
            </a:pPr>
            <a:r>
              <a:rPr lang="en-US" sz="1000" dirty="0">
                <a:solidFill>
                  <a:srgbClr val="FF0000"/>
                </a:solidFill>
              </a:rPr>
              <a:t>Vaccine and Implications deck/slide 30</a:t>
            </a:r>
            <a:endParaRPr lang="en-US" sz="10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cs typeface="Arial" panose="020B0604020202020204" pitchFamily="34" charset="0"/>
              </a:rPr>
              <a:t>In the placebo arm, 2 patients were vaccinated and </a:t>
            </a:r>
            <a:r>
              <a:rPr lang="en-US" sz="1100" b="0" dirty="0"/>
              <a:t>both patients mounted an immune response after vaccination, with levels above the protective titers for most strains</a:t>
            </a:r>
            <a:endParaRPr lang="en-US" sz="11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100" dirty="0">
                <a:cs typeface="Arial" panose="020B0604020202020204" pitchFamily="34" charset="0"/>
              </a:rPr>
              <a:t>For </a:t>
            </a:r>
            <a:r>
              <a:rPr lang="en-US" sz="1100" dirty="0" err="1">
                <a:cs typeface="Arial" panose="020B0604020202020204" pitchFamily="34" charset="0"/>
              </a:rPr>
              <a:t>efgartigimod</a:t>
            </a:r>
            <a:r>
              <a:rPr lang="en-US" sz="1100" dirty="0">
                <a:cs typeface="Arial" panose="020B0604020202020204" pitchFamily="34" charset="0"/>
              </a:rPr>
              <a:t> treated patients:</a:t>
            </a:r>
            <a:endParaRPr lang="en-US" sz="1100" dirty="0">
              <a:cs typeface="Arial" panose="020B0604020202020204" pitchFamily="34" charset="0"/>
            </a:endParaRPr>
          </a:p>
          <a:p>
            <a:pPr marL="628650" lvl="1" indent="-171450">
              <a:buFont typeface="Arial" panose="020B0604020202020204" pitchFamily="34" charset="0"/>
              <a:buChar char="•"/>
            </a:pPr>
            <a:r>
              <a:rPr lang="en-US" sz="1100" dirty="0" err="1">
                <a:cs typeface="Arial" panose="020B0604020202020204" pitchFamily="34" charset="0"/>
              </a:rPr>
              <a:t>Efgartigimod</a:t>
            </a:r>
            <a:r>
              <a:rPr lang="en-US" sz="1100" dirty="0">
                <a:cs typeface="Arial" panose="020B0604020202020204" pitchFamily="34" charset="0"/>
              </a:rPr>
              <a:t> resulted in transient reduction total IgG levels</a:t>
            </a:r>
            <a:endParaRPr lang="en-US" sz="1100" dirty="0">
              <a:cs typeface="Arial" panose="020B0604020202020204" pitchFamily="34" charset="0"/>
            </a:endParaRPr>
          </a:p>
          <a:p>
            <a:pPr marL="628650" lvl="1" indent="-171450">
              <a:buFont typeface="Arial" panose="020B0604020202020204" pitchFamily="34" charset="0"/>
              <a:buChar char="•"/>
            </a:pPr>
            <a:r>
              <a:rPr lang="en-US" sz="1100" dirty="0">
                <a:cs typeface="Arial" panose="020B0604020202020204" pitchFamily="34" charset="0"/>
              </a:rPr>
              <a:t>Clear immune response was seen toward most tested strains after vaccination</a:t>
            </a:r>
            <a:endParaRPr lang="en-US" sz="1100" dirty="0">
              <a:cs typeface="Arial" panose="020B0604020202020204" pitchFamily="34" charset="0"/>
            </a:endParaRPr>
          </a:p>
          <a:p>
            <a:pPr marL="628650" lvl="1" indent="-171450">
              <a:buFont typeface="Arial" panose="020B0604020202020204" pitchFamily="34" charset="0"/>
              <a:buChar char="•"/>
            </a:pPr>
            <a:r>
              <a:rPr lang="en-US" sz="1100" dirty="0">
                <a:cs typeface="Arial" panose="020B0604020202020204" pitchFamily="34" charset="0"/>
              </a:rPr>
              <a:t>In patient 11, clear immune response was seen towards all tested strains; after efgartigimod treatment initiation, total IgG levels reduced  with influenza titres following same kinetics but remained above protective levels for some strains</a:t>
            </a:r>
            <a:endParaRPr lang="en-US" sz="1100" dirty="0">
              <a:cs typeface="Arial" panose="020B0604020202020204" pitchFamily="34" charset="0"/>
            </a:endParaRPr>
          </a:p>
          <a:p>
            <a:pPr marL="628650" lvl="1" indent="-171450">
              <a:buFont typeface="Arial" panose="020B0604020202020204" pitchFamily="34" charset="0"/>
              <a:buChar char="•"/>
            </a:pPr>
            <a:r>
              <a:rPr lang="en-US" sz="1100" dirty="0">
                <a:cs typeface="Arial" panose="020B0604020202020204" pitchFamily="34" charset="0"/>
              </a:rPr>
              <a:t>In patient 9, pre-vaccination sample was obtained during an efgartigimod treatment cycle and vaccination was administered when total IgG levels were maximally reduced</a:t>
            </a:r>
            <a:endParaRPr lang="en-US" sz="1100" dirty="0">
              <a:cs typeface="Arial" panose="020B0604020202020204" pitchFamily="34" charset="0"/>
            </a:endParaRPr>
          </a:p>
          <a:p>
            <a:pPr marL="628650" lvl="1" indent="-171450">
              <a:buFont typeface="Arial" panose="020B0604020202020204" pitchFamily="34" charset="0"/>
              <a:buChar char="•"/>
            </a:pPr>
            <a:r>
              <a:rPr lang="en-US" sz="1100" dirty="0"/>
              <a:t>Despite FcRn blockade at the time of vaccination, a clear response to the Kansas strain, and to a lesser extent to the Michigan strain was seen. They remained above the protective threshold upon initiation of a new efgartigimod treatment</a:t>
            </a:r>
            <a:endParaRPr lang="en-US" sz="1100"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
        <p:nvSpPr>
          <p:cNvPr id="5" name="TextBox 4"/>
          <p:cNvSpPr txBox="1"/>
          <p:nvPr/>
        </p:nvSpPr>
        <p:spPr>
          <a:xfrm>
            <a:off x="6934200" y="1029043"/>
            <a:ext cx="4825218" cy="193899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Placebo and placebo figures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2021-06-16 Vaccines manuscript/pg12/supplemental figure 1 top panel</a:t>
            </a:r>
            <a:endParaRPr lang="en-US" sz="1000" dirty="0">
              <a:solidFill>
                <a:prstClr val="black"/>
              </a:solidFill>
            </a:endParaRPr>
          </a:p>
          <a:p>
            <a:pPr>
              <a:defRPr/>
            </a:pPr>
            <a:r>
              <a:rPr lang="en-US" sz="1000" b="1" dirty="0">
                <a:solidFill>
                  <a:prstClr val="black"/>
                </a:solidFill>
              </a:rPr>
              <a:t>In the placebo arm, Call-out:</a:t>
            </a:r>
            <a:endParaRPr lang="en-US" sz="1000" b="1" dirty="0">
              <a:solidFill>
                <a:prstClr val="black"/>
              </a:solidFill>
            </a:endParaRPr>
          </a:p>
          <a:p>
            <a:pPr lvl="0">
              <a:defRPr/>
            </a:pPr>
            <a:r>
              <a:rPr lang="en-US" sz="1000" dirty="0">
                <a:solidFill>
                  <a:prstClr val="black"/>
                </a:solidFill>
              </a:rPr>
              <a:t>2021-06-16 Vaccines manuscript/pg4/P5</a:t>
            </a:r>
            <a:endParaRPr lang="en-US" sz="1000" dirty="0">
              <a:solidFill>
                <a:prstClr val="black"/>
              </a:solidFill>
            </a:endParaRPr>
          </a:p>
          <a:p>
            <a:pPr>
              <a:defRPr/>
            </a:pPr>
            <a:r>
              <a:rPr lang="en-US" sz="1000" b="1" dirty="0" err="1">
                <a:solidFill>
                  <a:prstClr val="black"/>
                </a:solidFill>
              </a:rPr>
              <a:t>Efgartigimod</a:t>
            </a:r>
            <a:r>
              <a:rPr lang="en-US" sz="1000" b="1" dirty="0">
                <a:solidFill>
                  <a:prstClr val="black"/>
                </a:solidFill>
              </a:rPr>
              <a:t> and figures</a:t>
            </a:r>
            <a:endParaRPr lang="en-US" sz="1000" b="1" dirty="0">
              <a:solidFill>
                <a:prstClr val="black"/>
              </a:solidFill>
            </a:endParaRPr>
          </a:p>
          <a:p>
            <a:pPr>
              <a:defRPr/>
            </a:pPr>
            <a:r>
              <a:rPr lang="en-US" sz="1000" dirty="0">
                <a:solidFill>
                  <a:prstClr val="black"/>
                </a:solidFill>
              </a:rPr>
              <a:t>2021-06-16 Vaccines manuscript/pg11/figure 2A and C</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Efgartigimod</a:t>
            </a:r>
            <a:r>
              <a:rPr lang="en-US" sz="1000" b="1" dirty="0">
                <a:solidFill>
                  <a:prstClr val="black"/>
                </a:solidFill>
                <a:latin typeface="Calibri" panose="020F0502020204030204"/>
              </a:rPr>
              <a:t>,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influenza titers, clear immune </a:t>
            </a:r>
            <a:r>
              <a:rPr lang="en-US" sz="1000" b="1" dirty="0">
                <a:solidFill>
                  <a:prstClr val="black"/>
                </a:solidFill>
                <a:latin typeface="Calibri" panose="020F0502020204030204"/>
              </a:rPr>
              <a:t>ca</a:t>
            </a: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ll</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-outs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2021-06-16 Vaccines manuscript/pg4/P5</a:t>
            </a:r>
            <a:endParaRPr lang="en-US" sz="1000" dirty="0">
              <a:solidFill>
                <a:prstClr val="black"/>
              </a:solidFill>
            </a:endParaRPr>
          </a:p>
          <a:p>
            <a:pPr>
              <a:defRPr/>
            </a:pPr>
            <a:r>
              <a:rPr lang="en-US" sz="1000" b="1" dirty="0">
                <a:solidFill>
                  <a:prstClr val="black"/>
                </a:solidFill>
                <a:highlight>
                  <a:srgbClr val="00FF00"/>
                </a:highlight>
              </a:rPr>
              <a:t>“Clear immune…” specify that this was for just 1 patient?-</a:t>
            </a:r>
            <a:r>
              <a:rPr lang="en-US" sz="1000" b="1" dirty="0">
                <a:solidFill>
                  <a:prstClr val="black"/>
                </a:solidFill>
                <a:highlight>
                  <a:srgbClr val="FFFF00"/>
                </a:highlight>
              </a:rPr>
              <a:t>this was for all but 1 patient (suppl fig 1) so left as is. This will be discussed later</a:t>
            </a:r>
            <a:endParaRPr lang="en-US" sz="1000" b="1" dirty="0">
              <a:solidFill>
                <a:prstClr val="black"/>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Verified </a:t>
            </a:r>
            <a:r>
              <a:rPr lang="en-US" sz="1000" b="1" dirty="0">
                <a:solidFill>
                  <a:prstClr val="black"/>
                </a:solidFill>
                <a:highlight>
                  <a:srgbClr val="00FF00"/>
                </a:highlight>
                <a:latin typeface="Calibri" panose="020F0502020204030204"/>
              </a:rPr>
              <a:t>except as noted.</a:t>
            </a:r>
            <a:r>
              <a:rPr lang="en-US" sz="1000" b="1" dirty="0">
                <a:solidFill>
                  <a:prstClr val="black"/>
                </a:solidFill>
                <a:latin typeface="Calibri" panose="020F0502020204030204"/>
              </a:rPr>
              <a:t> CC 9/22/21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7015769" y="3367326"/>
            <a:ext cx="4825218" cy="116955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Notes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Bullet 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2021-06-16 Vaccines manuscript/pg4/P5</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Bullet 2 and sub-bullets</a:t>
            </a:r>
            <a:endParaRPr lang="en-US" sz="1000" b="1" dirty="0">
              <a:solidFill>
                <a:prstClr val="black"/>
              </a:solidFill>
              <a:latin typeface="Calibri" panose="020F0502020204030204"/>
            </a:endParaRPr>
          </a:p>
          <a:p>
            <a:pPr>
              <a:defRPr/>
            </a:pPr>
            <a:r>
              <a:rPr lang="en-US" sz="1000" dirty="0">
                <a:solidFill>
                  <a:prstClr val="black"/>
                </a:solidFill>
              </a:rPr>
              <a:t>2021-06-16 Vaccines manuscript/pg4/P5</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Verified </a:t>
            </a:r>
            <a:r>
              <a:rPr kumimoji="0" lang="en-US" sz="10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but corrected bullet 2 to say patient 9, not 7, per source.</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CC 9/22/21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sz="700" dirty="0">
                <a:effectLst/>
                <a:ea typeface="Calibri" panose="020F0502020204030204" pitchFamily="34" charset="0"/>
                <a:cs typeface="Arial" panose="020B0604020202020204" pitchFamily="34" charset="0"/>
              </a:rPr>
              <a:t>[</a:t>
            </a:r>
            <a:r>
              <a:rPr lang="en-US" sz="1000" dirty="0">
                <a:solidFill>
                  <a:schemeClr val="tx1"/>
                </a:solidFill>
              </a:rPr>
              <a:t>Please note: Slide is animated]</a:t>
            </a:r>
            <a:endParaRPr lang="en-US" sz="700" dirty="0">
              <a:effectLst/>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US" sz="1000" dirty="0">
                <a:cs typeface="Arial" panose="020B0604020202020204" pitchFamily="34" charset="0"/>
              </a:rPr>
              <a:t>Efgartigimod resulted in transient reduction total IgG levels, and </a:t>
            </a:r>
            <a:r>
              <a:rPr lang="en-US" sz="1000" dirty="0">
                <a:effectLst/>
                <a:latin typeface="Calibri" panose="020F0502020204030204" pitchFamily="34" charset="0"/>
                <a:ea typeface="Calibri" panose="020F0502020204030204" pitchFamily="34" charset="0"/>
                <a:cs typeface="Arial" panose="020B0604020202020204" pitchFamily="34" charset="0"/>
              </a:rPr>
              <a:t>pathogenic anti-</a:t>
            </a:r>
            <a:r>
              <a:rPr lang="en-US" sz="1000" dirty="0" err="1">
                <a:effectLst/>
                <a:latin typeface="Calibri" panose="020F0502020204030204" pitchFamily="34" charset="0"/>
                <a:ea typeface="Calibri" panose="020F0502020204030204" pitchFamily="34" charset="0"/>
                <a:cs typeface="Arial" panose="020B0604020202020204" pitchFamily="34" charset="0"/>
              </a:rPr>
              <a:t>AChR</a:t>
            </a:r>
            <a:r>
              <a:rPr lang="en-US" sz="1000" dirty="0">
                <a:effectLst/>
                <a:latin typeface="Calibri" panose="020F0502020204030204" pitchFamily="34" charset="0"/>
                <a:ea typeface="Calibri" panose="020F0502020204030204" pitchFamily="34" charset="0"/>
                <a:cs typeface="Arial" panose="020B0604020202020204" pitchFamily="34" charset="0"/>
              </a:rPr>
              <a:t>-Ab IgG levels were reduced to a similar extent (data not shown)</a:t>
            </a:r>
            <a:endParaRPr lang="en-US" sz="1000" dirty="0">
              <a:cs typeface="Arial" panose="020B0604020202020204" pitchFamily="34" charset="0"/>
            </a:endParaRPr>
          </a:p>
          <a:p>
            <a:pPr marL="171450" lvl="0" indent="-171450">
              <a:buFont typeface="Arial" panose="020B0604020202020204" pitchFamily="34" charset="0"/>
              <a:buChar char="•"/>
            </a:pPr>
            <a:r>
              <a:rPr lang="en-US" sz="1000" dirty="0">
                <a:cs typeface="Arial" panose="020B0604020202020204" pitchFamily="34" charset="0"/>
              </a:rPr>
              <a:t>Patient 11: </a:t>
            </a:r>
            <a:r>
              <a:rPr lang="en-US" sz="1000" dirty="0">
                <a:effectLst/>
                <a:latin typeface="Calibri" panose="020F0502020204030204" pitchFamily="34" charset="0"/>
                <a:ea typeface="Calibri" panose="020F0502020204030204" pitchFamily="34" charset="0"/>
                <a:cs typeface="Arial" panose="020B0604020202020204" pitchFamily="34" charset="0"/>
              </a:rPr>
              <a:t>Both pre- and first post-vaccination samples were collected in a treatment-free period and hence not impacted by efgartigimod-induced FcRn antagonization. In this patient, 2 weeks post-vaccination a clear immune response was seen towards all tested strains: titers against the Kansas and Brisbane strains increased from 80 to </a:t>
            </a:r>
            <a:r>
              <a:rPr lang="en-US" sz="1000" dirty="0">
                <a:solidFill>
                  <a:srgbClr val="000000"/>
                </a:solidFill>
                <a:effectLst/>
                <a:latin typeface="Symbol" panose="05050102010706020507" pitchFamily="18" charset="2"/>
                <a:ea typeface="Symbol" panose="05050102010706020507" pitchFamily="18" charset="2"/>
                <a:cs typeface="Symbol" panose="05050102010706020507" pitchFamily="18" charset="2"/>
              </a:rPr>
              <a:t>&gt;</a:t>
            </a:r>
            <a:r>
              <a:rPr lang="en-US" sz="1000" dirty="0">
                <a:effectLst/>
                <a:latin typeface="Calibri" panose="020F0502020204030204" pitchFamily="34" charset="0"/>
                <a:ea typeface="Calibri" panose="020F0502020204030204" pitchFamily="34" charset="0"/>
                <a:cs typeface="Arial" panose="020B0604020202020204" pitchFamily="34" charset="0"/>
              </a:rPr>
              <a:t>1280 and 320, respectively. When efgartigimod treatment was initiated 7 weeks after vaccination, total IgG levels were reduced by 61.5% at nadir.  The influenza titers followed the same kinetics ending up at or just above pre-vaccination levels but remained above the protective levels for 2 out of 4 strains. When total IgG levels normalized at study day 490, a 2-fold higher titer against strains Kansas and Brisbane was measured as prior to vaccination.</a:t>
            </a:r>
            <a:r>
              <a:rPr lang="en-US" sz="1000" dirty="0">
                <a:effectLst/>
              </a:rPr>
              <a:t> </a:t>
            </a:r>
            <a:r>
              <a:rPr lang="en-US" sz="1000" dirty="0">
                <a:effectLst/>
                <a:latin typeface="Times New Roman" panose="02020603050405020304" pitchFamily="18" charset="0"/>
                <a:ea typeface="Times New Roman" panose="02020603050405020304" pitchFamily="18" charset="0"/>
              </a:rPr>
              <a:t>proportional to decrease in total IgG</a:t>
            </a:r>
            <a:r>
              <a:rPr lang="nl-BE" sz="1000"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US" sz="1000" dirty="0">
                <a:cs typeface="Arial" panose="020B0604020202020204" pitchFamily="34" charset="0"/>
              </a:rPr>
              <a:t>Patient 10: </a:t>
            </a:r>
            <a:r>
              <a:rPr lang="en-US" sz="1000" dirty="0">
                <a:effectLst/>
                <a:latin typeface="Calibri" panose="020F0502020204030204" pitchFamily="34" charset="0"/>
                <a:ea typeface="Calibri" panose="020F0502020204030204" pitchFamily="34" charset="0"/>
                <a:cs typeface="Arial" panose="020B0604020202020204" pitchFamily="34" charset="0"/>
              </a:rPr>
              <a:t>a modest increase in titers (up to 2-fold) was observed for strains Kansas and Phuket, 3 weeks after vaccination when total IgG levels were comparable to the timepoint of the pre-vaccination sample. Regardless of the total IgG drop in between, the levels remained elevated 80 days after the day of vaccination. [Note: patient profile lists 1.5 mg BID MMF for this patient, this is likely an error (1.5 g BID) so we changed to 1500mg BID)</a:t>
            </a:r>
            <a:endParaRPr lang="en-US" sz="1000" dirty="0">
              <a:cs typeface="Arial" panose="020B0604020202020204" pitchFamily="34" charset="0"/>
            </a:endParaRPr>
          </a:p>
          <a:p>
            <a:pPr marL="171450" lvl="0" indent="-171450">
              <a:buFont typeface="Arial" panose="020B0604020202020204" pitchFamily="34" charset="0"/>
              <a:buChar char="•"/>
            </a:pPr>
            <a:r>
              <a:rPr lang="en-US" sz="1000" dirty="0">
                <a:cs typeface="Arial" panose="020B0604020202020204" pitchFamily="34" charset="0"/>
              </a:rPr>
              <a:t>Patient 7: </a:t>
            </a:r>
            <a:r>
              <a:rPr lang="en-US" sz="1000" dirty="0">
                <a:effectLst/>
                <a:latin typeface="Calibri" panose="020F0502020204030204" pitchFamily="34" charset="0"/>
                <a:ea typeface="Calibri" panose="020F0502020204030204" pitchFamily="34" charset="0"/>
                <a:cs typeface="Arial" panose="020B0604020202020204" pitchFamily="34" charset="0"/>
              </a:rPr>
              <a:t>was vaccinated when total IgG levels were still reduced (14 days after nadir). Despite FcRn blockade at the time of vaccination, a clear response to the Kansas strain (8-fold increase from 80 to 640) was noted one month after vaccination, whereas total IgG levels were 2.5-fold higher at that moment as compared to the pre-vaccination sample. Again, upon initiation of a new efgartigimod treatment, the levels remained above the pre-vaccination titers and above the protective threshold, except for Colorado strain.</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US" sz="1000" dirty="0">
                <a:effectLst/>
                <a:latin typeface="Calibri" panose="020F0502020204030204" pitchFamily="34" charset="0"/>
                <a:cs typeface="Arial" panose="020B0604020202020204" pitchFamily="34" charset="0"/>
              </a:rPr>
              <a:t>Patient 9: </a:t>
            </a:r>
            <a:r>
              <a:rPr lang="en-US" sz="1000" dirty="0">
                <a:effectLst/>
                <a:latin typeface="Calibri" panose="020F0502020204030204" pitchFamily="34" charset="0"/>
                <a:ea typeface="Calibri" panose="020F0502020204030204" pitchFamily="34" charset="0"/>
                <a:cs typeface="Arial" panose="020B0604020202020204" pitchFamily="34" charset="0"/>
              </a:rPr>
              <a:t>A similar profile was seen in patient 7, who received the influenza vaccine at nadir and had a 8-fold increased titer against Kansas, when total IgG levels were two times higher as compared to the moment of vaccination. The titers remained above protective levels 80 days after vaccination and after an additional cycle of efgartigimod treatment.</a:t>
            </a:r>
            <a:endParaRPr lang="en-US" sz="1000"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
        <p:nvSpPr>
          <p:cNvPr id="5" name="TextBox 4"/>
          <p:cNvSpPr txBox="1"/>
          <p:nvPr/>
        </p:nvSpPr>
        <p:spPr>
          <a:xfrm>
            <a:off x="6934200" y="1029043"/>
            <a:ext cx="4825218" cy="193899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Placebo and placebo figures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2021-06-16 Vaccines manuscript/pg12/supplemental figure 1 top panel</a:t>
            </a:r>
            <a:endParaRPr lang="en-US" sz="1000" dirty="0">
              <a:solidFill>
                <a:prstClr val="black"/>
              </a:solidFill>
            </a:endParaRPr>
          </a:p>
          <a:p>
            <a:pPr>
              <a:defRPr/>
            </a:pPr>
            <a:r>
              <a:rPr lang="en-US" sz="1000" b="1" dirty="0">
                <a:solidFill>
                  <a:prstClr val="black"/>
                </a:solidFill>
              </a:rPr>
              <a:t>In the placebo arm, Call-out:</a:t>
            </a:r>
            <a:endParaRPr lang="en-US" sz="1000" b="1" dirty="0">
              <a:solidFill>
                <a:prstClr val="black"/>
              </a:solidFill>
            </a:endParaRPr>
          </a:p>
          <a:p>
            <a:pPr lvl="0">
              <a:defRPr/>
            </a:pPr>
            <a:r>
              <a:rPr lang="en-US" sz="1000" dirty="0">
                <a:solidFill>
                  <a:prstClr val="black"/>
                </a:solidFill>
              </a:rPr>
              <a:t>2021-06-16 Vaccines manuscript/pg4/P5</a:t>
            </a:r>
            <a:endParaRPr lang="en-US" sz="1000" dirty="0">
              <a:solidFill>
                <a:prstClr val="black"/>
              </a:solidFill>
            </a:endParaRPr>
          </a:p>
          <a:p>
            <a:pPr>
              <a:defRPr/>
            </a:pPr>
            <a:r>
              <a:rPr lang="en-US" sz="1000" b="1" dirty="0" err="1">
                <a:solidFill>
                  <a:prstClr val="black"/>
                </a:solidFill>
              </a:rPr>
              <a:t>Efgartigimod</a:t>
            </a:r>
            <a:r>
              <a:rPr lang="en-US" sz="1000" b="1" dirty="0">
                <a:solidFill>
                  <a:prstClr val="black"/>
                </a:solidFill>
              </a:rPr>
              <a:t> and figures</a:t>
            </a:r>
            <a:endParaRPr lang="en-US" sz="1000" b="1" dirty="0">
              <a:solidFill>
                <a:prstClr val="black"/>
              </a:solidFill>
            </a:endParaRPr>
          </a:p>
          <a:p>
            <a:pPr>
              <a:defRPr/>
            </a:pPr>
            <a:r>
              <a:rPr lang="en-US" sz="1000" dirty="0">
                <a:solidFill>
                  <a:prstClr val="black"/>
                </a:solidFill>
              </a:rPr>
              <a:t>2021-06-16 Vaccines manuscript/pg11/figure 2A and C</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Efgartigimod</a:t>
            </a:r>
            <a:r>
              <a:rPr lang="en-US" sz="1000" b="1" dirty="0">
                <a:solidFill>
                  <a:prstClr val="black"/>
                </a:solidFill>
                <a:latin typeface="Calibri" panose="020F0502020204030204"/>
              </a:rPr>
              <a:t>,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influenza titers, clear immune </a:t>
            </a:r>
            <a:r>
              <a:rPr lang="en-US" sz="1000" b="1" dirty="0">
                <a:solidFill>
                  <a:prstClr val="black"/>
                </a:solidFill>
                <a:latin typeface="Calibri" panose="020F0502020204030204"/>
              </a:rPr>
              <a:t>ca</a:t>
            </a: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ll</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-outs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2021-06-16 Vaccines manuscript/pg4/P5</a:t>
            </a:r>
            <a:endParaRPr lang="en-US" sz="1000" dirty="0">
              <a:solidFill>
                <a:prstClr val="black"/>
              </a:solidFill>
            </a:endParaRPr>
          </a:p>
          <a:p>
            <a:pPr>
              <a:defRPr/>
            </a:pPr>
            <a:r>
              <a:rPr lang="en-US" sz="1000" b="1" dirty="0">
                <a:solidFill>
                  <a:prstClr val="black"/>
                </a:solidFill>
                <a:highlight>
                  <a:srgbClr val="00FF00"/>
                </a:highlight>
              </a:rPr>
              <a:t>“Clear immune…” specify that this was for just 1 patient?-</a:t>
            </a:r>
            <a:r>
              <a:rPr lang="en-US" sz="1000" b="1" dirty="0">
                <a:solidFill>
                  <a:prstClr val="black"/>
                </a:solidFill>
                <a:highlight>
                  <a:srgbClr val="FFFF00"/>
                </a:highlight>
              </a:rPr>
              <a:t>this was for all but 1 patient (suppl fig 1) so left as is. This will be discussed later</a:t>
            </a:r>
            <a:endParaRPr lang="en-US" sz="1000" b="1" dirty="0">
              <a:solidFill>
                <a:prstClr val="black"/>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Verified </a:t>
            </a:r>
            <a:r>
              <a:rPr lang="en-US" sz="1000" b="1" dirty="0">
                <a:solidFill>
                  <a:prstClr val="black"/>
                </a:solidFill>
                <a:highlight>
                  <a:srgbClr val="00FF00"/>
                </a:highlight>
                <a:latin typeface="Calibri" panose="020F0502020204030204"/>
              </a:rPr>
              <a:t>except as noted.</a:t>
            </a:r>
            <a:r>
              <a:rPr lang="en-US" sz="1000" b="1" dirty="0">
                <a:solidFill>
                  <a:prstClr val="black"/>
                </a:solidFill>
                <a:latin typeface="Calibri" panose="020F0502020204030204"/>
              </a:rPr>
              <a:t> CC 9/22/21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7015769" y="3367326"/>
            <a:ext cx="4825218" cy="116955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Notes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Bullet 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2021-06-16 Vaccines manuscript/pg4/P5</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Bullet 2 and sub-bullets</a:t>
            </a:r>
            <a:endParaRPr lang="en-US" sz="1000" b="1" dirty="0">
              <a:solidFill>
                <a:prstClr val="black"/>
              </a:solidFill>
              <a:latin typeface="Calibri" panose="020F0502020204030204"/>
            </a:endParaRPr>
          </a:p>
          <a:p>
            <a:pPr>
              <a:defRPr/>
            </a:pPr>
            <a:r>
              <a:rPr lang="en-US" sz="1000" dirty="0">
                <a:solidFill>
                  <a:prstClr val="black"/>
                </a:solidFill>
              </a:rPr>
              <a:t>2021-06-16 Vaccines manuscript/pg4/P5</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Verified </a:t>
            </a:r>
            <a:r>
              <a:rPr kumimoji="0" lang="en-US" sz="10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but corrected bullet 2 to say patient 9, not 7, per source.</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CC 9/22/21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800" dirty="0">
                <a:effectLst/>
                <a:latin typeface="Calibri" panose="020F0502020204030204" pitchFamily="34" charset="0"/>
                <a:ea typeface="Calibri" panose="020F0502020204030204" pitchFamily="34" charset="0"/>
                <a:cs typeface="Arial" panose="020B0604020202020204" pitchFamily="34" charset="0"/>
              </a:rPr>
              <a:t>The 1 patient (patient 6) who didn’t mount a response to influenza vaccines mounted a response to </a:t>
            </a:r>
            <a:r>
              <a:rPr lang="en-US" sz="1800" b="0" dirty="0">
                <a:solidFill>
                  <a:srgbClr val="595A59"/>
                </a:solidFill>
                <a:cs typeface="Arial" panose="020B0604020202020204" pitchFamily="34" charset="0"/>
              </a:rPr>
              <a:t>13-valent pneumococcal</a:t>
            </a:r>
            <a:r>
              <a:rPr lang="en-US" sz="1800" b="0" baseline="30000" dirty="0">
                <a:solidFill>
                  <a:srgbClr val="595A59"/>
                </a:solidFill>
              </a:rPr>
              <a:t> </a:t>
            </a:r>
            <a:r>
              <a:rPr lang="en-US" sz="1800" b="0" dirty="0">
                <a:solidFill>
                  <a:srgbClr val="595A59"/>
                </a:solidFill>
              </a:rPr>
              <a:t> </a:t>
            </a:r>
            <a:r>
              <a:rPr lang="en-US" sz="1800" b="0" dirty="0">
                <a:solidFill>
                  <a:srgbClr val="595A59"/>
                </a:solidFill>
                <a:cs typeface="Arial" panose="020B0604020202020204" pitchFamily="34" charset="0"/>
              </a:rPr>
              <a:t>vaccine. This patient was also receiving concomitant MMF (500 mg BID) and </a:t>
            </a:r>
            <a:r>
              <a:rPr lang="en-US" sz="1800" b="0" dirty="0" err="1">
                <a:solidFill>
                  <a:srgbClr val="595A59"/>
                </a:solidFill>
                <a:cs typeface="Arial" panose="020B0604020202020204" pitchFamily="34" charset="0"/>
              </a:rPr>
              <a:t>methylprednisone</a:t>
            </a:r>
            <a:r>
              <a:rPr lang="en-US" sz="1800" b="0" dirty="0">
                <a:solidFill>
                  <a:srgbClr val="595A59"/>
                </a:solidFill>
                <a:cs typeface="Arial" panose="020B0604020202020204" pitchFamily="34" charset="0"/>
              </a:rPr>
              <a:t> (4 mg QD).  </a:t>
            </a:r>
            <a:endParaRPr lang="en-US" sz="1800" b="0" dirty="0">
              <a:solidFill>
                <a:srgbClr val="595A59"/>
              </a:solidFill>
              <a:cs typeface="Arial" panose="020B0604020202020204" pitchFamily="34" charset="0"/>
            </a:endParaRPr>
          </a:p>
          <a:p>
            <a:pPr marL="171450" indent="-171450">
              <a:buFont typeface="Arial" panose="020B0604020202020204" pitchFamily="34" charset="0"/>
              <a:buChar char="•"/>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Influenza was reported in one vaccinated patient (patient 5). Influenza was confirmed with nasal swab, and the grade of the outcome was severe. The patient was diagnosed with influenza at D127 in the study, which coincided with the timing of the second post-vaccine sample. At this time point, the total IgG levels were increased again to baseline and the influenza titers were above the protective threshold for 3/4 strains. Patient was receiving concomitant prednisone and MMF. Taken together, these data suggest it is unlikely that efgartigimod was affecting the efficacy of the influenza vaccine in this patient. </a:t>
            </a:r>
            <a:endParaRPr lang="en-US" sz="1100"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
        <p:nvSpPr>
          <p:cNvPr id="5" name="TextBox 4"/>
          <p:cNvSpPr txBox="1"/>
          <p:nvPr/>
        </p:nvSpPr>
        <p:spPr>
          <a:xfrm>
            <a:off x="6934200" y="1029043"/>
            <a:ext cx="4825218" cy="193899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Placebo and placebo figures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2021-06-16 Vaccines manuscript/pg12/supplemental figure 1 top panel</a:t>
            </a:r>
            <a:endParaRPr lang="en-US" sz="1000" dirty="0">
              <a:solidFill>
                <a:prstClr val="black"/>
              </a:solidFill>
            </a:endParaRPr>
          </a:p>
          <a:p>
            <a:pPr>
              <a:defRPr/>
            </a:pPr>
            <a:r>
              <a:rPr lang="en-US" sz="1000" b="1" dirty="0">
                <a:solidFill>
                  <a:prstClr val="black"/>
                </a:solidFill>
              </a:rPr>
              <a:t>In the placebo arm, Call-out:</a:t>
            </a:r>
            <a:endParaRPr lang="en-US" sz="1000" b="1" dirty="0">
              <a:solidFill>
                <a:prstClr val="black"/>
              </a:solidFill>
            </a:endParaRPr>
          </a:p>
          <a:p>
            <a:pPr lvl="0">
              <a:defRPr/>
            </a:pPr>
            <a:r>
              <a:rPr lang="en-US" sz="1000" dirty="0">
                <a:solidFill>
                  <a:prstClr val="black"/>
                </a:solidFill>
              </a:rPr>
              <a:t>2021-06-16 Vaccines manuscript/pg4/P5</a:t>
            </a:r>
            <a:endParaRPr lang="en-US" sz="1000" dirty="0">
              <a:solidFill>
                <a:prstClr val="black"/>
              </a:solidFill>
            </a:endParaRPr>
          </a:p>
          <a:p>
            <a:pPr>
              <a:defRPr/>
            </a:pPr>
            <a:r>
              <a:rPr lang="en-US" sz="1000" b="1" dirty="0" err="1">
                <a:solidFill>
                  <a:prstClr val="black"/>
                </a:solidFill>
              </a:rPr>
              <a:t>Efgartigimod</a:t>
            </a:r>
            <a:r>
              <a:rPr lang="en-US" sz="1000" b="1" dirty="0">
                <a:solidFill>
                  <a:prstClr val="black"/>
                </a:solidFill>
              </a:rPr>
              <a:t> and figures</a:t>
            </a:r>
            <a:endParaRPr lang="en-US" sz="1000" b="1" dirty="0">
              <a:solidFill>
                <a:prstClr val="black"/>
              </a:solidFill>
            </a:endParaRPr>
          </a:p>
          <a:p>
            <a:pPr>
              <a:defRPr/>
            </a:pPr>
            <a:r>
              <a:rPr lang="en-US" sz="1000" dirty="0">
                <a:solidFill>
                  <a:prstClr val="black"/>
                </a:solidFill>
              </a:rPr>
              <a:t>2021-06-16 Vaccines manuscript/pg11/figure 2A and C</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Efgartigimod</a:t>
            </a:r>
            <a:r>
              <a:rPr lang="en-US" sz="1000" b="1" dirty="0">
                <a:solidFill>
                  <a:prstClr val="black"/>
                </a:solidFill>
                <a:latin typeface="Calibri" panose="020F0502020204030204"/>
              </a:rPr>
              <a:t>, </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influenza titers, clear immune </a:t>
            </a:r>
            <a:r>
              <a:rPr lang="en-US" sz="1000" b="1" dirty="0">
                <a:solidFill>
                  <a:prstClr val="black"/>
                </a:solidFill>
                <a:latin typeface="Calibri" panose="020F0502020204030204"/>
              </a:rPr>
              <a:t>ca</a:t>
            </a: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ll</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-outs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2021-06-16 Vaccines manuscript/pg4/P5</a:t>
            </a:r>
            <a:endParaRPr lang="en-US" sz="1000" dirty="0">
              <a:solidFill>
                <a:prstClr val="black"/>
              </a:solidFill>
            </a:endParaRPr>
          </a:p>
          <a:p>
            <a:pPr>
              <a:defRPr/>
            </a:pPr>
            <a:r>
              <a:rPr lang="en-US" sz="1000" b="1" dirty="0">
                <a:solidFill>
                  <a:prstClr val="black"/>
                </a:solidFill>
                <a:highlight>
                  <a:srgbClr val="00FF00"/>
                </a:highlight>
              </a:rPr>
              <a:t>“Clear immune…” specify that this was for just 1 patient?-</a:t>
            </a:r>
            <a:r>
              <a:rPr lang="en-US" sz="1000" b="1" dirty="0">
                <a:solidFill>
                  <a:prstClr val="black"/>
                </a:solidFill>
                <a:highlight>
                  <a:srgbClr val="FFFF00"/>
                </a:highlight>
              </a:rPr>
              <a:t>this was for all but 1 patient (suppl fig 1) so left as is. This will be discussed later</a:t>
            </a:r>
            <a:endParaRPr lang="en-US" sz="1000" b="1" dirty="0">
              <a:solidFill>
                <a:prstClr val="black"/>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Verified </a:t>
            </a:r>
            <a:r>
              <a:rPr lang="en-US" sz="1000" b="1" dirty="0">
                <a:solidFill>
                  <a:prstClr val="black"/>
                </a:solidFill>
                <a:highlight>
                  <a:srgbClr val="00FF00"/>
                </a:highlight>
                <a:latin typeface="Calibri" panose="020F0502020204030204"/>
              </a:rPr>
              <a:t>except as noted.</a:t>
            </a:r>
            <a:r>
              <a:rPr lang="en-US" sz="1000" b="1" dirty="0">
                <a:solidFill>
                  <a:prstClr val="black"/>
                </a:solidFill>
                <a:latin typeface="Calibri" panose="020F0502020204030204"/>
              </a:rPr>
              <a:t> CC 9/22/21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7015769" y="3367326"/>
            <a:ext cx="4825218" cy="116955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Notes</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Bullet 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1000" dirty="0">
                <a:solidFill>
                  <a:prstClr val="black"/>
                </a:solidFill>
              </a:rPr>
              <a:t>2021-06-16 Vaccines manuscript/pg4/P5</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000" b="1" dirty="0">
                <a:solidFill>
                  <a:prstClr val="black"/>
                </a:solidFill>
                <a:latin typeface="Calibri" panose="020F0502020204030204"/>
              </a:rPr>
              <a:t>Bullet 2 and sub-bullets</a:t>
            </a:r>
            <a:endParaRPr lang="en-US" sz="1000" b="1" dirty="0">
              <a:solidFill>
                <a:prstClr val="black"/>
              </a:solidFill>
              <a:latin typeface="Calibri" panose="020F0502020204030204"/>
            </a:endParaRPr>
          </a:p>
          <a:p>
            <a:pPr>
              <a:defRPr/>
            </a:pPr>
            <a:r>
              <a:rPr lang="en-US" sz="1000" dirty="0">
                <a:solidFill>
                  <a:prstClr val="black"/>
                </a:solidFill>
              </a:rPr>
              <a:t>2021-06-16 Vaccines manuscript/pg4/P5</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Verified </a:t>
            </a:r>
            <a:r>
              <a:rPr kumimoji="0" lang="en-US" sz="10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but corrected bullet 2 to say patient 9, not 7, per source.</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 CC 9/22/21</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ound Same Side Corner Rectangle 16"/>
          <p:cNvSpPr/>
          <p:nvPr userDrawn="1"/>
        </p:nvSpPr>
        <p:spPr>
          <a:xfrm rot="5400000">
            <a:off x="4652438" y="-3192348"/>
            <a:ext cx="2506124" cy="11811000"/>
          </a:xfrm>
          <a:prstGeom prst="round2SameRect">
            <a:avLst>
              <a:gd name="adj1" fmla="val 50000"/>
              <a:gd name="adj2" fmla="val 0"/>
            </a:avLst>
          </a:prstGeom>
          <a:solidFill>
            <a:srgbClr val="EEE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067800" y="6356350"/>
            <a:ext cx="2743200" cy="365125"/>
          </a:xfrm>
        </p:spPr>
        <p:txBody>
          <a:bodyPr/>
          <a:lstStyle>
            <a:lvl1pPr>
              <a:defRPr b="0"/>
            </a:lvl1pPr>
          </a:lstStyle>
          <a:p>
            <a:fld id="{B48761F4-F1F1-664A-8986-F3B9ABAB05F9}" type="slidenum">
              <a:rPr lang="en-US" smtClean="0"/>
            </a:fld>
            <a:endParaRPr lang="en-US" dirty="0"/>
          </a:p>
        </p:txBody>
      </p:sp>
      <p:sp>
        <p:nvSpPr>
          <p:cNvPr id="15" name="Text Placeholder 12"/>
          <p:cNvSpPr>
            <a:spLocks noGrp="1"/>
          </p:cNvSpPr>
          <p:nvPr>
            <p:ph type="body" sz="quarter" idx="16" hasCustomPrompt="1"/>
          </p:nvPr>
        </p:nvSpPr>
        <p:spPr>
          <a:xfrm>
            <a:off x="342900" y="4240905"/>
            <a:ext cx="11486664" cy="1714494"/>
          </a:xfrm>
          <a:prstGeom prst="rect">
            <a:avLst/>
          </a:prstGeom>
        </p:spPr>
        <p:txBody>
          <a:bodyPr lIns="0" tIns="0" rIns="0" bIns="0"/>
          <a:lstStyle>
            <a:lvl1pPr marL="0" indent="0">
              <a:lnSpc>
                <a:spcPct val="100000"/>
              </a:lnSpc>
              <a:spcBef>
                <a:spcPts val="0"/>
              </a:spcBef>
              <a:buFontTx/>
              <a:buNone/>
              <a:defRPr sz="1800">
                <a:solidFill>
                  <a:schemeClr val="tx2"/>
                </a:solidFill>
              </a:defRPr>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en-US" dirty="0"/>
              <a:t>Subhead text</a:t>
            </a:r>
            <a:endParaRPr lang="en-US" dirty="0"/>
          </a:p>
        </p:txBody>
      </p:sp>
      <p:sp>
        <p:nvSpPr>
          <p:cNvPr id="16" name="Text Placeholder 12"/>
          <p:cNvSpPr>
            <a:spLocks noGrp="1"/>
          </p:cNvSpPr>
          <p:nvPr>
            <p:ph type="body" sz="quarter" idx="15" hasCustomPrompt="1"/>
          </p:nvPr>
        </p:nvSpPr>
        <p:spPr>
          <a:xfrm>
            <a:off x="370524" y="1263515"/>
            <a:ext cx="10098613" cy="2393287"/>
          </a:xfrm>
          <a:prstGeom prst="rect">
            <a:avLst/>
          </a:prstGeom>
        </p:spPr>
        <p:txBody>
          <a:bodyPr lIns="0" tIns="0" rIns="0" bIns="0" anchor="b" anchorCtr="0"/>
          <a:lstStyle>
            <a:lvl1pPr marL="0" indent="0">
              <a:buNone/>
              <a:defRPr sz="4000" b="0" i="0">
                <a:solidFill>
                  <a:schemeClr val="accent3"/>
                </a:solidFill>
                <a:latin typeface="Calibri Light" panose="020F0302020204030204" pitchFamily="34" charset="0"/>
                <a:cs typeface="Calibri Light" panose="020F0302020204030204" pitchFamily="34" charset="0"/>
              </a:defRPr>
            </a:lvl1pPr>
            <a:lvl2pPr marL="457200" indent="0">
              <a:buNone/>
              <a:defRPr sz="2800">
                <a:solidFill>
                  <a:srgbClr val="91C351"/>
                </a:solidFill>
              </a:defRPr>
            </a:lvl2pPr>
            <a:lvl3pPr marL="914400" indent="0">
              <a:buNone/>
              <a:defRPr sz="2400">
                <a:solidFill>
                  <a:srgbClr val="91C351"/>
                </a:solidFill>
              </a:defRPr>
            </a:lvl3pPr>
            <a:lvl4pPr marL="1371600" indent="0">
              <a:buNone/>
              <a:defRPr sz="2000">
                <a:solidFill>
                  <a:srgbClr val="91C351"/>
                </a:solidFill>
              </a:defRPr>
            </a:lvl4pPr>
            <a:lvl5pPr marL="1828800" indent="0">
              <a:buNone/>
              <a:defRPr sz="2000">
                <a:solidFill>
                  <a:srgbClr val="91C351"/>
                </a:solidFill>
              </a:defRPr>
            </a:lvl5pPr>
          </a:lstStyle>
          <a:p>
            <a:pPr lvl="0"/>
            <a:r>
              <a:rPr lang="en-US" dirty="0"/>
              <a:t>Subject or Event Name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ound Same Side Corner Rectangle 6"/>
          <p:cNvSpPr/>
          <p:nvPr userDrawn="1"/>
        </p:nvSpPr>
        <p:spPr>
          <a:xfrm rot="5400000">
            <a:off x="4828856" y="-3015930"/>
            <a:ext cx="2153288" cy="1181100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2"/>
          <p:cNvSpPr>
            <a:spLocks noGrp="1"/>
          </p:cNvSpPr>
          <p:nvPr>
            <p:ph type="body" sz="quarter" idx="15" hasCustomPrompt="1"/>
          </p:nvPr>
        </p:nvSpPr>
        <p:spPr>
          <a:xfrm>
            <a:off x="370524" y="2190160"/>
            <a:ext cx="10098613" cy="1455737"/>
          </a:xfrm>
          <a:prstGeom prst="rect">
            <a:avLst/>
          </a:prstGeom>
        </p:spPr>
        <p:txBody>
          <a:bodyPr lIns="0" tIns="0" rIns="0" bIns="0" anchor="b" anchorCtr="0"/>
          <a:lstStyle>
            <a:lvl1pPr marL="0" indent="0">
              <a:buNone/>
              <a:defRPr sz="3200" b="0" i="0">
                <a:solidFill>
                  <a:schemeClr val="accent3"/>
                </a:solidFill>
                <a:latin typeface="Calibri Light" panose="020F0302020204030204" pitchFamily="34" charset="0"/>
                <a:cs typeface="Calibri Light" panose="020F0302020204030204" pitchFamily="34" charset="0"/>
              </a:defRPr>
            </a:lvl1pPr>
            <a:lvl2pPr marL="457200" indent="0">
              <a:buNone/>
              <a:defRPr sz="2800">
                <a:solidFill>
                  <a:srgbClr val="91C351"/>
                </a:solidFill>
              </a:defRPr>
            </a:lvl2pPr>
            <a:lvl3pPr marL="914400" indent="0">
              <a:buNone/>
              <a:defRPr sz="2400">
                <a:solidFill>
                  <a:srgbClr val="91C351"/>
                </a:solidFill>
              </a:defRPr>
            </a:lvl3pPr>
            <a:lvl4pPr marL="1371600" indent="0">
              <a:buNone/>
              <a:defRPr sz="2000">
                <a:solidFill>
                  <a:srgbClr val="91C351"/>
                </a:solidFill>
              </a:defRPr>
            </a:lvl4pPr>
            <a:lvl5pPr marL="1828800" indent="0">
              <a:buNone/>
              <a:defRPr sz="2000">
                <a:solidFill>
                  <a:srgbClr val="91C351"/>
                </a:solidFill>
              </a:defRPr>
            </a:lvl5pPr>
          </a:lstStyle>
          <a:p>
            <a:pPr lvl="0"/>
            <a:r>
              <a:rPr lang="en-US" dirty="0"/>
              <a:t>Breaker Slide Title</a:t>
            </a:r>
            <a:endParaRPr lang="en-US" dirty="0"/>
          </a:p>
        </p:txBody>
      </p:sp>
      <p:sp>
        <p:nvSpPr>
          <p:cNvPr id="9" name="Text Placeholder 12"/>
          <p:cNvSpPr>
            <a:spLocks noGrp="1"/>
          </p:cNvSpPr>
          <p:nvPr>
            <p:ph type="body" sz="quarter" idx="16" hasCustomPrompt="1"/>
          </p:nvPr>
        </p:nvSpPr>
        <p:spPr>
          <a:xfrm>
            <a:off x="344679" y="4410384"/>
            <a:ext cx="11484887" cy="1342116"/>
          </a:xfrm>
          <a:prstGeom prst="rect">
            <a:avLst/>
          </a:prstGeom>
        </p:spPr>
        <p:txBody>
          <a:bodyPr lIns="0" tIns="0" rIns="0" bIns="0"/>
          <a:lstStyle>
            <a:lvl1pPr marL="0" indent="0">
              <a:lnSpc>
                <a:spcPct val="100000"/>
              </a:lnSpc>
              <a:spcBef>
                <a:spcPts val="0"/>
              </a:spcBef>
              <a:buFontTx/>
              <a:buNone/>
              <a:defRPr sz="2000">
                <a:solidFill>
                  <a:schemeClr val="tx2"/>
                </a:solidFill>
              </a:defRPr>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en-US" dirty="0"/>
              <a:t>Subtitle text</a:t>
            </a:r>
            <a:endParaRPr lang="en-US" dirty="0"/>
          </a:p>
        </p:txBody>
      </p:sp>
      <p:sp>
        <p:nvSpPr>
          <p:cNvPr id="6" name="Slide Number Placeholder 5"/>
          <p:cNvSpPr>
            <a:spLocks noGrp="1"/>
          </p:cNvSpPr>
          <p:nvPr>
            <p:ph type="sldNum" sz="quarter" idx="12"/>
          </p:nvPr>
        </p:nvSpPr>
        <p:spPr>
          <a:xfrm>
            <a:off x="9097537" y="6356350"/>
            <a:ext cx="2743200" cy="365125"/>
          </a:xfrm>
        </p:spPr>
        <p:txBody>
          <a:bodyPr/>
          <a:lstStyle>
            <a:lvl1pPr>
              <a:defRPr b="0"/>
            </a:lvl1pPr>
          </a:lstStyle>
          <a:p>
            <a:fld id="{B48761F4-F1F1-664A-8986-F3B9ABAB05F9}"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Rounded Corners 8"/>
          <p:cNvSpPr/>
          <p:nvPr userDrawn="1"/>
        </p:nvSpPr>
        <p:spPr>
          <a:xfrm rot="5400000">
            <a:off x="4805493" y="-932740"/>
            <a:ext cx="2229862" cy="11840848"/>
          </a:xfrm>
          <a:prstGeom prst="round2SameRect">
            <a:avLst>
              <a:gd name="adj1" fmla="val 50000"/>
              <a:gd name="adj2" fmla="val 0"/>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8"/>
          <p:cNvSpPr/>
          <p:nvPr userDrawn="1"/>
        </p:nvSpPr>
        <p:spPr>
          <a:xfrm rot="5400000">
            <a:off x="4811210" y="-3332677"/>
            <a:ext cx="2229864" cy="11840847"/>
          </a:xfrm>
          <a:prstGeom prst="round2SameRect">
            <a:avLst>
              <a:gd name="adj1" fmla="val 50000"/>
              <a:gd name="adj2" fmla="val 0"/>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a:xfrm>
            <a:off x="374461" y="1589014"/>
            <a:ext cx="10679021" cy="2030006"/>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761F4-F1F1-664A-8986-F3B9ABAB05F9}" type="slidenum">
              <a:rPr lang="en-US" smtClean="0"/>
            </a:fld>
            <a:endParaRPr lang="en-US" dirty="0"/>
          </a:p>
        </p:txBody>
      </p:sp>
      <p:sp>
        <p:nvSpPr>
          <p:cNvPr id="9" name="Content Placeholder 8"/>
          <p:cNvSpPr>
            <a:spLocks noGrp="1"/>
          </p:cNvSpPr>
          <p:nvPr>
            <p:ph sz="quarter" idx="13"/>
          </p:nvPr>
        </p:nvSpPr>
        <p:spPr>
          <a:xfrm>
            <a:off x="374650" y="3934377"/>
            <a:ext cx="10679113" cy="21066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374461" y="1492623"/>
            <a:ext cx="5645339" cy="4684339"/>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84226" y="1492623"/>
            <a:ext cx="5645339" cy="4684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42900"/>
            <a:ext cx="10705446" cy="991489"/>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374461" y="1487582"/>
            <a:ext cx="5623114" cy="823912"/>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374461" y="2311494"/>
            <a:ext cx="5623114" cy="368458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98293" y="1487582"/>
            <a:ext cx="5650807" cy="823912"/>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8293" y="2311494"/>
            <a:ext cx="565080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ound Same Side Corner Rectangle 10"/>
          <p:cNvSpPr/>
          <p:nvPr userDrawn="1"/>
        </p:nvSpPr>
        <p:spPr>
          <a:xfrm rot="16200000">
            <a:off x="8759435" y="-1117208"/>
            <a:ext cx="863694" cy="5993710"/>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Same Side Corner Rectangle 9"/>
          <p:cNvSpPr/>
          <p:nvPr userDrawn="1"/>
        </p:nvSpPr>
        <p:spPr>
          <a:xfrm rot="5400000">
            <a:off x="2565007" y="-1117207"/>
            <a:ext cx="863694" cy="5993708"/>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600" y="365125"/>
            <a:ext cx="10705446" cy="969264"/>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374461" y="1487582"/>
            <a:ext cx="5300382" cy="823912"/>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374461" y="2311494"/>
            <a:ext cx="5300382" cy="368458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548718" y="1487582"/>
            <a:ext cx="5300382" cy="823912"/>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6548718" y="2311494"/>
            <a:ext cx="530038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2901"/>
            <a:ext cx="11219964" cy="992380"/>
          </a:xfrm>
          <a:prstGeom prst="rect">
            <a:avLst/>
          </a:prstGeom>
        </p:spPr>
        <p:txBody>
          <a:bodyPr vert="horz" lIns="91440" tIns="45720" rIns="91440" bIns="45720" rtlCol="0" anchor="t">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99" y="1491907"/>
            <a:ext cx="11219965" cy="4738844"/>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Footer Placeholder 4"/>
          <p:cNvSpPr>
            <a:spLocks noGrp="1"/>
          </p:cNvSpPr>
          <p:nvPr>
            <p:ph type="ftr" sz="quarter" idx="3"/>
          </p:nvPr>
        </p:nvSpPr>
        <p:spPr>
          <a:xfrm>
            <a:off x="342900" y="6340475"/>
            <a:ext cx="10679021" cy="365125"/>
          </a:xfrm>
          <a:prstGeom prst="rect">
            <a:avLst/>
          </a:prstGeom>
        </p:spPr>
        <p:txBody>
          <a:bodyPr vert="horz" lIns="91440" tIns="45720" rIns="91440" bIns="45720" rtlCol="0" anchor="b"/>
          <a:lstStyle>
            <a:lvl1pPr algn="l">
              <a:defRPr sz="1050">
                <a:solidFill>
                  <a:schemeClr val="tx2"/>
                </a:solidFill>
              </a:defRPr>
            </a:lvl1pPr>
          </a:lstStyle>
          <a:p>
            <a:endParaRPr lang="en-US" dirty="0"/>
          </a:p>
        </p:txBody>
      </p:sp>
      <p:sp>
        <p:nvSpPr>
          <p:cNvPr id="6" name="Slide Number Placeholder 5"/>
          <p:cNvSpPr>
            <a:spLocks noGrp="1"/>
          </p:cNvSpPr>
          <p:nvPr>
            <p:ph type="sldNum" sz="quarter" idx="4"/>
          </p:nvPr>
        </p:nvSpPr>
        <p:spPr>
          <a:xfrm>
            <a:off x="11187953" y="6356350"/>
            <a:ext cx="664744" cy="365125"/>
          </a:xfrm>
          <a:prstGeom prst="rect">
            <a:avLst/>
          </a:prstGeom>
        </p:spPr>
        <p:txBody>
          <a:bodyPr vert="horz" lIns="91440" tIns="45720" rIns="91440" bIns="45720" rtlCol="0" anchor="ctr"/>
          <a:lstStyle>
            <a:lvl1pPr algn="r">
              <a:defRPr sz="1200" b="0">
                <a:solidFill>
                  <a:schemeClr val="tx2"/>
                </a:solidFill>
              </a:defRPr>
            </a:lvl1pPr>
          </a:lstStyle>
          <a:p>
            <a:fld id="{B48761F4-F1F1-664A-8986-F3B9ABAB05F9}"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8.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9" Type="http://schemas.openxmlformats.org/officeDocument/2006/relationships/notesSlide" Target="../notesSlides/notesSlide4.xml"/><Relationship Id="rId38" Type="http://schemas.openxmlformats.org/officeDocument/2006/relationships/slideLayout" Target="../slideLayouts/slideLayout2.xml"/><Relationship Id="rId37" Type="http://schemas.openxmlformats.org/officeDocument/2006/relationships/image" Target="../media/image38.png"/><Relationship Id="rId36" Type="http://schemas.openxmlformats.org/officeDocument/2006/relationships/image" Target="../media/image37.png"/><Relationship Id="rId35" Type="http://schemas.openxmlformats.org/officeDocument/2006/relationships/image" Target="../media/image36.png"/><Relationship Id="rId34" Type="http://schemas.openxmlformats.org/officeDocument/2006/relationships/image" Target="../media/image35.png"/><Relationship Id="rId33" Type="http://schemas.openxmlformats.org/officeDocument/2006/relationships/image" Target="../media/image34.png"/><Relationship Id="rId32" Type="http://schemas.openxmlformats.org/officeDocument/2006/relationships/image" Target="../media/image33.png"/><Relationship Id="rId31" Type="http://schemas.openxmlformats.org/officeDocument/2006/relationships/image" Target="../media/image32.png"/><Relationship Id="rId30" Type="http://schemas.openxmlformats.org/officeDocument/2006/relationships/image" Target="../media/image31.png"/><Relationship Id="rId3" Type="http://schemas.openxmlformats.org/officeDocument/2006/relationships/image" Target="../media/image4.png"/><Relationship Id="rId29" Type="http://schemas.openxmlformats.org/officeDocument/2006/relationships/image" Target="../media/image30.png"/><Relationship Id="rId28" Type="http://schemas.openxmlformats.org/officeDocument/2006/relationships/image" Target="../media/image29.png"/><Relationship Id="rId27" Type="http://schemas.openxmlformats.org/officeDocument/2006/relationships/image" Target="../media/image28.png"/><Relationship Id="rId26" Type="http://schemas.openxmlformats.org/officeDocument/2006/relationships/image" Target="../media/image27.png"/><Relationship Id="rId25" Type="http://schemas.openxmlformats.org/officeDocument/2006/relationships/image" Target="../media/image26.png"/><Relationship Id="rId24" Type="http://schemas.openxmlformats.org/officeDocument/2006/relationships/image" Target="../media/image25.png"/><Relationship Id="rId23" Type="http://schemas.openxmlformats.org/officeDocument/2006/relationships/image" Target="../media/image24.png"/><Relationship Id="rId22" Type="http://schemas.openxmlformats.org/officeDocument/2006/relationships/image" Target="../media/image23.png"/><Relationship Id="rId21" Type="http://schemas.openxmlformats.org/officeDocument/2006/relationships/image" Target="../media/image22.png"/><Relationship Id="rId20" Type="http://schemas.openxmlformats.org/officeDocument/2006/relationships/image" Target="../media/image21.png"/><Relationship Id="rId2" Type="http://schemas.openxmlformats.org/officeDocument/2006/relationships/image" Target="../media/image3.png"/><Relationship Id="rId19" Type="http://schemas.openxmlformats.org/officeDocument/2006/relationships/image" Target="../media/image20.png"/><Relationship Id="rId18" Type="http://schemas.openxmlformats.org/officeDocument/2006/relationships/image" Target="../media/image19.png"/><Relationship Id="rId17" Type="http://schemas.openxmlformats.org/officeDocument/2006/relationships/image" Target="../media/image18.png"/><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5"/>
          </p:nvPr>
        </p:nvSpPr>
        <p:spPr>
          <a:xfrm>
            <a:off x="719734" y="2105758"/>
            <a:ext cx="10222175" cy="1455737"/>
          </a:xfrm>
          <a:prstGeom prst="rect">
            <a:avLst/>
          </a:prstGeom>
        </p:spPr>
        <p:txBody>
          <a:bodyPr anchor="ctr">
            <a:noAutofit/>
          </a:bodyPr>
          <a:lstStyle/>
          <a:p>
            <a:pPr marL="0" indent="0">
              <a:buNone/>
            </a:pPr>
            <a:r>
              <a:rPr lang="en-US" sz="3600" dirty="0"/>
              <a:t>Effect of Efgartigimod, a Neonatal Fc Receptor Blocker, on Humoral Vaccine Responses in Patients with Autoimmune Diseases</a:t>
            </a:r>
            <a:endParaRPr lang="en-US" sz="3600" dirty="0"/>
          </a:p>
        </p:txBody>
      </p:sp>
      <p:sp>
        <p:nvSpPr>
          <p:cNvPr id="6" name="Slide Number Placeholder 5"/>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72CE451-38B6-4970-B200-7962877A3A8C}" type="slidenum">
              <a:rPr kumimoji="0" lang="en-US" sz="1100" b="0" i="0" u="none" strike="noStrike" kern="1200" cap="none" spc="0" normalizeH="0" baseline="0" noProof="0" smtClean="0">
                <a:ln>
                  <a:noFill/>
                </a:ln>
                <a:solidFill>
                  <a:srgbClr val="595A59"/>
                </a:solidFill>
                <a:effectLst/>
                <a:uLnTx/>
                <a:uFillTx/>
                <a:latin typeface="Calibri" panose="020F0502020204030204"/>
                <a:ea typeface="+mn-ea"/>
                <a:cs typeface="+mn-cs"/>
              </a:rPr>
            </a:fld>
            <a:endParaRPr kumimoji="0" lang="en-US" sz="1100" b="0" i="0" u="none" strike="noStrike" kern="1200" cap="none" spc="0" normalizeH="0" baseline="0" noProof="0" dirty="0">
              <a:ln>
                <a:noFill/>
              </a:ln>
              <a:solidFill>
                <a:srgbClr val="595A59"/>
              </a:solidFill>
              <a:effectLst/>
              <a:uLnTx/>
              <a:uFillTx/>
              <a:latin typeface="Calibri" panose="020F0502020204030204"/>
              <a:ea typeface="+mn-ea"/>
              <a:cs typeface="+mn-cs"/>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3779" y="327896"/>
            <a:ext cx="1376374" cy="853352"/>
          </a:xfrm>
          <a:prstGeom prst="rect">
            <a:avLst/>
          </a:prstGeom>
        </p:spPr>
      </p:pic>
      <p:sp>
        <p:nvSpPr>
          <p:cNvPr id="7" name="TextBox 6"/>
          <p:cNvSpPr txBox="1"/>
          <p:nvPr/>
        </p:nvSpPr>
        <p:spPr>
          <a:xfrm>
            <a:off x="342900" y="5327867"/>
            <a:ext cx="11664506" cy="600164"/>
          </a:xfrm>
          <a:prstGeom prst="rect">
            <a:avLst/>
          </a:prstGeom>
          <a:noFill/>
        </p:spPr>
        <p:txBody>
          <a:bodyPr wrap="square" rtlCol="0">
            <a:spAutoFit/>
          </a:bodyPr>
          <a:lstStyle/>
          <a:p>
            <a:r>
              <a:rPr lang="en-US" sz="1100" baseline="30000" dirty="0">
                <a:solidFill>
                  <a:srgbClr val="595A59"/>
                </a:solidFill>
              </a:rPr>
              <a:t>1</a:t>
            </a:r>
            <a:r>
              <a:rPr lang="en-US" sz="1100" dirty="0">
                <a:solidFill>
                  <a:srgbClr val="595A59"/>
                </a:solidFill>
              </a:rPr>
              <a:t>Duke University School of Medicine, Department of Neurology, Durham, NC, USA; </a:t>
            </a:r>
            <a:r>
              <a:rPr lang="en-US" sz="1100" baseline="30000" dirty="0">
                <a:solidFill>
                  <a:srgbClr val="595A59"/>
                </a:solidFill>
              </a:rPr>
              <a:t>2</a:t>
            </a:r>
            <a:r>
              <a:rPr lang="en-US" sz="1100" dirty="0">
                <a:solidFill>
                  <a:srgbClr val="595A59"/>
                </a:solidFill>
              </a:rPr>
              <a:t>Duke University School of Medicine, Division of Allergy, Immunology, and Pulmonary Medicine, Durham, NC, USA; </a:t>
            </a:r>
            <a:r>
              <a:rPr lang="en-US" sz="1100" baseline="30000" dirty="0">
                <a:solidFill>
                  <a:srgbClr val="595A59"/>
                </a:solidFill>
              </a:rPr>
              <a:t>3</a:t>
            </a:r>
            <a:r>
              <a:rPr lang="en-US" sz="1100" dirty="0">
                <a:solidFill>
                  <a:srgbClr val="595A59"/>
                </a:solidFill>
              </a:rPr>
              <a:t>argenx, Ghent, Belgium; </a:t>
            </a:r>
            <a:r>
              <a:rPr lang="en-US" sz="1100" baseline="30000" dirty="0">
                <a:solidFill>
                  <a:srgbClr val="595A59"/>
                </a:solidFill>
              </a:rPr>
              <a:t>4</a:t>
            </a:r>
            <a:r>
              <a:rPr lang="en-US" sz="1100" dirty="0">
                <a:solidFill>
                  <a:srgbClr val="595A59"/>
                </a:solidFill>
              </a:rPr>
              <a:t>Oregon Health and Science University, Division of Infectious Disease, Portland, OR, USA; </a:t>
            </a:r>
            <a:r>
              <a:rPr lang="en-US" sz="1100" baseline="30000" dirty="0">
                <a:solidFill>
                  <a:srgbClr val="595A59"/>
                </a:solidFill>
              </a:rPr>
              <a:t>5</a:t>
            </a:r>
            <a:r>
              <a:rPr lang="en-US" sz="1100" dirty="0">
                <a:solidFill>
                  <a:srgbClr val="595A59"/>
                </a:solidFill>
              </a:rPr>
              <a:t>Johns Hopkins University School of Medicine, Division of Allergy and Clinical Immunology, Baltimore, MD, USA; </a:t>
            </a:r>
            <a:r>
              <a:rPr lang="en-US" sz="1100" baseline="30000" dirty="0">
                <a:solidFill>
                  <a:srgbClr val="595A59"/>
                </a:solidFill>
              </a:rPr>
              <a:t>6</a:t>
            </a:r>
            <a:r>
              <a:rPr lang="en-US" sz="1100" dirty="0">
                <a:solidFill>
                  <a:srgbClr val="595A59"/>
                </a:solidFill>
              </a:rPr>
              <a:t>The University of North Carolina at Chapel Hill, Department of Neurology, Chapel Hill, NC, USA</a:t>
            </a:r>
            <a:endParaRPr lang="en-US" sz="1100" dirty="0">
              <a:solidFill>
                <a:srgbClr val="595A59"/>
              </a:solidFill>
            </a:endParaRPr>
          </a:p>
        </p:txBody>
      </p:sp>
      <p:sp>
        <p:nvSpPr>
          <p:cNvPr id="3" name="TextBox 2"/>
          <p:cNvSpPr txBox="1"/>
          <p:nvPr/>
        </p:nvSpPr>
        <p:spPr>
          <a:xfrm>
            <a:off x="335560" y="4253218"/>
            <a:ext cx="11308359" cy="646331"/>
          </a:xfrm>
          <a:prstGeom prst="rect">
            <a:avLst/>
          </a:prstGeom>
          <a:noFill/>
        </p:spPr>
        <p:txBody>
          <a:bodyPr wrap="square" rtlCol="0">
            <a:spAutoFit/>
          </a:bodyPr>
          <a:lstStyle/>
          <a:p>
            <a:r>
              <a:rPr lang="en-US" u="sng" dirty="0">
                <a:solidFill>
                  <a:srgbClr val="595A59"/>
                </a:solidFill>
              </a:rPr>
              <a:t>Jeffrey T. Guptill,</a:t>
            </a:r>
            <a:r>
              <a:rPr lang="en-US" u="sng" baseline="30000" dirty="0">
                <a:solidFill>
                  <a:srgbClr val="595A59"/>
                </a:solidFill>
              </a:rPr>
              <a:t>1</a:t>
            </a:r>
            <a:r>
              <a:rPr lang="en-US" dirty="0">
                <a:solidFill>
                  <a:srgbClr val="595A59"/>
                </a:solidFill>
              </a:rPr>
              <a:t> John W. Sleasman,</a:t>
            </a:r>
            <a:r>
              <a:rPr lang="en-US" baseline="30000" dirty="0">
                <a:solidFill>
                  <a:srgbClr val="595A59"/>
                </a:solidFill>
              </a:rPr>
              <a:t>2</a:t>
            </a:r>
            <a:r>
              <a:rPr lang="en-US" dirty="0">
                <a:solidFill>
                  <a:srgbClr val="595A59"/>
                </a:solidFill>
              </a:rPr>
              <a:t> Sophie Steeland,</a:t>
            </a:r>
            <a:r>
              <a:rPr lang="en-US" baseline="30000" dirty="0">
                <a:solidFill>
                  <a:srgbClr val="595A59"/>
                </a:solidFill>
              </a:rPr>
              <a:t>3</a:t>
            </a:r>
            <a:r>
              <a:rPr lang="en-US" dirty="0">
                <a:solidFill>
                  <a:srgbClr val="595A59"/>
                </a:solidFill>
              </a:rPr>
              <a:t> Magdalena Sips,</a:t>
            </a:r>
            <a:r>
              <a:rPr lang="en-US" baseline="30000" dirty="0">
                <a:solidFill>
                  <a:srgbClr val="595A59"/>
                </a:solidFill>
              </a:rPr>
              <a:t>3</a:t>
            </a:r>
            <a:r>
              <a:rPr lang="en-US" dirty="0">
                <a:solidFill>
                  <a:srgbClr val="595A59"/>
                </a:solidFill>
              </a:rPr>
              <a:t> Deborah Gelinas,</a:t>
            </a:r>
            <a:r>
              <a:rPr lang="en-US" baseline="30000" dirty="0">
                <a:solidFill>
                  <a:srgbClr val="595A59"/>
                </a:solidFill>
              </a:rPr>
              <a:t>3</a:t>
            </a:r>
            <a:r>
              <a:rPr lang="en-US" dirty="0">
                <a:solidFill>
                  <a:srgbClr val="595A59"/>
                </a:solidFill>
              </a:rPr>
              <a:t> Hans de Haard,</a:t>
            </a:r>
            <a:r>
              <a:rPr lang="en-US" baseline="30000" dirty="0">
                <a:solidFill>
                  <a:srgbClr val="595A59"/>
                </a:solidFill>
              </a:rPr>
              <a:t>3</a:t>
            </a:r>
            <a:r>
              <a:rPr lang="en-US" dirty="0">
                <a:solidFill>
                  <a:srgbClr val="595A59"/>
                </a:solidFill>
              </a:rPr>
              <a:t> Kevin Winthrop,</a:t>
            </a:r>
            <a:r>
              <a:rPr lang="en-US" baseline="30000" dirty="0">
                <a:solidFill>
                  <a:srgbClr val="595A59"/>
                </a:solidFill>
              </a:rPr>
              <a:t>4</a:t>
            </a:r>
            <a:r>
              <a:rPr lang="en-US" dirty="0">
                <a:solidFill>
                  <a:srgbClr val="595A59"/>
                </a:solidFill>
              </a:rPr>
              <a:t> Antoine Azar,</a:t>
            </a:r>
            <a:r>
              <a:rPr lang="en-US" baseline="30000" dirty="0">
                <a:solidFill>
                  <a:srgbClr val="595A59"/>
                </a:solidFill>
              </a:rPr>
              <a:t>5</a:t>
            </a:r>
            <a:r>
              <a:rPr lang="en-US" dirty="0">
                <a:solidFill>
                  <a:srgbClr val="595A59"/>
                </a:solidFill>
              </a:rPr>
              <a:t> James F. Howard Jr</a:t>
            </a:r>
            <a:r>
              <a:rPr lang="en-US" baseline="30000" dirty="0">
                <a:solidFill>
                  <a:srgbClr val="595A59"/>
                </a:solidFill>
              </a:rPr>
              <a:t>6</a:t>
            </a:r>
            <a:r>
              <a:rPr lang="en-US" dirty="0">
                <a:solidFill>
                  <a:srgbClr val="595A59"/>
                </a:solidFill>
              </a:rPr>
              <a:t> </a:t>
            </a:r>
            <a:endParaRPr lang="en-US" dirty="0">
              <a:solidFill>
                <a:srgbClr val="595A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ctangle 217"/>
          <p:cNvSpPr/>
          <p:nvPr/>
        </p:nvSpPr>
        <p:spPr>
          <a:xfrm>
            <a:off x="14642488" y="1458756"/>
            <a:ext cx="177295" cy="1124429"/>
          </a:xfrm>
          <a:prstGeom prst="rect">
            <a:avLst/>
          </a:prstGeom>
          <a:solidFill>
            <a:srgbClr val="EFEBE2">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solidFill>
                  <a:srgbClr val="0B426D"/>
                </a:solidFill>
              </a:rPr>
              <a:t>Humoral Immune Response to Influenza Vaccination in Patients With gMG</a:t>
            </a:r>
            <a:br>
              <a:rPr lang="en-US" dirty="0">
                <a:solidFill>
                  <a:srgbClr val="0B426D"/>
                </a:solidFill>
              </a:rPr>
            </a:br>
            <a:r>
              <a:rPr lang="en-US" b="0" i="1" dirty="0">
                <a:solidFill>
                  <a:srgbClr val="0B426D"/>
                </a:solidFill>
              </a:rPr>
              <a:t>Summary</a:t>
            </a:r>
            <a:endParaRPr lang="en-US" b="0" i="1" dirty="0"/>
          </a:p>
        </p:txBody>
      </p:sp>
      <p:sp>
        <p:nvSpPr>
          <p:cNvPr id="340" name="Text Placeholder 3"/>
          <p:cNvSpPr txBox="1"/>
          <p:nvPr/>
        </p:nvSpPr>
        <p:spPr>
          <a:xfrm>
            <a:off x="342900" y="6531248"/>
            <a:ext cx="7188623" cy="174352"/>
          </a:xfrm>
          <a:prstGeom prst="rect">
            <a:avLst/>
          </a:prstGeom>
        </p:spPr>
        <p:txBody>
          <a:bodyPr vert="horz" lIns="91440" tIns="0" rIns="91440" bIns="45720" rtlCol="0" anchor="b" anchorCtr="0">
            <a:normAutofit fontScale="92500" lnSpcReduction="10000"/>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solidFill>
                  <a:schemeClr val="tx2"/>
                </a:solidFill>
              </a:rPr>
              <a:t>Fc, crystallizable fragment; FcRn, neonatal Fc receptor; gMG, generalized myasthenia gravis.</a:t>
            </a:r>
            <a:endParaRPr lang="en-US" sz="1050" dirty="0">
              <a:solidFill>
                <a:schemeClr val="tx2"/>
              </a:solidFill>
            </a:endParaRPr>
          </a:p>
        </p:txBody>
      </p:sp>
      <p:sp>
        <p:nvSpPr>
          <p:cNvPr id="236" name="Rectangle: Rounded Corners 235"/>
          <p:cNvSpPr/>
          <p:nvPr/>
        </p:nvSpPr>
        <p:spPr>
          <a:xfrm>
            <a:off x="355814" y="1514475"/>
            <a:ext cx="11207049" cy="11887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r>
              <a:rPr lang="en-US" sz="2400" b="1" dirty="0">
                <a:solidFill>
                  <a:schemeClr val="bg1"/>
                </a:solidFill>
              </a:rPr>
              <a:t>All but one patient treated with efgartigimod mounted humoral responses to influenza vaccines, with titers above protective thresholds in most cases</a:t>
            </a:r>
            <a:endParaRPr kumimoji="0" lang="en-US" sz="2400" b="1" i="0" u="none" strike="noStrike" kern="1200" cap="none" spc="0" normalizeH="0" baseline="0" noProof="0" dirty="0">
              <a:ln>
                <a:noFill/>
              </a:ln>
              <a:solidFill>
                <a:schemeClr val="bg1"/>
              </a:solidFill>
              <a:effectLst/>
              <a:uLnTx/>
              <a:uFillTx/>
              <a:latin typeface="Calibri" panose="020F0502020204030204"/>
              <a:cs typeface="Calibri" panose="020F0502020204030204"/>
            </a:endParaRPr>
          </a:p>
        </p:txBody>
      </p:sp>
      <p:sp>
        <p:nvSpPr>
          <p:cNvPr id="239" name="Rectangle: Rounded Corners 238"/>
          <p:cNvSpPr/>
          <p:nvPr/>
        </p:nvSpPr>
        <p:spPr>
          <a:xfrm>
            <a:off x="342900" y="3116580"/>
            <a:ext cx="11219964" cy="118872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defRPr/>
            </a:pPr>
            <a:r>
              <a:rPr kumimoji="0" lang="en-US" sz="2400" b="1" i="0" u="none" strike="noStrike" kern="1200" cap="none" spc="0" normalizeH="0" baseline="0" noProof="0" dirty="0">
                <a:ln>
                  <a:noFill/>
                </a:ln>
                <a:solidFill>
                  <a:schemeClr val="tx2">
                    <a:lumMod val="75000"/>
                  </a:schemeClr>
                </a:solidFill>
                <a:effectLst/>
                <a:uLnTx/>
                <a:uFillTx/>
                <a:latin typeface="Calibri" panose="020F0502020204030204"/>
                <a:ea typeface="+mn-ea"/>
                <a:cs typeface="+mn-cs"/>
              </a:rPr>
              <a:t>Influenza was not reported in 10/11 vaccinated patients</a:t>
            </a:r>
            <a:endParaRPr kumimoji="0" lang="en-US" sz="2800" b="1" i="0" u="none" strike="noStrike" kern="1200" cap="none" spc="0" normalizeH="0" baseline="0" noProof="0" dirty="0">
              <a:ln>
                <a:noFill/>
              </a:ln>
              <a:solidFill>
                <a:schemeClr val="tx2">
                  <a:lumMod val="75000"/>
                </a:schemeClr>
              </a:solidFill>
              <a:effectLst/>
              <a:uLnTx/>
              <a:uFillTx/>
              <a:latin typeface="Calibri" panose="020F0502020204030204"/>
              <a:ea typeface="+mn-ea"/>
              <a:cs typeface="+mn-cs"/>
            </a:endParaRPr>
          </a:p>
        </p:txBody>
      </p:sp>
      <p:sp>
        <p:nvSpPr>
          <p:cNvPr id="242" name="Rectangle: Rounded Corners 241"/>
          <p:cNvSpPr/>
          <p:nvPr/>
        </p:nvSpPr>
        <p:spPr>
          <a:xfrm>
            <a:off x="342900" y="4771718"/>
            <a:ext cx="11219964" cy="11887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r>
              <a:rPr kumimoji="0" lang="en-US" sz="2400" b="1" i="0" u="none" strike="noStrike" kern="1200" cap="none" spc="0" normalizeH="0" baseline="0" noProof="0" dirty="0">
                <a:ln>
                  <a:noFill/>
                </a:ln>
                <a:solidFill>
                  <a:schemeClr val="tx2">
                    <a:lumMod val="75000"/>
                  </a:schemeClr>
                </a:solidFill>
                <a:effectLst/>
                <a:uLnTx/>
                <a:uFillTx/>
                <a:latin typeface="Calibri" panose="020F0502020204030204"/>
              </a:rPr>
              <a:t>Collectively, these results suggest that FcRn blockade at the time of vaccination did not interfere with humoral immune response to influenza vaccines</a:t>
            </a:r>
            <a:endParaRPr kumimoji="0" lang="en-US" sz="2400" b="1" i="0" u="none" strike="noStrike" kern="1200" cap="none" spc="0" normalizeH="0" baseline="0" noProof="0" dirty="0">
              <a:ln>
                <a:noFill/>
              </a:ln>
              <a:solidFill>
                <a:schemeClr val="tx2">
                  <a:lumMod val="75000"/>
                </a:schemeClr>
              </a:solidFill>
              <a:effectLst/>
              <a:uLnTx/>
              <a:uFillTx/>
              <a:latin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201401" y="1978975"/>
            <a:ext cx="343735" cy="21258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ectangle 671"/>
          <p:cNvSpPr/>
          <p:nvPr/>
        </p:nvSpPr>
        <p:spPr>
          <a:xfrm>
            <a:off x="2412814" y="1978975"/>
            <a:ext cx="343735" cy="21258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98481" y="1981200"/>
            <a:ext cx="240507" cy="2131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p:nvSpPr>
        <p:spPr>
          <a:xfrm>
            <a:off x="7481887" y="1981200"/>
            <a:ext cx="240507" cy="2131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ectangle 485"/>
          <p:cNvSpPr/>
          <p:nvPr/>
        </p:nvSpPr>
        <p:spPr>
          <a:xfrm>
            <a:off x="8048624" y="1981200"/>
            <a:ext cx="240507" cy="2131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p:cNvSpPr/>
          <p:nvPr/>
        </p:nvSpPr>
        <p:spPr>
          <a:xfrm>
            <a:off x="8624886" y="1981200"/>
            <a:ext cx="240507" cy="2131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p:cNvSpPr/>
          <p:nvPr/>
        </p:nvSpPr>
        <p:spPr>
          <a:xfrm>
            <a:off x="9201149" y="1981200"/>
            <a:ext cx="240507" cy="2131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Rounded Corners 8"/>
          <p:cNvSpPr/>
          <p:nvPr/>
        </p:nvSpPr>
        <p:spPr>
          <a:xfrm rot="5400000">
            <a:off x="4348178" y="1486998"/>
            <a:ext cx="743447" cy="9439805"/>
          </a:xfrm>
          <a:prstGeom prst="round2SameRect">
            <a:avLst>
              <a:gd name="adj1" fmla="val 50000"/>
              <a:gd name="adj2" fmla="val 0"/>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0" rIns="91440" bIns="0" rtlCol="0" anchor="ctr"/>
          <a:lstStyle/>
          <a:p>
            <a:pPr marL="400050" algn="ctr"/>
            <a:endParaRPr lang="en-US" b="1" dirty="0">
              <a:solidFill>
                <a:schemeClr val="accent3"/>
              </a:solidFill>
            </a:endParaRPr>
          </a:p>
        </p:txBody>
      </p:sp>
      <p:sp>
        <p:nvSpPr>
          <p:cNvPr id="2" name="Title 1"/>
          <p:cNvSpPr>
            <a:spLocks noGrp="1"/>
          </p:cNvSpPr>
          <p:nvPr>
            <p:ph type="title"/>
          </p:nvPr>
        </p:nvSpPr>
        <p:spPr/>
        <p:txBody>
          <a:bodyPr>
            <a:normAutofit/>
          </a:bodyPr>
          <a:lstStyle/>
          <a:p>
            <a:r>
              <a:rPr lang="en-US" dirty="0"/>
              <a:t>Patients Receiving Efgartigimod Mounted Humoral Immune Responses to Both T Cell-Independent and –Dependent Pneumococcal Vaccines</a:t>
            </a:r>
            <a:endParaRPr lang="en-US" dirty="0"/>
          </a:p>
        </p:txBody>
      </p:sp>
      <p:sp>
        <p:nvSpPr>
          <p:cNvPr id="346" name="Rectangle: Rounded Corners 345"/>
          <p:cNvSpPr/>
          <p:nvPr/>
        </p:nvSpPr>
        <p:spPr>
          <a:xfrm>
            <a:off x="6416499" y="1265140"/>
            <a:ext cx="4965975" cy="340519"/>
          </a:xfrm>
          <a:prstGeom prst="roundRect">
            <a:avLst/>
          </a:prstGeom>
          <a:noFill/>
        </p:spPr>
        <p:txBody>
          <a:bodyPr wrap="none" rtlCol="0">
            <a:spAutoFit/>
          </a:bodyPr>
          <a:lstStyle/>
          <a:p>
            <a:pPr algn="ctr"/>
            <a:r>
              <a:rPr lang="en-US" sz="1400" b="1" dirty="0">
                <a:solidFill>
                  <a:srgbClr val="595A59"/>
                </a:solidFill>
                <a:cs typeface="Arial" panose="020B0604020202020204" pitchFamily="34" charset="0"/>
              </a:rPr>
              <a:t>Response to 13-valent pneumococcal</a:t>
            </a:r>
            <a:r>
              <a:rPr lang="en-US" sz="1400" b="1" baseline="30000" dirty="0">
                <a:solidFill>
                  <a:srgbClr val="595A59"/>
                </a:solidFill>
              </a:rPr>
              <a:t> </a:t>
            </a:r>
            <a:r>
              <a:rPr lang="en-US" sz="1400" b="1" dirty="0">
                <a:solidFill>
                  <a:srgbClr val="595A59"/>
                </a:solidFill>
              </a:rPr>
              <a:t> </a:t>
            </a:r>
            <a:r>
              <a:rPr lang="en-US" sz="1400" b="1" dirty="0">
                <a:solidFill>
                  <a:srgbClr val="595A59"/>
                </a:solidFill>
                <a:cs typeface="Arial" panose="020B0604020202020204" pitchFamily="34" charset="0"/>
              </a:rPr>
              <a:t>vaccine (T cell-dependent)</a:t>
            </a:r>
            <a:endParaRPr lang="en-US" sz="1400" dirty="0">
              <a:solidFill>
                <a:srgbClr val="595A59"/>
              </a:solidFill>
              <a:cs typeface="Arial" panose="020B0604020202020204" pitchFamily="34" charset="0"/>
            </a:endParaRPr>
          </a:p>
        </p:txBody>
      </p:sp>
      <p:sp>
        <p:nvSpPr>
          <p:cNvPr id="353" name="Rectangle: Rounded Corners 8"/>
          <p:cNvSpPr/>
          <p:nvPr/>
        </p:nvSpPr>
        <p:spPr>
          <a:xfrm rot="5400000">
            <a:off x="4048131" y="1165138"/>
            <a:ext cx="594578" cy="8690838"/>
          </a:xfrm>
          <a:prstGeom prst="round2SameRect">
            <a:avLst>
              <a:gd name="adj1" fmla="val 50000"/>
              <a:gd name="adj2" fmla="val 0"/>
            </a:avLst>
          </a:prstGeom>
          <a:solidFill>
            <a:srgbClr val="EFEB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0" rIns="91440" bIns="0" rtlCol="0" anchor="ctr"/>
          <a:lstStyle/>
          <a:p>
            <a:pPr marL="400050" algn="ctr"/>
            <a:endParaRPr lang="en-US" b="1" dirty="0">
              <a:solidFill>
                <a:schemeClr val="accent3"/>
              </a:solidFill>
            </a:endParaRPr>
          </a:p>
        </p:txBody>
      </p:sp>
      <p:sp>
        <p:nvSpPr>
          <p:cNvPr id="355" name="TextBox 354"/>
          <p:cNvSpPr txBox="1"/>
          <p:nvPr/>
        </p:nvSpPr>
        <p:spPr>
          <a:xfrm>
            <a:off x="87163" y="5312003"/>
            <a:ext cx="8832486" cy="400110"/>
          </a:xfrm>
          <a:prstGeom prst="rect">
            <a:avLst/>
          </a:prstGeom>
          <a:noFill/>
        </p:spPr>
        <p:txBody>
          <a:bodyPr wrap="square" rtlCol="0">
            <a:spAutoFit/>
          </a:bodyPr>
          <a:lstStyle/>
          <a:p>
            <a:r>
              <a:rPr lang="en-US" sz="2000" b="1" dirty="0">
                <a:solidFill>
                  <a:srgbClr val="0B426D"/>
                </a:solidFill>
                <a:cs typeface="Arial" panose="020B0604020202020204" pitchFamily="34" charset="0"/>
              </a:rPr>
              <a:t>Clear humoral immune response towards all evaluated strains after vaccination </a:t>
            </a:r>
            <a:endParaRPr lang="en-US" sz="2000" b="1" dirty="0">
              <a:solidFill>
                <a:srgbClr val="0B426D"/>
              </a:solidFill>
              <a:cs typeface="Arial" panose="020B0604020202020204" pitchFamily="34" charset="0"/>
            </a:endParaRPr>
          </a:p>
        </p:txBody>
      </p:sp>
      <p:sp>
        <p:nvSpPr>
          <p:cNvPr id="3" name="TextBox 2"/>
          <p:cNvSpPr txBox="1"/>
          <p:nvPr/>
        </p:nvSpPr>
        <p:spPr>
          <a:xfrm>
            <a:off x="87163" y="5870738"/>
            <a:ext cx="9352642" cy="707886"/>
          </a:xfrm>
          <a:prstGeom prst="rect">
            <a:avLst/>
          </a:prstGeom>
          <a:noFill/>
        </p:spPr>
        <p:txBody>
          <a:bodyPr wrap="square" rtlCol="0">
            <a:spAutoFit/>
          </a:bodyPr>
          <a:lstStyle/>
          <a:p>
            <a:r>
              <a:rPr lang="en-US" sz="2000" b="1" dirty="0">
                <a:solidFill>
                  <a:srgbClr val="0B426D"/>
                </a:solidFill>
                <a:cs typeface="Arial" panose="020B0604020202020204" pitchFamily="34" charset="0"/>
              </a:rPr>
              <a:t>After initiation of subsequent efgartigimod treatment cycles, titers were lowered for some strains, but typically remained above pre-vaccination levels</a:t>
            </a:r>
            <a:endParaRPr lang="en-US" sz="2000" dirty="0"/>
          </a:p>
        </p:txBody>
      </p:sp>
      <p:sp>
        <p:nvSpPr>
          <p:cNvPr id="345" name="Text Placeholder 3"/>
          <p:cNvSpPr txBox="1"/>
          <p:nvPr/>
        </p:nvSpPr>
        <p:spPr>
          <a:xfrm>
            <a:off x="342900" y="6660939"/>
            <a:ext cx="10934700" cy="165131"/>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pPr>
            <a:r>
              <a:rPr lang="en-US" sz="1050" dirty="0">
                <a:solidFill>
                  <a:schemeClr val="tx2"/>
                </a:solidFill>
              </a:rPr>
              <a:t>BID, twice a day; Ig, immunoglobulin; PCV, pneumococcus conjugate vaccine; QD, once a day; QOD, every other day.  </a:t>
            </a:r>
            <a:endParaRPr lang="en-US" sz="1050" dirty="0">
              <a:solidFill>
                <a:schemeClr val="tx2"/>
              </a:solidFill>
            </a:endParaRPr>
          </a:p>
        </p:txBody>
      </p:sp>
      <p:sp>
        <p:nvSpPr>
          <p:cNvPr id="406" name="Rectangle: Rounded Corners 405"/>
          <p:cNvSpPr/>
          <p:nvPr/>
        </p:nvSpPr>
        <p:spPr>
          <a:xfrm>
            <a:off x="382025" y="1265140"/>
            <a:ext cx="5147115" cy="340519"/>
          </a:xfrm>
          <a:prstGeom prst="roundRect">
            <a:avLst/>
          </a:prstGeom>
          <a:noFill/>
        </p:spPr>
        <p:txBody>
          <a:bodyPr wrap="none" rtlCol="0">
            <a:spAutoFit/>
          </a:bodyPr>
          <a:lstStyle/>
          <a:p>
            <a:pPr algn="ctr"/>
            <a:r>
              <a:rPr lang="en-US" sz="1400" b="1" dirty="0">
                <a:solidFill>
                  <a:srgbClr val="595A59"/>
                </a:solidFill>
                <a:cs typeface="Arial" panose="020B0604020202020204" pitchFamily="34" charset="0"/>
              </a:rPr>
              <a:t>Response to 23-valent pneumococcal</a:t>
            </a:r>
            <a:r>
              <a:rPr lang="en-US" sz="1400" b="1" baseline="30000" dirty="0">
                <a:solidFill>
                  <a:srgbClr val="595A59"/>
                </a:solidFill>
              </a:rPr>
              <a:t> </a:t>
            </a:r>
            <a:r>
              <a:rPr lang="en-US" sz="1400" b="1" dirty="0">
                <a:solidFill>
                  <a:srgbClr val="595A59"/>
                </a:solidFill>
              </a:rPr>
              <a:t> </a:t>
            </a:r>
            <a:r>
              <a:rPr lang="en-US" sz="1400" b="1" dirty="0">
                <a:solidFill>
                  <a:srgbClr val="595A59"/>
                </a:solidFill>
                <a:cs typeface="Arial" panose="020B0604020202020204" pitchFamily="34" charset="0"/>
              </a:rPr>
              <a:t>vaccine (T cell-independent)</a:t>
            </a:r>
            <a:endParaRPr lang="en-US" sz="1400" dirty="0">
              <a:solidFill>
                <a:srgbClr val="595A59"/>
              </a:solidFill>
              <a:cs typeface="Arial" panose="020B0604020202020204" pitchFamily="34" charset="0"/>
            </a:endParaRPr>
          </a:p>
        </p:txBody>
      </p:sp>
      <p:grpSp>
        <p:nvGrpSpPr>
          <p:cNvPr id="351" name="Group 350"/>
          <p:cNvGrpSpPr/>
          <p:nvPr/>
        </p:nvGrpSpPr>
        <p:grpSpPr>
          <a:xfrm>
            <a:off x="6064805" y="1749019"/>
            <a:ext cx="4646192" cy="2662332"/>
            <a:chOff x="12459498" y="1475484"/>
            <a:chExt cx="5177772" cy="2662332"/>
          </a:xfrm>
        </p:grpSpPr>
        <p:sp>
          <p:nvSpPr>
            <p:cNvPr id="352" name="Rectangle 351"/>
            <p:cNvSpPr/>
            <p:nvPr/>
          </p:nvSpPr>
          <p:spPr>
            <a:xfrm rot="16200000">
              <a:off x="11561528" y="2710473"/>
              <a:ext cx="2273222" cy="198733"/>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dirty="0">
                  <a:ln>
                    <a:noFill/>
                  </a:ln>
                  <a:solidFill>
                    <a:srgbClr val="595A59"/>
                  </a:solidFill>
                  <a:effectLst/>
                  <a:uLnTx/>
                  <a:uFillTx/>
                  <a:ea typeface="+mn-ea"/>
                  <a:cs typeface="+mn-cs"/>
                </a:rPr>
                <a:t>Pneumococcus </a:t>
              </a:r>
              <a:r>
                <a:rPr kumimoji="0" lang="en-US" sz="1100" b="0" i="0" u="none" strike="noStrike" kern="0" cap="none" spc="0" normalizeH="0" baseline="0" noProof="0" dirty="0" err="1">
                  <a:ln>
                    <a:noFill/>
                  </a:ln>
                  <a:solidFill>
                    <a:srgbClr val="595A59"/>
                  </a:solidFill>
                  <a:effectLst/>
                  <a:uLnTx/>
                  <a:uFillTx/>
                  <a:ea typeface="+mn-ea"/>
                  <a:cs typeface="+mn-cs"/>
                </a:rPr>
                <a:t>lgG</a:t>
              </a:r>
              <a:r>
                <a:rPr kumimoji="0" lang="en-US" sz="1100" b="0" i="0" u="none" strike="noStrike" kern="0" cap="none" spc="0" normalizeH="0" baseline="0" noProof="0" dirty="0">
                  <a:ln>
                    <a:noFill/>
                  </a:ln>
                  <a:solidFill>
                    <a:srgbClr val="595A59"/>
                  </a:solidFill>
                  <a:effectLst/>
                  <a:uLnTx/>
                  <a:uFillTx/>
                  <a:ea typeface="+mn-ea"/>
                  <a:cs typeface="+mn-cs"/>
                </a:rPr>
                <a:t> titer, ng/mL</a:t>
              </a:r>
              <a:endParaRPr kumimoji="0" lang="en-US" sz="1100" b="0" i="0" u="none" strike="noStrike" kern="0" cap="none" spc="0" normalizeH="0" baseline="0" noProof="0" dirty="0">
                <a:ln>
                  <a:noFill/>
                </a:ln>
                <a:solidFill>
                  <a:srgbClr val="595A59"/>
                </a:solidFill>
                <a:effectLst/>
                <a:uLnTx/>
                <a:uFillTx/>
                <a:ea typeface="+mn-ea"/>
                <a:cs typeface="+mn-cs"/>
              </a:endParaRPr>
            </a:p>
          </p:txBody>
        </p:sp>
        <p:sp>
          <p:nvSpPr>
            <p:cNvPr id="356" name="Rectangle 15"/>
            <p:cNvSpPr/>
            <p:nvPr/>
          </p:nvSpPr>
          <p:spPr>
            <a:xfrm>
              <a:off x="13373876" y="1691323"/>
              <a:ext cx="3556398" cy="2145038"/>
            </a:xfrm>
            <a:custGeom>
              <a:avLst/>
              <a:gdLst>
                <a:gd name="connsiteX0" fmla="*/ 0 w 2920261"/>
                <a:gd name="connsiteY0" fmla="*/ 0 h 1889214"/>
                <a:gd name="connsiteX1" fmla="*/ 2920261 w 2920261"/>
                <a:gd name="connsiteY1" fmla="*/ 0 h 1889214"/>
                <a:gd name="connsiteX2" fmla="*/ 2920261 w 2920261"/>
                <a:gd name="connsiteY2" fmla="*/ 1889214 h 1889214"/>
                <a:gd name="connsiteX3" fmla="*/ 0 w 2920261"/>
                <a:gd name="connsiteY3" fmla="*/ 1889214 h 1889214"/>
                <a:gd name="connsiteX4" fmla="*/ 0 w 2920261"/>
                <a:gd name="connsiteY4" fmla="*/ 0 h 1889214"/>
                <a:gd name="connsiteX0-1" fmla="*/ 2920261 w 3011701"/>
                <a:gd name="connsiteY0-2" fmla="*/ 0 h 1889214"/>
                <a:gd name="connsiteX1-3" fmla="*/ 2920261 w 3011701"/>
                <a:gd name="connsiteY1-4" fmla="*/ 1889214 h 1889214"/>
                <a:gd name="connsiteX2-5" fmla="*/ 0 w 3011701"/>
                <a:gd name="connsiteY2-6" fmla="*/ 1889214 h 1889214"/>
                <a:gd name="connsiteX3-7" fmla="*/ 0 w 3011701"/>
                <a:gd name="connsiteY3-8" fmla="*/ 0 h 1889214"/>
                <a:gd name="connsiteX4-9" fmla="*/ 3011701 w 3011701"/>
                <a:gd name="connsiteY4-10" fmla="*/ 91440 h 1889214"/>
                <a:gd name="connsiteX0-11" fmla="*/ 2920261 w 3011701"/>
                <a:gd name="connsiteY0-12" fmla="*/ 0 h 1889214"/>
                <a:gd name="connsiteX1-13" fmla="*/ 2920261 w 3011701"/>
                <a:gd name="connsiteY1-14" fmla="*/ 1889214 h 1889214"/>
                <a:gd name="connsiteX2-15" fmla="*/ 0 w 3011701"/>
                <a:gd name="connsiteY2-16" fmla="*/ 1889214 h 1889214"/>
                <a:gd name="connsiteX3-17" fmla="*/ 0 w 3011701"/>
                <a:gd name="connsiteY3-18" fmla="*/ 0 h 1889214"/>
                <a:gd name="connsiteX4-19" fmla="*/ 3011701 w 3011701"/>
                <a:gd name="connsiteY4-20" fmla="*/ 91440 h 1889214"/>
                <a:gd name="connsiteX0-21" fmla="*/ 2920261 w 2920261"/>
                <a:gd name="connsiteY0-22" fmla="*/ 0 h 1889214"/>
                <a:gd name="connsiteX1-23" fmla="*/ 2920261 w 2920261"/>
                <a:gd name="connsiteY1-24" fmla="*/ 1889214 h 1889214"/>
                <a:gd name="connsiteX2-25" fmla="*/ 0 w 2920261"/>
                <a:gd name="connsiteY2-26" fmla="*/ 1889214 h 1889214"/>
                <a:gd name="connsiteX3-27" fmla="*/ 0 w 2920261"/>
                <a:gd name="connsiteY3-28" fmla="*/ 0 h 1889214"/>
              </a:gdLst>
              <a:ahLst/>
              <a:cxnLst>
                <a:cxn ang="0">
                  <a:pos x="connsiteX0-1" y="connsiteY0-2"/>
                </a:cxn>
                <a:cxn ang="0">
                  <a:pos x="connsiteX1-3" y="connsiteY1-4"/>
                </a:cxn>
                <a:cxn ang="0">
                  <a:pos x="connsiteX2-5" y="connsiteY2-6"/>
                </a:cxn>
                <a:cxn ang="0">
                  <a:pos x="connsiteX3-7" y="connsiteY3-8"/>
                </a:cxn>
              </a:cxnLst>
              <a:rect l="l" t="t" r="r" b="b"/>
              <a:pathLst>
                <a:path w="2920261" h="1889214">
                  <a:moveTo>
                    <a:pt x="2920261" y="0"/>
                  </a:moveTo>
                  <a:lnTo>
                    <a:pt x="2920261" y="1889214"/>
                  </a:lnTo>
                  <a:lnTo>
                    <a:pt x="0" y="1889214"/>
                  </a:lnTo>
                  <a:lnTo>
                    <a:pt x="0" y="0"/>
                  </a:lnTo>
                </a:path>
              </a:pathLst>
            </a:custGeom>
            <a:noFill/>
            <a:ln w="12700" cap="flat" cmpd="sng" algn="ctr">
              <a:solidFill>
                <a:srgbClr val="595A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nvGrpSpPr>
            <p:cNvPr id="357" name="Group 356"/>
            <p:cNvGrpSpPr/>
            <p:nvPr/>
          </p:nvGrpSpPr>
          <p:grpSpPr>
            <a:xfrm>
              <a:off x="13232820" y="3838884"/>
              <a:ext cx="2975796" cy="298932"/>
              <a:chOff x="13236630" y="3838884"/>
              <a:chExt cx="2975796" cy="298932"/>
            </a:xfrm>
          </p:grpSpPr>
          <p:sp>
            <p:nvSpPr>
              <p:cNvPr id="396" name="TextBox 395"/>
              <p:cNvSpPr txBox="1"/>
              <p:nvPr/>
            </p:nvSpPr>
            <p:spPr>
              <a:xfrm>
                <a:off x="13236630" y="3885123"/>
                <a:ext cx="279038" cy="246221"/>
              </a:xfrm>
              <a:prstGeom prst="rect">
                <a:avLst/>
              </a:prstGeom>
              <a:noFill/>
              <a:effectLst/>
            </p:spPr>
            <p:txBody>
              <a:bodyPr vert="horz" wrap="none" lIns="91440" tIns="45720" rIns="91440" bIns="4572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0</a:t>
                </a:r>
                <a:endParaRPr kumimoji="0" lang="en-US" sz="1000" b="0" i="0" u="none" strike="noStrike" kern="0" cap="none" spc="0" normalizeH="0" baseline="0" noProof="0" dirty="0">
                  <a:ln>
                    <a:noFill/>
                  </a:ln>
                  <a:solidFill>
                    <a:srgbClr val="595A59"/>
                  </a:solidFill>
                  <a:effectLst/>
                  <a:uLnTx/>
                  <a:uFillTx/>
                </a:endParaRPr>
              </a:p>
            </p:txBody>
          </p:sp>
          <p:sp>
            <p:nvSpPr>
              <p:cNvPr id="398" name="TextBox 397"/>
              <p:cNvSpPr txBox="1"/>
              <p:nvPr/>
            </p:nvSpPr>
            <p:spPr>
              <a:xfrm>
                <a:off x="14480095" y="3891595"/>
                <a:ext cx="425523" cy="246221"/>
              </a:xfrm>
              <a:prstGeom prst="rect">
                <a:avLst/>
              </a:prstGeom>
              <a:noFill/>
              <a:effectLst/>
            </p:spPr>
            <p:txBody>
              <a:bodyPr vert="horz" wrap="none" lIns="91440" tIns="45720" rIns="91440" bIns="4572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100</a:t>
                </a:r>
                <a:endParaRPr kumimoji="0" lang="en-US" sz="1000" b="0" i="0" u="none" strike="noStrike" kern="0" cap="none" spc="0" normalizeH="0" baseline="0" noProof="0" dirty="0">
                  <a:ln>
                    <a:noFill/>
                  </a:ln>
                  <a:solidFill>
                    <a:srgbClr val="595A59"/>
                  </a:solidFill>
                  <a:effectLst/>
                  <a:uLnTx/>
                  <a:uFillTx/>
                </a:endParaRPr>
              </a:p>
            </p:txBody>
          </p:sp>
          <p:cxnSp>
            <p:nvCxnSpPr>
              <p:cNvPr id="399" name="Straight Connector 398"/>
              <p:cNvCxnSpPr/>
              <p:nvPr/>
            </p:nvCxnSpPr>
            <p:spPr>
              <a:xfrm>
                <a:off x="13376149" y="3838884"/>
                <a:ext cx="0" cy="59314"/>
              </a:xfrm>
              <a:prstGeom prst="line">
                <a:avLst/>
              </a:prstGeom>
              <a:noFill/>
              <a:ln w="12700" cap="flat" cmpd="sng" algn="ctr">
                <a:solidFill>
                  <a:srgbClr val="595A59"/>
                </a:solidFill>
                <a:prstDash val="solid"/>
                <a:miter lim="800000"/>
              </a:ln>
              <a:effectLst/>
            </p:spPr>
          </p:cxnSp>
          <p:cxnSp>
            <p:nvCxnSpPr>
              <p:cNvPr id="400" name="Straight Connector 399"/>
              <p:cNvCxnSpPr/>
              <p:nvPr/>
            </p:nvCxnSpPr>
            <p:spPr>
              <a:xfrm>
                <a:off x="14692856" y="3838884"/>
                <a:ext cx="0" cy="59314"/>
              </a:xfrm>
              <a:prstGeom prst="line">
                <a:avLst/>
              </a:prstGeom>
              <a:noFill/>
              <a:ln w="12700" cap="flat" cmpd="sng" algn="ctr">
                <a:solidFill>
                  <a:srgbClr val="595A59"/>
                </a:solidFill>
                <a:prstDash val="solid"/>
                <a:miter lim="800000"/>
              </a:ln>
              <a:effectLst/>
            </p:spPr>
          </p:cxnSp>
          <p:sp>
            <p:nvSpPr>
              <p:cNvPr id="401" name="TextBox 400"/>
              <p:cNvSpPr txBox="1"/>
              <p:nvPr/>
            </p:nvSpPr>
            <p:spPr>
              <a:xfrm>
                <a:off x="15786903" y="3885123"/>
                <a:ext cx="425523" cy="246221"/>
              </a:xfrm>
              <a:prstGeom prst="rect">
                <a:avLst/>
              </a:prstGeom>
              <a:noFill/>
              <a:effectLst/>
            </p:spPr>
            <p:txBody>
              <a:bodyPr vert="horz" wrap="none" lIns="91440" tIns="45720" rIns="91440" bIns="4572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200</a:t>
                </a:r>
                <a:endParaRPr kumimoji="0" lang="en-US" sz="1000" b="0" i="0" u="none" strike="noStrike" kern="0" cap="none" spc="0" normalizeH="0" baseline="0" noProof="0" dirty="0">
                  <a:ln>
                    <a:noFill/>
                  </a:ln>
                  <a:solidFill>
                    <a:srgbClr val="595A59"/>
                  </a:solidFill>
                  <a:effectLst/>
                  <a:uLnTx/>
                  <a:uFillTx/>
                </a:endParaRPr>
              </a:p>
            </p:txBody>
          </p:sp>
          <p:cxnSp>
            <p:nvCxnSpPr>
              <p:cNvPr id="402" name="Straight Connector 401"/>
              <p:cNvCxnSpPr/>
              <p:nvPr/>
            </p:nvCxnSpPr>
            <p:spPr>
              <a:xfrm>
                <a:off x="15999667" y="3838884"/>
                <a:ext cx="0" cy="59314"/>
              </a:xfrm>
              <a:prstGeom prst="line">
                <a:avLst/>
              </a:prstGeom>
              <a:noFill/>
              <a:ln w="12700" cap="flat" cmpd="sng" algn="ctr">
                <a:solidFill>
                  <a:srgbClr val="595A59"/>
                </a:solidFill>
                <a:prstDash val="solid"/>
                <a:miter lim="800000"/>
              </a:ln>
              <a:effectLst/>
            </p:spPr>
          </p:cxnSp>
        </p:grpSp>
        <p:sp>
          <p:nvSpPr>
            <p:cNvPr id="358" name="TextBox 357"/>
            <p:cNvSpPr txBox="1"/>
            <p:nvPr/>
          </p:nvSpPr>
          <p:spPr>
            <a:xfrm>
              <a:off x="13720269" y="1486305"/>
              <a:ext cx="780660" cy="246221"/>
            </a:xfrm>
            <a:prstGeom prst="rect">
              <a:avLst/>
            </a:prstGeom>
            <a:noFill/>
            <a:effectLst/>
          </p:spPr>
          <p:txBody>
            <a:bodyPr vert="horz" wrap="none" lIns="0" tIns="45720" rIns="0" bIns="45720" rtlCol="0" anchor="t"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C00000"/>
                  </a:solidFill>
                  <a:effectLst/>
                  <a:uLnTx/>
                  <a:uFillTx/>
                </a:rPr>
                <a:t>Vaccination 1</a:t>
              </a:r>
              <a:endParaRPr kumimoji="0" lang="en-US" sz="1000" b="0" i="0" u="none" strike="noStrike" kern="0" cap="none" spc="0" normalizeH="0" baseline="0" noProof="0" dirty="0">
                <a:ln>
                  <a:noFill/>
                </a:ln>
                <a:solidFill>
                  <a:srgbClr val="C00000"/>
                </a:solidFill>
                <a:effectLst/>
                <a:uLnTx/>
                <a:uFillTx/>
              </a:endParaRPr>
            </a:p>
          </p:txBody>
        </p:sp>
        <p:sp>
          <p:nvSpPr>
            <p:cNvPr id="359" name="Rectangle 358"/>
            <p:cNvSpPr/>
            <p:nvPr/>
          </p:nvSpPr>
          <p:spPr>
            <a:xfrm>
              <a:off x="12459498" y="3859611"/>
              <a:ext cx="884628" cy="276999"/>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rgbClr val="595A59"/>
                  </a:solidFill>
                  <a:effectLst/>
                  <a:uLnTx/>
                  <a:uFillTx/>
                  <a:ea typeface="+mn-ea"/>
                  <a:cs typeface="+mn-cs"/>
                </a:rPr>
                <a:t>Study day</a:t>
              </a:r>
              <a:endParaRPr kumimoji="0" lang="en-US" sz="1200" b="0" i="0" u="none" strike="noStrike" kern="0" cap="none" spc="0" normalizeH="0" baseline="0" noProof="0" dirty="0">
                <a:ln>
                  <a:noFill/>
                </a:ln>
                <a:solidFill>
                  <a:srgbClr val="595A59"/>
                </a:solidFill>
                <a:effectLst/>
                <a:uLnTx/>
                <a:uFillTx/>
                <a:ea typeface="+mn-ea"/>
                <a:cs typeface="+mn-cs"/>
              </a:endParaRPr>
            </a:p>
          </p:txBody>
        </p:sp>
        <p:sp>
          <p:nvSpPr>
            <p:cNvPr id="360" name="TextBox 359"/>
            <p:cNvSpPr txBox="1"/>
            <p:nvPr/>
          </p:nvSpPr>
          <p:spPr>
            <a:xfrm>
              <a:off x="14894705" y="1475484"/>
              <a:ext cx="780660" cy="246221"/>
            </a:xfrm>
            <a:prstGeom prst="rect">
              <a:avLst/>
            </a:prstGeom>
            <a:noFill/>
            <a:effectLst/>
          </p:spPr>
          <p:txBody>
            <a:bodyPr vert="horz" wrap="none" lIns="0" tIns="45720" rIns="0" bIns="45720" rtlCol="0" anchor="t"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C00000"/>
                  </a:solidFill>
                  <a:effectLst/>
                  <a:uLnTx/>
                  <a:uFillTx/>
                </a:rPr>
                <a:t>Vaccination 2</a:t>
              </a:r>
              <a:endParaRPr kumimoji="0" lang="en-US" sz="1000" b="0" i="0" u="none" strike="noStrike" kern="0" cap="none" spc="0" normalizeH="0" baseline="0" noProof="0" dirty="0">
                <a:ln>
                  <a:noFill/>
                </a:ln>
                <a:solidFill>
                  <a:srgbClr val="C00000"/>
                </a:solidFill>
                <a:effectLst/>
                <a:uLnTx/>
                <a:uFillTx/>
              </a:endParaRPr>
            </a:p>
          </p:txBody>
        </p:sp>
        <p:cxnSp>
          <p:nvCxnSpPr>
            <p:cNvPr id="361" name="Straight Connector 360"/>
            <p:cNvCxnSpPr/>
            <p:nvPr/>
          </p:nvCxnSpPr>
          <p:spPr>
            <a:xfrm flipV="1">
              <a:off x="14046321" y="1687534"/>
              <a:ext cx="0" cy="2150748"/>
            </a:xfrm>
            <a:prstGeom prst="line">
              <a:avLst/>
            </a:prstGeom>
            <a:noFill/>
            <a:ln w="12700" cap="flat" cmpd="sng" algn="ctr">
              <a:solidFill>
                <a:srgbClr val="C00000"/>
              </a:solidFill>
              <a:prstDash val="solid"/>
              <a:miter lim="800000"/>
            </a:ln>
            <a:effectLst/>
          </p:spPr>
        </p:cxnSp>
        <p:cxnSp>
          <p:nvCxnSpPr>
            <p:cNvPr id="362" name="Straight Connector 361"/>
            <p:cNvCxnSpPr/>
            <p:nvPr/>
          </p:nvCxnSpPr>
          <p:spPr>
            <a:xfrm flipV="1">
              <a:off x="15194392" y="1698463"/>
              <a:ext cx="0" cy="2150748"/>
            </a:xfrm>
            <a:prstGeom prst="line">
              <a:avLst/>
            </a:prstGeom>
            <a:noFill/>
            <a:ln w="12700" cap="flat" cmpd="sng" algn="ctr">
              <a:solidFill>
                <a:srgbClr val="C00000"/>
              </a:solidFill>
              <a:prstDash val="solid"/>
              <a:miter lim="800000"/>
            </a:ln>
            <a:effectLst/>
          </p:spPr>
        </p:cxnSp>
        <p:grpSp>
          <p:nvGrpSpPr>
            <p:cNvPr id="363" name="Group 362"/>
            <p:cNvGrpSpPr/>
            <p:nvPr/>
          </p:nvGrpSpPr>
          <p:grpSpPr>
            <a:xfrm>
              <a:off x="12689042" y="1575970"/>
              <a:ext cx="683202" cy="2387448"/>
              <a:chOff x="16321661" y="1575970"/>
              <a:chExt cx="683202" cy="2387448"/>
            </a:xfrm>
          </p:grpSpPr>
          <p:sp>
            <p:nvSpPr>
              <p:cNvPr id="379" name="TextBox 378"/>
              <p:cNvSpPr txBox="1"/>
              <p:nvPr/>
            </p:nvSpPr>
            <p:spPr>
              <a:xfrm>
                <a:off x="16687875" y="3113169"/>
                <a:ext cx="279038"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a:t>
                </a:r>
                <a:endParaRPr kumimoji="0" lang="en-US" sz="1000" b="0" i="0" u="none" strike="noStrike" kern="0" cap="none" spc="0" normalizeH="0" baseline="0" noProof="0" dirty="0">
                  <a:ln>
                    <a:noFill/>
                  </a:ln>
                  <a:solidFill>
                    <a:srgbClr val="595A59"/>
                  </a:solidFill>
                  <a:effectLst/>
                  <a:uLnTx/>
                  <a:uFillTx/>
                </a:endParaRPr>
              </a:p>
            </p:txBody>
          </p:sp>
          <p:sp>
            <p:nvSpPr>
              <p:cNvPr id="380" name="TextBox 379"/>
              <p:cNvSpPr txBox="1"/>
              <p:nvPr/>
            </p:nvSpPr>
            <p:spPr>
              <a:xfrm>
                <a:off x="16541389" y="2496226"/>
                <a:ext cx="425523"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100</a:t>
                </a:r>
                <a:endParaRPr kumimoji="0" lang="en-US" sz="1000" b="0" i="0" u="none" strike="noStrike" kern="0" cap="none" spc="0" normalizeH="0" baseline="0" noProof="0" dirty="0">
                  <a:ln>
                    <a:noFill/>
                  </a:ln>
                  <a:solidFill>
                    <a:srgbClr val="595A59"/>
                  </a:solidFill>
                  <a:effectLst/>
                  <a:uLnTx/>
                  <a:uFillTx/>
                </a:endParaRPr>
              </a:p>
            </p:txBody>
          </p:sp>
          <p:sp>
            <p:nvSpPr>
              <p:cNvPr id="381" name="TextBox 380"/>
              <p:cNvSpPr txBox="1"/>
              <p:nvPr/>
            </p:nvSpPr>
            <p:spPr>
              <a:xfrm>
                <a:off x="16394905" y="1880770"/>
                <a:ext cx="572008"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10000</a:t>
                </a:r>
                <a:endParaRPr kumimoji="0" lang="en-US" sz="1000" b="0" i="0" u="none" strike="noStrike" kern="0" cap="none" spc="0" normalizeH="0" baseline="0" noProof="0" dirty="0">
                  <a:ln>
                    <a:noFill/>
                  </a:ln>
                  <a:solidFill>
                    <a:srgbClr val="595A59"/>
                  </a:solidFill>
                  <a:effectLst/>
                  <a:uLnTx/>
                  <a:uFillTx/>
                </a:endParaRPr>
              </a:p>
            </p:txBody>
          </p:sp>
          <p:sp>
            <p:nvSpPr>
              <p:cNvPr id="382" name="TextBox 381"/>
              <p:cNvSpPr txBox="1"/>
              <p:nvPr/>
            </p:nvSpPr>
            <p:spPr>
              <a:xfrm>
                <a:off x="16505662" y="3717197"/>
                <a:ext cx="461251"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0.01</a:t>
                </a:r>
                <a:endParaRPr kumimoji="0" lang="en-US" sz="1000" b="0" i="0" u="none" strike="noStrike" kern="0" cap="none" spc="0" normalizeH="0" baseline="0" noProof="0" dirty="0">
                  <a:ln>
                    <a:noFill/>
                  </a:ln>
                  <a:solidFill>
                    <a:srgbClr val="595A59"/>
                  </a:solidFill>
                  <a:effectLst/>
                  <a:uLnTx/>
                  <a:uFillTx/>
                </a:endParaRPr>
              </a:p>
            </p:txBody>
          </p:sp>
          <p:sp>
            <p:nvSpPr>
              <p:cNvPr id="383" name="TextBox 382"/>
              <p:cNvSpPr txBox="1"/>
              <p:nvPr/>
            </p:nvSpPr>
            <p:spPr>
              <a:xfrm>
                <a:off x="16578904" y="3417313"/>
                <a:ext cx="388007"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0.1</a:t>
                </a:r>
                <a:endParaRPr kumimoji="0" lang="en-US" sz="1000" b="0" i="0" u="none" strike="noStrike" kern="0" cap="none" spc="0" normalizeH="0" baseline="0" noProof="0" dirty="0">
                  <a:ln>
                    <a:noFill/>
                  </a:ln>
                  <a:solidFill>
                    <a:srgbClr val="595A59"/>
                  </a:solidFill>
                  <a:effectLst/>
                  <a:uLnTx/>
                  <a:uFillTx/>
                </a:endParaRPr>
              </a:p>
            </p:txBody>
          </p:sp>
          <p:sp>
            <p:nvSpPr>
              <p:cNvPr id="384" name="TextBox 383"/>
              <p:cNvSpPr txBox="1"/>
              <p:nvPr/>
            </p:nvSpPr>
            <p:spPr>
              <a:xfrm>
                <a:off x="16614632" y="2805255"/>
                <a:ext cx="352279"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10</a:t>
                </a:r>
                <a:endParaRPr kumimoji="0" lang="en-US" sz="1000" b="0" i="0" u="none" strike="noStrike" kern="0" cap="none" spc="0" normalizeH="0" baseline="0" noProof="0" dirty="0">
                  <a:ln>
                    <a:noFill/>
                  </a:ln>
                  <a:solidFill>
                    <a:srgbClr val="595A59"/>
                  </a:solidFill>
                  <a:effectLst/>
                  <a:uLnTx/>
                  <a:uFillTx/>
                </a:endParaRPr>
              </a:p>
            </p:txBody>
          </p:sp>
          <p:sp>
            <p:nvSpPr>
              <p:cNvPr id="385" name="TextBox 384"/>
              <p:cNvSpPr txBox="1"/>
              <p:nvPr/>
            </p:nvSpPr>
            <p:spPr>
              <a:xfrm>
                <a:off x="16468147" y="2196342"/>
                <a:ext cx="498764"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1000</a:t>
                </a:r>
                <a:endParaRPr kumimoji="0" lang="en-US" sz="1000" b="0" i="0" u="none" strike="noStrike" kern="0" cap="none" spc="0" normalizeH="0" baseline="0" noProof="0" dirty="0">
                  <a:ln>
                    <a:noFill/>
                  </a:ln>
                  <a:solidFill>
                    <a:srgbClr val="595A59"/>
                  </a:solidFill>
                  <a:effectLst/>
                  <a:uLnTx/>
                  <a:uFillTx/>
                </a:endParaRPr>
              </a:p>
            </p:txBody>
          </p:sp>
          <p:sp>
            <p:nvSpPr>
              <p:cNvPr id="386" name="TextBox 385"/>
              <p:cNvSpPr txBox="1"/>
              <p:nvPr/>
            </p:nvSpPr>
            <p:spPr>
              <a:xfrm>
                <a:off x="16321661" y="1575970"/>
                <a:ext cx="645251"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100000</a:t>
                </a:r>
                <a:endParaRPr kumimoji="0" lang="en-US" sz="1000" b="0" i="0" u="none" strike="noStrike" kern="0" cap="none" spc="0" normalizeH="0" baseline="0" noProof="0" dirty="0">
                  <a:ln>
                    <a:noFill/>
                  </a:ln>
                  <a:solidFill>
                    <a:srgbClr val="595A59"/>
                  </a:solidFill>
                  <a:effectLst/>
                  <a:uLnTx/>
                  <a:uFillTx/>
                </a:endParaRPr>
              </a:p>
            </p:txBody>
          </p:sp>
          <p:grpSp>
            <p:nvGrpSpPr>
              <p:cNvPr id="387" name="Group 386"/>
              <p:cNvGrpSpPr/>
              <p:nvPr/>
            </p:nvGrpSpPr>
            <p:grpSpPr>
              <a:xfrm>
                <a:off x="16929373" y="1699080"/>
                <a:ext cx="75490" cy="2137283"/>
                <a:chOff x="16929373" y="1699080"/>
                <a:chExt cx="75490" cy="2137283"/>
              </a:xfrm>
            </p:grpSpPr>
            <p:cxnSp>
              <p:nvCxnSpPr>
                <p:cNvPr id="388" name="Straight Connector 387"/>
                <p:cNvCxnSpPr/>
                <p:nvPr/>
              </p:nvCxnSpPr>
              <p:spPr>
                <a:xfrm flipH="1">
                  <a:off x="16929373" y="3836363"/>
                  <a:ext cx="75489" cy="0"/>
                </a:xfrm>
                <a:prstGeom prst="line">
                  <a:avLst/>
                </a:prstGeom>
                <a:noFill/>
                <a:ln w="12700" cap="flat" cmpd="sng" algn="ctr">
                  <a:solidFill>
                    <a:srgbClr val="595A59"/>
                  </a:solidFill>
                  <a:prstDash val="solid"/>
                  <a:miter lim="800000"/>
                </a:ln>
                <a:effectLst/>
              </p:spPr>
            </p:cxnSp>
            <p:cxnSp>
              <p:nvCxnSpPr>
                <p:cNvPr id="389" name="Straight Connector 388"/>
                <p:cNvCxnSpPr/>
                <p:nvPr/>
              </p:nvCxnSpPr>
              <p:spPr>
                <a:xfrm flipH="1">
                  <a:off x="16929373" y="3230741"/>
                  <a:ext cx="75489" cy="0"/>
                </a:xfrm>
                <a:prstGeom prst="line">
                  <a:avLst/>
                </a:prstGeom>
                <a:noFill/>
                <a:ln w="12700" cap="flat" cmpd="sng" algn="ctr">
                  <a:solidFill>
                    <a:srgbClr val="595A59"/>
                  </a:solidFill>
                  <a:prstDash val="solid"/>
                  <a:miter lim="800000"/>
                </a:ln>
                <a:effectLst/>
              </p:spPr>
            </p:cxnSp>
            <p:cxnSp>
              <p:nvCxnSpPr>
                <p:cNvPr id="390" name="Straight Connector 389"/>
                <p:cNvCxnSpPr/>
                <p:nvPr/>
              </p:nvCxnSpPr>
              <p:spPr>
                <a:xfrm flipH="1">
                  <a:off x="16929374" y="2613798"/>
                  <a:ext cx="75489" cy="0"/>
                </a:xfrm>
                <a:prstGeom prst="line">
                  <a:avLst/>
                </a:prstGeom>
                <a:noFill/>
                <a:ln w="12700" cap="flat" cmpd="sng" algn="ctr">
                  <a:solidFill>
                    <a:srgbClr val="595A59"/>
                  </a:solidFill>
                  <a:prstDash val="solid"/>
                  <a:miter lim="800000"/>
                </a:ln>
                <a:effectLst/>
              </p:spPr>
            </p:cxnSp>
            <p:cxnSp>
              <p:nvCxnSpPr>
                <p:cNvPr id="391" name="Straight Connector 390"/>
                <p:cNvCxnSpPr/>
                <p:nvPr/>
              </p:nvCxnSpPr>
              <p:spPr>
                <a:xfrm flipH="1">
                  <a:off x="16929374" y="2003880"/>
                  <a:ext cx="75489" cy="0"/>
                </a:xfrm>
                <a:prstGeom prst="line">
                  <a:avLst/>
                </a:prstGeom>
                <a:noFill/>
                <a:ln w="12700" cap="flat" cmpd="sng" algn="ctr">
                  <a:solidFill>
                    <a:srgbClr val="595A59"/>
                  </a:solidFill>
                  <a:prstDash val="solid"/>
                  <a:miter lim="800000"/>
                </a:ln>
                <a:effectLst/>
              </p:spPr>
            </p:cxnSp>
            <p:cxnSp>
              <p:nvCxnSpPr>
                <p:cNvPr id="392" name="Straight Connector 391"/>
                <p:cNvCxnSpPr/>
                <p:nvPr/>
              </p:nvCxnSpPr>
              <p:spPr>
                <a:xfrm flipH="1">
                  <a:off x="16929373" y="3536479"/>
                  <a:ext cx="75489" cy="0"/>
                </a:xfrm>
                <a:prstGeom prst="line">
                  <a:avLst/>
                </a:prstGeom>
                <a:noFill/>
                <a:ln w="12700" cap="flat" cmpd="sng" algn="ctr">
                  <a:solidFill>
                    <a:srgbClr val="595A59"/>
                  </a:solidFill>
                  <a:prstDash val="solid"/>
                  <a:miter lim="800000"/>
                </a:ln>
                <a:effectLst/>
              </p:spPr>
            </p:cxnSp>
            <p:cxnSp>
              <p:nvCxnSpPr>
                <p:cNvPr id="393" name="Straight Connector 392"/>
                <p:cNvCxnSpPr/>
                <p:nvPr/>
              </p:nvCxnSpPr>
              <p:spPr>
                <a:xfrm flipH="1">
                  <a:off x="16929373" y="2924421"/>
                  <a:ext cx="75489" cy="0"/>
                </a:xfrm>
                <a:prstGeom prst="line">
                  <a:avLst/>
                </a:prstGeom>
                <a:noFill/>
                <a:ln w="12700" cap="flat" cmpd="sng" algn="ctr">
                  <a:solidFill>
                    <a:srgbClr val="595A59"/>
                  </a:solidFill>
                  <a:prstDash val="solid"/>
                  <a:miter lim="800000"/>
                </a:ln>
                <a:effectLst/>
              </p:spPr>
            </p:cxnSp>
            <p:cxnSp>
              <p:nvCxnSpPr>
                <p:cNvPr id="394" name="Straight Connector 393"/>
                <p:cNvCxnSpPr/>
                <p:nvPr/>
              </p:nvCxnSpPr>
              <p:spPr>
                <a:xfrm flipH="1">
                  <a:off x="16929374" y="2313914"/>
                  <a:ext cx="75489" cy="0"/>
                </a:xfrm>
                <a:prstGeom prst="line">
                  <a:avLst/>
                </a:prstGeom>
                <a:noFill/>
                <a:ln w="12700" cap="flat" cmpd="sng" algn="ctr">
                  <a:solidFill>
                    <a:srgbClr val="595A59"/>
                  </a:solidFill>
                  <a:prstDash val="solid"/>
                  <a:miter lim="800000"/>
                </a:ln>
                <a:effectLst/>
              </p:spPr>
            </p:cxnSp>
            <p:cxnSp>
              <p:nvCxnSpPr>
                <p:cNvPr id="395" name="Straight Connector 394"/>
                <p:cNvCxnSpPr/>
                <p:nvPr/>
              </p:nvCxnSpPr>
              <p:spPr>
                <a:xfrm flipH="1">
                  <a:off x="16929374" y="1699080"/>
                  <a:ext cx="75489" cy="0"/>
                </a:xfrm>
                <a:prstGeom prst="line">
                  <a:avLst/>
                </a:prstGeom>
                <a:noFill/>
                <a:ln w="12700" cap="flat" cmpd="sng" algn="ctr">
                  <a:solidFill>
                    <a:srgbClr val="595A59"/>
                  </a:solidFill>
                  <a:prstDash val="solid"/>
                  <a:miter lim="800000"/>
                </a:ln>
                <a:effectLst/>
              </p:spPr>
            </p:cxnSp>
          </p:grpSp>
        </p:grpSp>
        <p:cxnSp>
          <p:nvCxnSpPr>
            <p:cNvPr id="364" name="Straight Connector 363"/>
            <p:cNvCxnSpPr/>
            <p:nvPr/>
          </p:nvCxnSpPr>
          <p:spPr>
            <a:xfrm>
              <a:off x="13404491" y="2446995"/>
              <a:ext cx="3511447" cy="0"/>
            </a:xfrm>
            <a:prstGeom prst="line">
              <a:avLst/>
            </a:prstGeom>
            <a:noFill/>
            <a:ln w="19050" cap="rnd" cmpd="sng" algn="ctr">
              <a:solidFill>
                <a:srgbClr val="595A59">
                  <a:lumMod val="60000"/>
                  <a:lumOff val="40000"/>
                </a:srgbClr>
              </a:solidFill>
              <a:prstDash val="sysDot"/>
              <a:round/>
            </a:ln>
            <a:effectLst/>
          </p:spPr>
        </p:cxnSp>
        <p:sp>
          <p:nvSpPr>
            <p:cNvPr id="365" name="TextBox 364"/>
            <p:cNvSpPr txBox="1"/>
            <p:nvPr/>
          </p:nvSpPr>
          <p:spPr>
            <a:xfrm>
              <a:off x="16201935" y="2232142"/>
              <a:ext cx="726352" cy="253916"/>
            </a:xfrm>
            <a:prstGeom prst="rect">
              <a:avLst/>
            </a:prstGeom>
            <a:noFill/>
            <a:effectLst/>
          </p:spPr>
          <p:txBody>
            <a:bodyPr vert="horz" wrap="none" lIns="45720" tIns="45720" rIns="4572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rgbClr val="595A59">
                      <a:lumMod val="75000"/>
                    </a:srgbClr>
                  </a:solidFill>
                  <a:effectLst/>
                  <a:uLnTx/>
                  <a:uFillTx/>
                </a:rPr>
                <a:t>Protective</a:t>
              </a:r>
              <a:endParaRPr kumimoji="0" lang="en-US" sz="1050" b="0" i="0" u="none" strike="noStrike" kern="0" cap="none" spc="0" normalizeH="0" baseline="0" noProof="0" dirty="0">
                <a:ln>
                  <a:noFill/>
                </a:ln>
                <a:solidFill>
                  <a:srgbClr val="595A59">
                    <a:lumMod val="75000"/>
                  </a:srgbClr>
                </a:solidFill>
                <a:effectLst/>
                <a:uLnTx/>
                <a:uFillTx/>
              </a:endParaRPr>
            </a:p>
          </p:txBody>
        </p:sp>
        <p:grpSp>
          <p:nvGrpSpPr>
            <p:cNvPr id="366" name="Group 365"/>
            <p:cNvGrpSpPr/>
            <p:nvPr/>
          </p:nvGrpSpPr>
          <p:grpSpPr>
            <a:xfrm>
              <a:off x="16937040" y="1576560"/>
              <a:ext cx="526469" cy="2388451"/>
              <a:chOff x="13302886" y="1576560"/>
              <a:chExt cx="526469" cy="2388451"/>
            </a:xfrm>
          </p:grpSpPr>
          <p:grpSp>
            <p:nvGrpSpPr>
              <p:cNvPr id="368" name="Group 367"/>
              <p:cNvGrpSpPr/>
              <p:nvPr/>
            </p:nvGrpSpPr>
            <p:grpSpPr>
              <a:xfrm>
                <a:off x="13330591" y="1576560"/>
                <a:ext cx="498764" cy="2388451"/>
                <a:chOff x="12906384" y="1576560"/>
                <a:chExt cx="498764" cy="2388451"/>
              </a:xfrm>
            </p:grpSpPr>
            <p:sp>
              <p:nvSpPr>
                <p:cNvPr id="375" name="TextBox 374"/>
                <p:cNvSpPr txBox="1"/>
                <p:nvPr/>
              </p:nvSpPr>
              <p:spPr>
                <a:xfrm>
                  <a:off x="12906384" y="3718790"/>
                  <a:ext cx="279038" cy="246221"/>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0</a:t>
                  </a:r>
                  <a:endParaRPr kumimoji="0" lang="en-US" sz="1000" b="0" i="0" u="none" strike="noStrike" kern="0" cap="none" spc="0" normalizeH="0" baseline="0" noProof="0" dirty="0">
                    <a:ln>
                      <a:noFill/>
                    </a:ln>
                    <a:solidFill>
                      <a:srgbClr val="595A59"/>
                    </a:solidFill>
                    <a:effectLst/>
                    <a:uLnTx/>
                    <a:uFillTx/>
                  </a:endParaRPr>
                </a:p>
              </p:txBody>
            </p:sp>
            <p:sp>
              <p:nvSpPr>
                <p:cNvPr id="376" name="TextBox 375"/>
                <p:cNvSpPr txBox="1"/>
                <p:nvPr/>
              </p:nvSpPr>
              <p:spPr>
                <a:xfrm>
                  <a:off x="12906384" y="3007534"/>
                  <a:ext cx="498764" cy="246221"/>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2000</a:t>
                  </a:r>
                  <a:endParaRPr kumimoji="0" lang="en-US" sz="1000" b="0" i="0" u="none" strike="noStrike" kern="0" cap="none" spc="0" normalizeH="0" baseline="0" noProof="0" dirty="0">
                    <a:ln>
                      <a:noFill/>
                    </a:ln>
                    <a:solidFill>
                      <a:srgbClr val="595A59"/>
                    </a:solidFill>
                    <a:effectLst/>
                    <a:uLnTx/>
                    <a:uFillTx/>
                  </a:endParaRPr>
                </a:p>
              </p:txBody>
            </p:sp>
            <p:sp>
              <p:nvSpPr>
                <p:cNvPr id="377" name="TextBox 376"/>
                <p:cNvSpPr txBox="1"/>
                <p:nvPr/>
              </p:nvSpPr>
              <p:spPr>
                <a:xfrm>
                  <a:off x="12906384" y="2291178"/>
                  <a:ext cx="498764" cy="246221"/>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4000</a:t>
                  </a:r>
                  <a:endParaRPr kumimoji="0" lang="en-US" sz="1000" b="0" i="0" u="none" strike="noStrike" kern="0" cap="none" spc="0" normalizeH="0" baseline="0" noProof="0" dirty="0">
                    <a:ln>
                      <a:noFill/>
                    </a:ln>
                    <a:solidFill>
                      <a:srgbClr val="595A59"/>
                    </a:solidFill>
                    <a:effectLst/>
                    <a:uLnTx/>
                    <a:uFillTx/>
                  </a:endParaRPr>
                </a:p>
              </p:txBody>
            </p:sp>
            <p:sp>
              <p:nvSpPr>
                <p:cNvPr id="378" name="TextBox 377"/>
                <p:cNvSpPr txBox="1"/>
                <p:nvPr/>
              </p:nvSpPr>
              <p:spPr>
                <a:xfrm>
                  <a:off x="12906384" y="1576560"/>
                  <a:ext cx="498764" cy="246221"/>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6000</a:t>
                  </a:r>
                  <a:endParaRPr kumimoji="0" lang="en-US" sz="1000" b="0" i="0" u="none" strike="noStrike" kern="0" cap="none" spc="0" normalizeH="0" baseline="0" noProof="0" dirty="0">
                    <a:ln>
                      <a:noFill/>
                    </a:ln>
                    <a:solidFill>
                      <a:srgbClr val="595A59"/>
                    </a:solidFill>
                    <a:effectLst/>
                    <a:uLnTx/>
                    <a:uFillTx/>
                  </a:endParaRPr>
                </a:p>
              </p:txBody>
            </p:sp>
          </p:grpSp>
          <p:grpSp>
            <p:nvGrpSpPr>
              <p:cNvPr id="369" name="Group 368"/>
              <p:cNvGrpSpPr/>
              <p:nvPr/>
            </p:nvGrpSpPr>
            <p:grpSpPr>
              <a:xfrm>
                <a:off x="13302886" y="1697493"/>
                <a:ext cx="75489" cy="2137765"/>
                <a:chOff x="13302886" y="1697493"/>
                <a:chExt cx="75489" cy="2137765"/>
              </a:xfrm>
            </p:grpSpPr>
            <p:cxnSp>
              <p:nvCxnSpPr>
                <p:cNvPr id="370" name="Straight Connector 369"/>
                <p:cNvCxnSpPr/>
                <p:nvPr/>
              </p:nvCxnSpPr>
              <p:spPr>
                <a:xfrm flipH="1">
                  <a:off x="13302886" y="3125106"/>
                  <a:ext cx="75489" cy="0"/>
                </a:xfrm>
                <a:prstGeom prst="line">
                  <a:avLst/>
                </a:prstGeom>
                <a:noFill/>
                <a:ln w="12700" cap="flat" cmpd="sng" algn="ctr">
                  <a:solidFill>
                    <a:srgbClr val="595A59"/>
                  </a:solidFill>
                  <a:prstDash val="solid"/>
                  <a:miter lim="800000"/>
                </a:ln>
                <a:effectLst/>
              </p:spPr>
            </p:cxnSp>
            <p:cxnSp>
              <p:nvCxnSpPr>
                <p:cNvPr id="371" name="Straight Connector 370"/>
                <p:cNvCxnSpPr/>
                <p:nvPr/>
              </p:nvCxnSpPr>
              <p:spPr>
                <a:xfrm flipH="1">
                  <a:off x="13302886" y="2408751"/>
                  <a:ext cx="75489" cy="0"/>
                </a:xfrm>
                <a:prstGeom prst="line">
                  <a:avLst/>
                </a:prstGeom>
                <a:noFill/>
                <a:ln w="12700" cap="flat" cmpd="sng" algn="ctr">
                  <a:solidFill>
                    <a:srgbClr val="595A59"/>
                  </a:solidFill>
                  <a:prstDash val="solid"/>
                  <a:miter lim="800000"/>
                </a:ln>
                <a:effectLst/>
              </p:spPr>
            </p:cxnSp>
            <p:cxnSp>
              <p:nvCxnSpPr>
                <p:cNvPr id="372" name="Straight Connector 371"/>
                <p:cNvCxnSpPr/>
                <p:nvPr/>
              </p:nvCxnSpPr>
              <p:spPr>
                <a:xfrm flipH="1">
                  <a:off x="13302886" y="1697493"/>
                  <a:ext cx="75489" cy="0"/>
                </a:xfrm>
                <a:prstGeom prst="line">
                  <a:avLst/>
                </a:prstGeom>
                <a:noFill/>
                <a:ln w="12700" cap="flat" cmpd="sng" algn="ctr">
                  <a:solidFill>
                    <a:srgbClr val="595A59"/>
                  </a:solidFill>
                  <a:prstDash val="solid"/>
                  <a:miter lim="800000"/>
                </a:ln>
                <a:effectLst/>
              </p:spPr>
            </p:cxnSp>
            <p:cxnSp>
              <p:nvCxnSpPr>
                <p:cNvPr id="374" name="Straight Connector 373"/>
                <p:cNvCxnSpPr/>
                <p:nvPr/>
              </p:nvCxnSpPr>
              <p:spPr>
                <a:xfrm flipH="1">
                  <a:off x="13302886" y="3835258"/>
                  <a:ext cx="75489" cy="0"/>
                </a:xfrm>
                <a:prstGeom prst="line">
                  <a:avLst/>
                </a:prstGeom>
                <a:noFill/>
                <a:ln w="12700" cap="flat" cmpd="sng" algn="ctr">
                  <a:solidFill>
                    <a:srgbClr val="595A59"/>
                  </a:solidFill>
                  <a:prstDash val="solid"/>
                  <a:miter lim="800000"/>
                </a:ln>
                <a:effectLst/>
              </p:spPr>
            </p:cxnSp>
          </p:grpSp>
        </p:grpSp>
        <p:sp>
          <p:nvSpPr>
            <p:cNvPr id="367" name="Rectangle 366"/>
            <p:cNvSpPr/>
            <p:nvPr/>
          </p:nvSpPr>
          <p:spPr>
            <a:xfrm rot="5400000">
              <a:off x="16520672" y="2697056"/>
              <a:ext cx="2062251" cy="17094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dirty="0">
                  <a:ln>
                    <a:noFill/>
                  </a:ln>
                  <a:solidFill>
                    <a:srgbClr val="595A59"/>
                  </a:solidFill>
                  <a:effectLst/>
                  <a:uLnTx/>
                  <a:uFillTx/>
                  <a:ea typeface="+mn-ea"/>
                  <a:cs typeface="+mn-cs"/>
                </a:rPr>
                <a:t>Total IgG, µg/mL</a:t>
              </a:r>
              <a:endParaRPr kumimoji="0" lang="en-US" sz="1100" b="0" i="0" u="none" strike="noStrike" kern="0" cap="none" spc="0" normalizeH="0" baseline="0" noProof="0" dirty="0">
                <a:ln>
                  <a:noFill/>
                </a:ln>
                <a:solidFill>
                  <a:srgbClr val="595A59"/>
                </a:solidFill>
                <a:effectLst/>
                <a:uLnTx/>
                <a:uFillTx/>
                <a:ea typeface="+mn-ea"/>
                <a:cs typeface="+mn-cs"/>
              </a:endParaRPr>
            </a:p>
          </p:txBody>
        </p:sp>
      </p:grpSp>
      <p:grpSp>
        <p:nvGrpSpPr>
          <p:cNvPr id="23" name="Group 22"/>
          <p:cNvGrpSpPr/>
          <p:nvPr/>
        </p:nvGrpSpPr>
        <p:grpSpPr>
          <a:xfrm>
            <a:off x="6867106" y="2239767"/>
            <a:ext cx="3205866" cy="1534120"/>
            <a:chOff x="6867106" y="2239767"/>
            <a:chExt cx="3205866" cy="1534120"/>
          </a:xfrm>
        </p:grpSpPr>
        <p:sp>
          <p:nvSpPr>
            <p:cNvPr id="407" name="Freeform: Shape 406"/>
            <p:cNvSpPr/>
            <p:nvPr/>
          </p:nvSpPr>
          <p:spPr>
            <a:xfrm>
              <a:off x="6901506" y="2275908"/>
              <a:ext cx="3171466" cy="1474559"/>
            </a:xfrm>
            <a:custGeom>
              <a:avLst/>
              <a:gdLst>
                <a:gd name="connsiteX0" fmla="*/ 0 w 3533313"/>
                <a:gd name="connsiteY0" fmla="*/ 0 h 1497367"/>
                <a:gd name="connsiteX1" fmla="*/ 82858 w 3533313"/>
                <a:gd name="connsiteY1" fmla="*/ 967666 h 1497367"/>
                <a:gd name="connsiteX2" fmla="*/ 183472 w 3533313"/>
                <a:gd name="connsiteY2" fmla="*/ 1231037 h 1497367"/>
                <a:gd name="connsiteX3" fmla="*/ 295922 w 3533313"/>
                <a:gd name="connsiteY3" fmla="*/ 1361242 h 1497367"/>
                <a:gd name="connsiteX4" fmla="*/ 648070 w 3533313"/>
                <a:gd name="connsiteY4" fmla="*/ 843378 h 1497367"/>
                <a:gd name="connsiteX5" fmla="*/ 719091 w 3533313"/>
                <a:gd name="connsiteY5" fmla="*/ 1186648 h 1497367"/>
                <a:gd name="connsiteX6" fmla="*/ 825623 w 3533313"/>
                <a:gd name="connsiteY6" fmla="*/ 1414509 h 1497367"/>
                <a:gd name="connsiteX7" fmla="*/ 908482 w 3533313"/>
                <a:gd name="connsiteY7" fmla="*/ 1452978 h 1497367"/>
                <a:gd name="connsiteX8" fmla="*/ 1278385 w 3533313"/>
                <a:gd name="connsiteY8" fmla="*/ 861134 h 1497367"/>
                <a:gd name="connsiteX9" fmla="*/ 1367161 w 3533313"/>
                <a:gd name="connsiteY9" fmla="*/ 1228077 h 1497367"/>
                <a:gd name="connsiteX10" fmla="*/ 1461856 w 3533313"/>
                <a:gd name="connsiteY10" fmla="*/ 1402672 h 1497367"/>
                <a:gd name="connsiteX11" fmla="*/ 1553592 w 3533313"/>
                <a:gd name="connsiteY11" fmla="*/ 1497367 h 1497367"/>
                <a:gd name="connsiteX12" fmla="*/ 1917577 w 3533313"/>
                <a:gd name="connsiteY12" fmla="*/ 911441 h 1497367"/>
                <a:gd name="connsiteX13" fmla="*/ 2106967 w 3533313"/>
                <a:gd name="connsiteY13" fmla="*/ 994299 h 1497367"/>
                <a:gd name="connsiteX14" fmla="*/ 2192785 w 3533313"/>
                <a:gd name="connsiteY14" fmla="*/ 1133382 h 1497367"/>
                <a:gd name="connsiteX15" fmla="*/ 2562687 w 3533313"/>
                <a:gd name="connsiteY15" fmla="*/ 698376 h 1497367"/>
                <a:gd name="connsiteX16" fmla="*/ 2651464 w 3533313"/>
                <a:gd name="connsiteY16" fmla="*/ 1118586 h 1497367"/>
                <a:gd name="connsiteX17" fmla="*/ 2749119 w 3533313"/>
                <a:gd name="connsiteY17" fmla="*/ 1313895 h 1497367"/>
                <a:gd name="connsiteX18" fmla="*/ 2837895 w 3533313"/>
                <a:gd name="connsiteY18" fmla="*/ 1467775 h 1497367"/>
                <a:gd name="connsiteX19" fmla="*/ 3207798 w 3533313"/>
                <a:gd name="connsiteY19" fmla="*/ 757561 h 1497367"/>
                <a:gd name="connsiteX20" fmla="*/ 3213717 w 3533313"/>
                <a:gd name="connsiteY20" fmla="*/ 778275 h 1497367"/>
                <a:gd name="connsiteX21" fmla="*/ 3302493 w 3533313"/>
                <a:gd name="connsiteY21" fmla="*/ 979503 h 1497367"/>
                <a:gd name="connsiteX22" fmla="*/ 3394229 w 3533313"/>
                <a:gd name="connsiteY22" fmla="*/ 1068279 h 1497367"/>
                <a:gd name="connsiteX23" fmla="*/ 3483006 w 3533313"/>
                <a:gd name="connsiteY23" fmla="*/ 1216241 h 1497367"/>
                <a:gd name="connsiteX24" fmla="*/ 3533313 w 3533313"/>
                <a:gd name="connsiteY24" fmla="*/ 1133382 h 1497367"/>
                <a:gd name="connsiteX0-1" fmla="*/ 0 w 3533313"/>
                <a:gd name="connsiteY0-2" fmla="*/ 0 h 1508548"/>
                <a:gd name="connsiteX1-3" fmla="*/ 82858 w 3533313"/>
                <a:gd name="connsiteY1-4" fmla="*/ 967666 h 1508548"/>
                <a:gd name="connsiteX2-5" fmla="*/ 183472 w 3533313"/>
                <a:gd name="connsiteY2-6" fmla="*/ 1231037 h 1508548"/>
                <a:gd name="connsiteX3-7" fmla="*/ 295922 w 3533313"/>
                <a:gd name="connsiteY3-8" fmla="*/ 1361242 h 1508548"/>
                <a:gd name="connsiteX4-9" fmla="*/ 648070 w 3533313"/>
                <a:gd name="connsiteY4-10" fmla="*/ 843378 h 1508548"/>
                <a:gd name="connsiteX5-11" fmla="*/ 719091 w 3533313"/>
                <a:gd name="connsiteY5-12" fmla="*/ 1186648 h 1508548"/>
                <a:gd name="connsiteX6-13" fmla="*/ 825623 w 3533313"/>
                <a:gd name="connsiteY6-14" fmla="*/ 1414509 h 1508548"/>
                <a:gd name="connsiteX7-15" fmla="*/ 908482 w 3533313"/>
                <a:gd name="connsiteY7-16" fmla="*/ 1452978 h 1508548"/>
                <a:gd name="connsiteX8-17" fmla="*/ 1278385 w 3533313"/>
                <a:gd name="connsiteY8-18" fmla="*/ 861134 h 1508548"/>
                <a:gd name="connsiteX9-19" fmla="*/ 1367161 w 3533313"/>
                <a:gd name="connsiteY9-20" fmla="*/ 1228077 h 1508548"/>
                <a:gd name="connsiteX10-21" fmla="*/ 1461856 w 3533313"/>
                <a:gd name="connsiteY10-22" fmla="*/ 1402672 h 1508548"/>
                <a:gd name="connsiteX11-23" fmla="*/ 1553593 w 3533313"/>
                <a:gd name="connsiteY11-24" fmla="*/ 1508548 h 1508548"/>
                <a:gd name="connsiteX12-25" fmla="*/ 1917577 w 3533313"/>
                <a:gd name="connsiteY12-26" fmla="*/ 911441 h 1508548"/>
                <a:gd name="connsiteX13-27" fmla="*/ 2106967 w 3533313"/>
                <a:gd name="connsiteY13-28" fmla="*/ 994299 h 1508548"/>
                <a:gd name="connsiteX14-29" fmla="*/ 2192785 w 3533313"/>
                <a:gd name="connsiteY14-30" fmla="*/ 1133382 h 1508548"/>
                <a:gd name="connsiteX15-31" fmla="*/ 2562687 w 3533313"/>
                <a:gd name="connsiteY15-32" fmla="*/ 698376 h 1508548"/>
                <a:gd name="connsiteX16-33" fmla="*/ 2651464 w 3533313"/>
                <a:gd name="connsiteY16-34" fmla="*/ 1118586 h 1508548"/>
                <a:gd name="connsiteX17-35" fmla="*/ 2749119 w 3533313"/>
                <a:gd name="connsiteY17-36" fmla="*/ 1313895 h 1508548"/>
                <a:gd name="connsiteX18-37" fmla="*/ 2837895 w 3533313"/>
                <a:gd name="connsiteY18-38" fmla="*/ 1467775 h 1508548"/>
                <a:gd name="connsiteX19-39" fmla="*/ 3207798 w 3533313"/>
                <a:gd name="connsiteY19-40" fmla="*/ 757561 h 1508548"/>
                <a:gd name="connsiteX20-41" fmla="*/ 3213717 w 3533313"/>
                <a:gd name="connsiteY20-42" fmla="*/ 778275 h 1508548"/>
                <a:gd name="connsiteX21-43" fmla="*/ 3302493 w 3533313"/>
                <a:gd name="connsiteY21-44" fmla="*/ 979503 h 1508548"/>
                <a:gd name="connsiteX22-45" fmla="*/ 3394229 w 3533313"/>
                <a:gd name="connsiteY22-46" fmla="*/ 1068279 h 1508548"/>
                <a:gd name="connsiteX23-47" fmla="*/ 3483006 w 3533313"/>
                <a:gd name="connsiteY23-48" fmla="*/ 1216241 h 1508548"/>
                <a:gd name="connsiteX24-49" fmla="*/ 3533313 w 3533313"/>
                <a:gd name="connsiteY24-50" fmla="*/ 1133382 h 1508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3533313" h="1508548">
                  <a:moveTo>
                    <a:pt x="0" y="0"/>
                  </a:moveTo>
                  <a:lnTo>
                    <a:pt x="82858" y="967666"/>
                  </a:lnTo>
                  <a:lnTo>
                    <a:pt x="183472" y="1231037"/>
                  </a:lnTo>
                  <a:lnTo>
                    <a:pt x="295922" y="1361242"/>
                  </a:lnTo>
                  <a:lnTo>
                    <a:pt x="648070" y="843378"/>
                  </a:lnTo>
                  <a:lnTo>
                    <a:pt x="719091" y="1186648"/>
                  </a:lnTo>
                  <a:lnTo>
                    <a:pt x="825623" y="1414509"/>
                  </a:lnTo>
                  <a:lnTo>
                    <a:pt x="908482" y="1452978"/>
                  </a:lnTo>
                  <a:lnTo>
                    <a:pt x="1278385" y="861134"/>
                  </a:lnTo>
                  <a:lnTo>
                    <a:pt x="1367161" y="1228077"/>
                  </a:lnTo>
                  <a:lnTo>
                    <a:pt x="1461856" y="1402672"/>
                  </a:lnTo>
                  <a:lnTo>
                    <a:pt x="1553593" y="1508548"/>
                  </a:lnTo>
                  <a:lnTo>
                    <a:pt x="1917577" y="911441"/>
                  </a:lnTo>
                  <a:lnTo>
                    <a:pt x="2106967" y="994299"/>
                  </a:lnTo>
                  <a:lnTo>
                    <a:pt x="2192785" y="1133382"/>
                  </a:lnTo>
                  <a:lnTo>
                    <a:pt x="2562687" y="698376"/>
                  </a:lnTo>
                  <a:lnTo>
                    <a:pt x="2651464" y="1118586"/>
                  </a:lnTo>
                  <a:lnTo>
                    <a:pt x="2749119" y="1313895"/>
                  </a:lnTo>
                  <a:lnTo>
                    <a:pt x="2837895" y="1467775"/>
                  </a:lnTo>
                  <a:lnTo>
                    <a:pt x="3207798" y="757561"/>
                  </a:lnTo>
                  <a:lnTo>
                    <a:pt x="3213717" y="778275"/>
                  </a:lnTo>
                  <a:lnTo>
                    <a:pt x="3302493" y="979503"/>
                  </a:lnTo>
                  <a:lnTo>
                    <a:pt x="3394229" y="1068279"/>
                  </a:lnTo>
                  <a:lnTo>
                    <a:pt x="3483006" y="1216241"/>
                  </a:lnTo>
                  <a:lnTo>
                    <a:pt x="3533313" y="1133382"/>
                  </a:lnTo>
                </a:path>
              </a:pathLst>
            </a:custGeom>
            <a:noFill/>
            <a:ln w="15875"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08" name="Oval 407"/>
            <p:cNvSpPr/>
            <p:nvPr/>
          </p:nvSpPr>
          <p:spPr>
            <a:xfrm>
              <a:off x="6951286" y="3202319"/>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09" name="Oval 408"/>
            <p:cNvSpPr/>
            <p:nvPr/>
          </p:nvSpPr>
          <p:spPr>
            <a:xfrm>
              <a:off x="7041597" y="3456864"/>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10" name="Oval 409"/>
            <p:cNvSpPr/>
            <p:nvPr/>
          </p:nvSpPr>
          <p:spPr>
            <a:xfrm>
              <a:off x="7131907" y="3578351"/>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11" name="Oval 410"/>
            <p:cNvSpPr/>
            <p:nvPr/>
          </p:nvSpPr>
          <p:spPr>
            <a:xfrm>
              <a:off x="7454894" y="3083724"/>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12" name="Oval 411"/>
            <p:cNvSpPr/>
            <p:nvPr/>
          </p:nvSpPr>
          <p:spPr>
            <a:xfrm>
              <a:off x="7523954" y="3404798"/>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13" name="Oval 412"/>
            <p:cNvSpPr/>
            <p:nvPr/>
          </p:nvSpPr>
          <p:spPr>
            <a:xfrm>
              <a:off x="7614263" y="3636202"/>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14" name="Oval 413"/>
            <p:cNvSpPr/>
            <p:nvPr/>
          </p:nvSpPr>
          <p:spPr>
            <a:xfrm>
              <a:off x="7688637" y="3679591"/>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15" name="Oval 414"/>
            <p:cNvSpPr/>
            <p:nvPr/>
          </p:nvSpPr>
          <p:spPr>
            <a:xfrm>
              <a:off x="8015345" y="3098188"/>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16" name="Oval 415"/>
            <p:cNvSpPr/>
            <p:nvPr/>
          </p:nvSpPr>
          <p:spPr>
            <a:xfrm>
              <a:off x="8102998" y="3448187"/>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17" name="Oval 416"/>
            <p:cNvSpPr/>
            <p:nvPr/>
          </p:nvSpPr>
          <p:spPr>
            <a:xfrm>
              <a:off x="8180028" y="3623990"/>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18" name="Oval 417"/>
            <p:cNvSpPr/>
            <p:nvPr/>
          </p:nvSpPr>
          <p:spPr>
            <a:xfrm>
              <a:off x="8262369" y="3714300"/>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19" name="Oval 418"/>
            <p:cNvSpPr/>
            <p:nvPr/>
          </p:nvSpPr>
          <p:spPr>
            <a:xfrm>
              <a:off x="8599702" y="3132898"/>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20" name="Oval 419"/>
            <p:cNvSpPr/>
            <p:nvPr/>
          </p:nvSpPr>
          <p:spPr>
            <a:xfrm>
              <a:off x="8758698" y="3219675"/>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21" name="Oval 420"/>
            <p:cNvSpPr/>
            <p:nvPr/>
          </p:nvSpPr>
          <p:spPr>
            <a:xfrm>
              <a:off x="8838384" y="3346947"/>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22" name="Oval 421"/>
            <p:cNvSpPr/>
            <p:nvPr/>
          </p:nvSpPr>
          <p:spPr>
            <a:xfrm>
              <a:off x="9167748" y="2930927"/>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23" name="Oval 422"/>
            <p:cNvSpPr/>
            <p:nvPr/>
          </p:nvSpPr>
          <p:spPr>
            <a:xfrm>
              <a:off x="9254572" y="3332991"/>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24" name="Oval 423"/>
            <p:cNvSpPr/>
            <p:nvPr/>
          </p:nvSpPr>
          <p:spPr>
            <a:xfrm>
              <a:off x="9339569" y="3526792"/>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25" name="Oval 424"/>
            <p:cNvSpPr/>
            <p:nvPr/>
          </p:nvSpPr>
          <p:spPr>
            <a:xfrm>
              <a:off x="9419255" y="3671419"/>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26" name="Oval 425"/>
            <p:cNvSpPr/>
            <p:nvPr/>
          </p:nvSpPr>
          <p:spPr>
            <a:xfrm>
              <a:off x="9753932" y="2997455"/>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27" name="Oval 426"/>
            <p:cNvSpPr/>
            <p:nvPr/>
          </p:nvSpPr>
          <p:spPr>
            <a:xfrm>
              <a:off x="9833616" y="3202825"/>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28" name="Oval 427"/>
            <p:cNvSpPr/>
            <p:nvPr/>
          </p:nvSpPr>
          <p:spPr>
            <a:xfrm>
              <a:off x="9918614" y="3286710"/>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29" name="Oval 428"/>
            <p:cNvSpPr/>
            <p:nvPr/>
          </p:nvSpPr>
          <p:spPr>
            <a:xfrm>
              <a:off x="10000955" y="3425552"/>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30" name="Oval 429"/>
            <p:cNvSpPr/>
            <p:nvPr/>
          </p:nvSpPr>
          <p:spPr>
            <a:xfrm>
              <a:off x="6867106" y="2239767"/>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sp>
        <p:nvSpPr>
          <p:cNvPr id="194" name="TextBox 193"/>
          <p:cNvSpPr txBox="1"/>
          <p:nvPr/>
        </p:nvSpPr>
        <p:spPr>
          <a:xfrm>
            <a:off x="11010797" y="1795243"/>
            <a:ext cx="955390"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Efgartigimod cycle</a:t>
            </a:r>
            <a:endParaRPr kumimoji="0" lang="en-US" sz="1000" b="0" i="0" u="none" strike="noStrike" kern="0" cap="none" spc="0" normalizeH="0" baseline="0" noProof="0" dirty="0">
              <a:ln>
                <a:noFill/>
              </a:ln>
              <a:solidFill>
                <a:srgbClr val="595A59"/>
              </a:solidFill>
              <a:effectLst/>
              <a:uLnTx/>
              <a:uFillTx/>
            </a:endParaRPr>
          </a:p>
        </p:txBody>
      </p:sp>
      <p:sp>
        <p:nvSpPr>
          <p:cNvPr id="216" name="TextBox 215"/>
          <p:cNvSpPr txBox="1"/>
          <p:nvPr/>
        </p:nvSpPr>
        <p:spPr>
          <a:xfrm>
            <a:off x="11048897" y="1985916"/>
            <a:ext cx="464871"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Total IgG</a:t>
            </a:r>
            <a:endParaRPr kumimoji="0" lang="en-US" sz="1000" b="0" i="0" u="none" strike="noStrike" kern="0" cap="none" spc="0" normalizeH="0" baseline="0" noProof="0" dirty="0">
              <a:ln>
                <a:noFill/>
              </a:ln>
              <a:solidFill>
                <a:srgbClr val="595A59"/>
              </a:solidFill>
              <a:effectLst/>
              <a:uLnTx/>
              <a:uFillTx/>
            </a:endParaRPr>
          </a:p>
        </p:txBody>
      </p:sp>
      <p:sp>
        <p:nvSpPr>
          <p:cNvPr id="217" name="Oval 216"/>
          <p:cNvSpPr/>
          <p:nvPr/>
        </p:nvSpPr>
        <p:spPr>
          <a:xfrm>
            <a:off x="10858035" y="2036514"/>
            <a:ext cx="60960" cy="60960"/>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nvGrpSpPr>
          <p:cNvPr id="42" name="Group 41"/>
          <p:cNvGrpSpPr/>
          <p:nvPr/>
        </p:nvGrpSpPr>
        <p:grpSpPr>
          <a:xfrm>
            <a:off x="10808493" y="2193061"/>
            <a:ext cx="881605" cy="2611244"/>
            <a:chOff x="10808493" y="2193061"/>
            <a:chExt cx="881605" cy="2611244"/>
          </a:xfrm>
        </p:grpSpPr>
        <p:cxnSp>
          <p:nvCxnSpPr>
            <p:cNvPr id="178" name="Straight Connector 177"/>
            <p:cNvCxnSpPr/>
            <p:nvPr/>
          </p:nvCxnSpPr>
          <p:spPr>
            <a:xfrm>
              <a:off x="10808493" y="4531418"/>
              <a:ext cx="153879" cy="0"/>
            </a:xfrm>
            <a:prstGeom prst="line">
              <a:avLst/>
            </a:prstGeom>
            <a:noFill/>
            <a:ln w="12700" cap="flat" cmpd="sng" algn="ctr">
              <a:solidFill>
                <a:schemeClr val="accent3">
                  <a:lumMod val="60000"/>
                  <a:lumOff val="40000"/>
                </a:schemeClr>
              </a:solidFill>
              <a:prstDash val="solid"/>
              <a:miter lim="800000"/>
            </a:ln>
            <a:effectLst/>
          </p:spPr>
        </p:cxnSp>
        <p:sp>
          <p:nvSpPr>
            <p:cNvPr id="179" name="Star: 5 Points 178"/>
            <p:cNvSpPr/>
            <p:nvPr/>
          </p:nvSpPr>
          <p:spPr>
            <a:xfrm>
              <a:off x="10861758" y="4498867"/>
              <a:ext cx="65102" cy="65102"/>
            </a:xfrm>
            <a:prstGeom prst="star5">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80" name="TextBox 179"/>
            <p:cNvSpPr txBox="1"/>
            <p:nvPr/>
          </p:nvSpPr>
          <p:spPr>
            <a:xfrm>
              <a:off x="11048897" y="4454474"/>
              <a:ext cx="495328"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PCV-S19F</a:t>
              </a:r>
              <a:endParaRPr kumimoji="0" lang="en-US" sz="1000" b="0" i="0" u="none" strike="noStrike" kern="0" cap="none" spc="0" normalizeH="0" baseline="0" noProof="0" dirty="0">
                <a:ln>
                  <a:noFill/>
                </a:ln>
                <a:solidFill>
                  <a:srgbClr val="595A59"/>
                </a:solidFill>
                <a:effectLst/>
                <a:uLnTx/>
                <a:uFillTx/>
              </a:endParaRPr>
            </a:p>
          </p:txBody>
        </p:sp>
        <p:cxnSp>
          <p:nvCxnSpPr>
            <p:cNvPr id="181" name="Straight Connector 180"/>
            <p:cNvCxnSpPr/>
            <p:nvPr/>
          </p:nvCxnSpPr>
          <p:spPr>
            <a:xfrm>
              <a:off x="10808493" y="4727361"/>
              <a:ext cx="153879" cy="0"/>
            </a:xfrm>
            <a:prstGeom prst="line">
              <a:avLst/>
            </a:prstGeom>
            <a:noFill/>
            <a:ln w="12700" cap="flat" cmpd="sng" algn="ctr">
              <a:solidFill>
                <a:schemeClr val="accent3">
                  <a:lumMod val="60000"/>
                  <a:lumOff val="40000"/>
                </a:schemeClr>
              </a:solidFill>
              <a:prstDash val="solid"/>
              <a:miter lim="800000"/>
            </a:ln>
            <a:effectLst/>
          </p:spPr>
        </p:cxnSp>
        <p:sp>
          <p:nvSpPr>
            <p:cNvPr id="182" name="Cross 181"/>
            <p:cNvSpPr/>
            <p:nvPr/>
          </p:nvSpPr>
          <p:spPr>
            <a:xfrm>
              <a:off x="10861758" y="4694810"/>
              <a:ext cx="65102" cy="65102"/>
            </a:xfrm>
            <a:prstGeom prst="plus">
              <a:avLst>
                <a:gd name="adj" fmla="val 35974"/>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83" name="TextBox 182"/>
            <p:cNvSpPr txBox="1"/>
            <p:nvPr/>
          </p:nvSpPr>
          <p:spPr>
            <a:xfrm>
              <a:off x="11048897" y="4650417"/>
              <a:ext cx="495328"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PCV-S23F</a:t>
              </a:r>
              <a:endParaRPr kumimoji="0" lang="en-US" sz="1000" b="0" i="0" u="none" strike="noStrike" kern="0" cap="none" spc="0" normalizeH="0" baseline="0" noProof="0" dirty="0">
                <a:ln>
                  <a:noFill/>
                </a:ln>
                <a:solidFill>
                  <a:srgbClr val="595A59"/>
                </a:solidFill>
                <a:effectLst/>
                <a:uLnTx/>
                <a:uFillTx/>
              </a:endParaRPr>
            </a:p>
          </p:txBody>
        </p:sp>
        <p:cxnSp>
          <p:nvCxnSpPr>
            <p:cNvPr id="184" name="Straight Connector 183"/>
            <p:cNvCxnSpPr/>
            <p:nvPr/>
          </p:nvCxnSpPr>
          <p:spPr>
            <a:xfrm>
              <a:off x="10808493" y="4330907"/>
              <a:ext cx="153879" cy="0"/>
            </a:xfrm>
            <a:prstGeom prst="line">
              <a:avLst/>
            </a:prstGeom>
            <a:noFill/>
            <a:ln w="12700" cap="flat" cmpd="sng" algn="ctr">
              <a:solidFill>
                <a:schemeClr val="accent3">
                  <a:lumMod val="60000"/>
                  <a:lumOff val="40000"/>
                </a:schemeClr>
              </a:solidFill>
              <a:prstDash val="solid"/>
              <a:miter lim="800000"/>
            </a:ln>
            <a:effectLst/>
          </p:spPr>
        </p:cxnSp>
        <p:sp>
          <p:nvSpPr>
            <p:cNvPr id="185" name="TextBox 184"/>
            <p:cNvSpPr txBox="1"/>
            <p:nvPr/>
          </p:nvSpPr>
          <p:spPr>
            <a:xfrm>
              <a:off x="11048897" y="4253963"/>
              <a:ext cx="641201"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PCV13-S19A</a:t>
              </a:r>
              <a:endParaRPr kumimoji="0" lang="en-US" sz="1000" b="0" i="0" u="none" strike="noStrike" kern="0" cap="none" spc="0" normalizeH="0" baseline="0" noProof="0" dirty="0">
                <a:ln>
                  <a:noFill/>
                </a:ln>
                <a:solidFill>
                  <a:srgbClr val="595A59"/>
                </a:solidFill>
                <a:effectLst/>
                <a:uLnTx/>
                <a:uFillTx/>
              </a:endParaRPr>
            </a:p>
          </p:txBody>
        </p:sp>
        <p:sp>
          <p:nvSpPr>
            <p:cNvPr id="186" name="Oval 185"/>
            <p:cNvSpPr/>
            <p:nvPr/>
          </p:nvSpPr>
          <p:spPr>
            <a:xfrm>
              <a:off x="10865655" y="4307274"/>
              <a:ext cx="45720" cy="45720"/>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187" name="Straight Connector 186"/>
            <p:cNvCxnSpPr/>
            <p:nvPr/>
          </p:nvCxnSpPr>
          <p:spPr>
            <a:xfrm>
              <a:off x="10808493" y="4122627"/>
              <a:ext cx="153879" cy="0"/>
            </a:xfrm>
            <a:prstGeom prst="line">
              <a:avLst/>
            </a:prstGeom>
            <a:noFill/>
            <a:ln w="12700" cap="flat" cmpd="sng" algn="ctr">
              <a:solidFill>
                <a:schemeClr val="accent3">
                  <a:lumMod val="60000"/>
                  <a:lumOff val="40000"/>
                </a:schemeClr>
              </a:solidFill>
              <a:prstDash val="solid"/>
              <a:miter lim="800000"/>
            </a:ln>
            <a:effectLst/>
          </p:spPr>
        </p:cxnSp>
        <p:sp>
          <p:nvSpPr>
            <p:cNvPr id="188" name="TextBox 187"/>
            <p:cNvSpPr txBox="1"/>
            <p:nvPr/>
          </p:nvSpPr>
          <p:spPr>
            <a:xfrm>
              <a:off x="11048897" y="4045683"/>
              <a:ext cx="504946"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PCV-S18C</a:t>
              </a:r>
              <a:endParaRPr kumimoji="0" lang="en-US" sz="1000" b="0" i="0" u="none" strike="noStrike" kern="0" cap="none" spc="0" normalizeH="0" baseline="0" noProof="0" dirty="0">
                <a:ln>
                  <a:noFill/>
                </a:ln>
                <a:solidFill>
                  <a:srgbClr val="595A59"/>
                </a:solidFill>
                <a:effectLst/>
                <a:uLnTx/>
                <a:uFillTx/>
              </a:endParaRPr>
            </a:p>
          </p:txBody>
        </p:sp>
        <p:sp>
          <p:nvSpPr>
            <p:cNvPr id="189" name="Isosceles Triangle 188"/>
            <p:cNvSpPr/>
            <p:nvPr/>
          </p:nvSpPr>
          <p:spPr>
            <a:xfrm>
              <a:off x="10856511" y="4091374"/>
              <a:ext cx="64008" cy="64008"/>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190" name="Straight Connector 189"/>
            <p:cNvCxnSpPr/>
            <p:nvPr/>
          </p:nvCxnSpPr>
          <p:spPr>
            <a:xfrm>
              <a:off x="10808493" y="3711147"/>
              <a:ext cx="153879" cy="0"/>
            </a:xfrm>
            <a:prstGeom prst="line">
              <a:avLst/>
            </a:prstGeom>
            <a:noFill/>
            <a:ln w="12700" cap="flat" cmpd="sng" algn="ctr">
              <a:solidFill>
                <a:schemeClr val="accent3">
                  <a:lumMod val="60000"/>
                  <a:lumOff val="40000"/>
                </a:schemeClr>
              </a:solidFill>
              <a:prstDash val="solid"/>
              <a:miter lim="800000"/>
            </a:ln>
            <a:effectLst/>
          </p:spPr>
        </p:cxnSp>
        <p:sp>
          <p:nvSpPr>
            <p:cNvPr id="191" name="TextBox 190"/>
            <p:cNvSpPr txBox="1"/>
            <p:nvPr/>
          </p:nvSpPr>
          <p:spPr>
            <a:xfrm>
              <a:off x="11048897" y="3634203"/>
              <a:ext cx="573875"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PCV13-S9V</a:t>
              </a:r>
              <a:endParaRPr kumimoji="0" lang="en-US" sz="1000" b="0" i="0" u="none" strike="noStrike" kern="0" cap="none" spc="0" normalizeH="0" baseline="0" noProof="0" dirty="0">
                <a:ln>
                  <a:noFill/>
                </a:ln>
                <a:solidFill>
                  <a:srgbClr val="595A59"/>
                </a:solidFill>
                <a:effectLst/>
                <a:uLnTx/>
                <a:uFillTx/>
              </a:endParaRPr>
            </a:p>
          </p:txBody>
        </p:sp>
        <p:sp>
          <p:nvSpPr>
            <p:cNvPr id="195" name="Diamond 194"/>
            <p:cNvSpPr/>
            <p:nvPr/>
          </p:nvSpPr>
          <p:spPr>
            <a:xfrm>
              <a:off x="10858035" y="3679894"/>
              <a:ext cx="60960" cy="60960"/>
            </a:xfrm>
            <a:prstGeom prst="diamond">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196" name="Straight Connector 195"/>
            <p:cNvCxnSpPr/>
            <p:nvPr/>
          </p:nvCxnSpPr>
          <p:spPr>
            <a:xfrm>
              <a:off x="10808493" y="3500327"/>
              <a:ext cx="153879" cy="0"/>
            </a:xfrm>
            <a:prstGeom prst="line">
              <a:avLst/>
            </a:prstGeom>
            <a:noFill/>
            <a:ln w="12700" cap="flat" cmpd="sng" algn="ctr">
              <a:solidFill>
                <a:schemeClr val="accent3">
                  <a:lumMod val="60000"/>
                  <a:lumOff val="40000"/>
                </a:schemeClr>
              </a:solidFill>
              <a:prstDash val="solid"/>
              <a:miter lim="800000"/>
            </a:ln>
            <a:effectLst/>
          </p:spPr>
        </p:cxnSp>
        <p:sp>
          <p:nvSpPr>
            <p:cNvPr id="197" name="TextBox 196"/>
            <p:cNvSpPr txBox="1"/>
            <p:nvPr/>
          </p:nvSpPr>
          <p:spPr>
            <a:xfrm>
              <a:off x="11048897" y="3423383"/>
              <a:ext cx="501740"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PCV13-S7</a:t>
              </a:r>
              <a:endParaRPr kumimoji="0" lang="en-US" sz="1000" b="0" i="0" u="none" strike="noStrike" kern="0" cap="none" spc="0" normalizeH="0" baseline="0" noProof="0" dirty="0">
                <a:ln>
                  <a:noFill/>
                </a:ln>
                <a:solidFill>
                  <a:srgbClr val="595A59"/>
                </a:solidFill>
                <a:effectLst/>
                <a:uLnTx/>
                <a:uFillTx/>
              </a:endParaRPr>
            </a:p>
          </p:txBody>
        </p:sp>
        <p:sp>
          <p:nvSpPr>
            <p:cNvPr id="198" name="Oval 197"/>
            <p:cNvSpPr/>
            <p:nvPr/>
          </p:nvSpPr>
          <p:spPr>
            <a:xfrm>
              <a:off x="10858035" y="3469074"/>
              <a:ext cx="60960" cy="60960"/>
            </a:xfrm>
            <a:prstGeom prst="ellips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199" name="Straight Connector 198"/>
            <p:cNvCxnSpPr/>
            <p:nvPr/>
          </p:nvCxnSpPr>
          <p:spPr>
            <a:xfrm>
              <a:off x="10808493" y="3297127"/>
              <a:ext cx="153879" cy="0"/>
            </a:xfrm>
            <a:prstGeom prst="line">
              <a:avLst/>
            </a:prstGeom>
            <a:noFill/>
            <a:ln w="12700" cap="flat" cmpd="sng" algn="ctr">
              <a:solidFill>
                <a:schemeClr val="accent3">
                  <a:lumMod val="60000"/>
                  <a:lumOff val="40000"/>
                </a:schemeClr>
              </a:solidFill>
              <a:prstDash val="solid"/>
              <a:miter lim="800000"/>
            </a:ln>
            <a:effectLst/>
          </p:spPr>
        </p:cxnSp>
        <p:sp>
          <p:nvSpPr>
            <p:cNvPr id="200" name="TextBox 199"/>
            <p:cNvSpPr txBox="1"/>
            <p:nvPr/>
          </p:nvSpPr>
          <p:spPr>
            <a:xfrm>
              <a:off x="11048897" y="3220183"/>
              <a:ext cx="569067"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PCV13-S6b</a:t>
              </a:r>
              <a:endParaRPr kumimoji="0" lang="en-US" sz="1000" b="0" i="0" u="none" strike="noStrike" kern="0" cap="none" spc="0" normalizeH="0" baseline="0" noProof="0" dirty="0">
                <a:ln>
                  <a:noFill/>
                </a:ln>
                <a:solidFill>
                  <a:srgbClr val="595A59"/>
                </a:solidFill>
                <a:effectLst/>
                <a:uLnTx/>
                <a:uFillTx/>
              </a:endParaRPr>
            </a:p>
          </p:txBody>
        </p:sp>
        <p:sp>
          <p:nvSpPr>
            <p:cNvPr id="201" name="Rectangle 200"/>
            <p:cNvSpPr/>
            <p:nvPr/>
          </p:nvSpPr>
          <p:spPr>
            <a:xfrm>
              <a:off x="10858035" y="3265874"/>
              <a:ext cx="54864" cy="54864"/>
            </a:xfrm>
            <a:prstGeom prst="rect">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202" name="Straight Connector 201"/>
            <p:cNvCxnSpPr/>
            <p:nvPr/>
          </p:nvCxnSpPr>
          <p:spPr>
            <a:xfrm>
              <a:off x="10808493" y="2885647"/>
              <a:ext cx="153879" cy="0"/>
            </a:xfrm>
            <a:prstGeom prst="line">
              <a:avLst/>
            </a:prstGeom>
            <a:noFill/>
            <a:ln w="12700" cap="flat" cmpd="sng" algn="ctr">
              <a:solidFill>
                <a:schemeClr val="accent3">
                  <a:lumMod val="60000"/>
                  <a:lumOff val="40000"/>
                </a:schemeClr>
              </a:solidFill>
              <a:prstDash val="solid"/>
              <a:miter lim="800000"/>
            </a:ln>
            <a:effectLst/>
          </p:spPr>
        </p:cxnSp>
        <p:sp>
          <p:nvSpPr>
            <p:cNvPr id="203" name="TextBox 202"/>
            <p:cNvSpPr txBox="1"/>
            <p:nvPr/>
          </p:nvSpPr>
          <p:spPr>
            <a:xfrm>
              <a:off x="11048897" y="2808703"/>
              <a:ext cx="501740"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PCV13-S5</a:t>
              </a:r>
              <a:endParaRPr kumimoji="0" lang="en-US" sz="1000" b="0" i="0" u="none" strike="noStrike" kern="0" cap="none" spc="0" normalizeH="0" baseline="0" noProof="0" dirty="0">
                <a:ln>
                  <a:noFill/>
                </a:ln>
                <a:solidFill>
                  <a:srgbClr val="595A59"/>
                </a:solidFill>
                <a:effectLst/>
                <a:uLnTx/>
                <a:uFillTx/>
              </a:endParaRPr>
            </a:p>
          </p:txBody>
        </p:sp>
        <p:sp>
          <p:nvSpPr>
            <p:cNvPr id="204" name="Cross 203"/>
            <p:cNvSpPr/>
            <p:nvPr/>
          </p:nvSpPr>
          <p:spPr>
            <a:xfrm rot="2700000">
              <a:off x="10861758" y="3059050"/>
              <a:ext cx="65102" cy="65102"/>
            </a:xfrm>
            <a:prstGeom prst="plus">
              <a:avLst>
                <a:gd name="adj" fmla="val 35974"/>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205" name="Isosceles Triangle 204"/>
            <p:cNvSpPr/>
            <p:nvPr/>
          </p:nvSpPr>
          <p:spPr>
            <a:xfrm flipV="1">
              <a:off x="10861083" y="2858215"/>
              <a:ext cx="54864" cy="54864"/>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206" name="Straight Connector 205"/>
            <p:cNvCxnSpPr/>
            <p:nvPr/>
          </p:nvCxnSpPr>
          <p:spPr>
            <a:xfrm>
              <a:off x="10808493" y="2678649"/>
              <a:ext cx="153879" cy="0"/>
            </a:xfrm>
            <a:prstGeom prst="line">
              <a:avLst/>
            </a:prstGeom>
            <a:noFill/>
            <a:ln w="12700" cap="flat" cmpd="sng" algn="ctr">
              <a:solidFill>
                <a:schemeClr val="accent3">
                  <a:lumMod val="60000"/>
                  <a:lumOff val="40000"/>
                </a:schemeClr>
              </a:solidFill>
              <a:prstDash val="solid"/>
              <a:miter lim="800000"/>
            </a:ln>
            <a:effectLst/>
          </p:spPr>
        </p:cxnSp>
        <p:sp>
          <p:nvSpPr>
            <p:cNvPr id="207" name="TextBox 206"/>
            <p:cNvSpPr txBox="1"/>
            <p:nvPr/>
          </p:nvSpPr>
          <p:spPr>
            <a:xfrm>
              <a:off x="11048897" y="2601705"/>
              <a:ext cx="501740"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PCV13-S4</a:t>
              </a:r>
              <a:endParaRPr kumimoji="0" lang="en-US" sz="1000" b="0" i="0" u="none" strike="noStrike" kern="0" cap="none" spc="0" normalizeH="0" baseline="0" noProof="0" dirty="0">
                <a:ln>
                  <a:noFill/>
                </a:ln>
                <a:solidFill>
                  <a:srgbClr val="595A59"/>
                </a:solidFill>
                <a:effectLst/>
                <a:uLnTx/>
                <a:uFillTx/>
              </a:endParaRPr>
            </a:p>
          </p:txBody>
        </p:sp>
        <p:sp>
          <p:nvSpPr>
            <p:cNvPr id="208" name="Rectangle 207"/>
            <p:cNvSpPr>
              <a:spLocks noChangeAspect="1"/>
            </p:cNvSpPr>
            <p:nvPr/>
          </p:nvSpPr>
          <p:spPr>
            <a:xfrm>
              <a:off x="10858035" y="2647396"/>
              <a:ext cx="64008" cy="64008"/>
            </a:xfrm>
            <a:prstGeom prst="rect">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209" name="Straight Connector 208"/>
            <p:cNvCxnSpPr/>
            <p:nvPr/>
          </p:nvCxnSpPr>
          <p:spPr>
            <a:xfrm>
              <a:off x="10808493" y="2479218"/>
              <a:ext cx="153879" cy="0"/>
            </a:xfrm>
            <a:prstGeom prst="line">
              <a:avLst/>
            </a:prstGeom>
            <a:noFill/>
            <a:ln w="12700" cap="flat" cmpd="sng" algn="ctr">
              <a:solidFill>
                <a:schemeClr val="accent3">
                  <a:lumMod val="60000"/>
                  <a:lumOff val="40000"/>
                </a:schemeClr>
              </a:solidFill>
              <a:prstDash val="solid"/>
              <a:miter lim="800000"/>
            </a:ln>
            <a:effectLst/>
          </p:spPr>
        </p:cxnSp>
        <p:sp>
          <p:nvSpPr>
            <p:cNvPr id="210" name="TextBox 209"/>
            <p:cNvSpPr txBox="1"/>
            <p:nvPr/>
          </p:nvSpPr>
          <p:spPr>
            <a:xfrm>
              <a:off x="11048897" y="2402274"/>
              <a:ext cx="370294"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PCV-S3</a:t>
              </a:r>
              <a:endParaRPr kumimoji="0" lang="en-US" sz="1000" b="0" i="0" u="none" strike="noStrike" kern="0" cap="none" spc="0" normalizeH="0" baseline="0" noProof="0" dirty="0">
                <a:ln>
                  <a:noFill/>
                </a:ln>
                <a:solidFill>
                  <a:srgbClr val="595A59"/>
                </a:solidFill>
                <a:effectLst/>
                <a:uLnTx/>
                <a:uFillTx/>
              </a:endParaRPr>
            </a:p>
          </p:txBody>
        </p:sp>
        <p:sp>
          <p:nvSpPr>
            <p:cNvPr id="211" name="Isosceles Triangle 210"/>
            <p:cNvSpPr/>
            <p:nvPr/>
          </p:nvSpPr>
          <p:spPr>
            <a:xfrm>
              <a:off x="10852639" y="2443342"/>
              <a:ext cx="64008" cy="64008"/>
            </a:xfrm>
            <a:prstGeom prst="triangl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212" name="Straight Connector 211"/>
            <p:cNvCxnSpPr/>
            <p:nvPr/>
          </p:nvCxnSpPr>
          <p:spPr>
            <a:xfrm>
              <a:off x="10808493" y="2270005"/>
              <a:ext cx="153879" cy="0"/>
            </a:xfrm>
            <a:prstGeom prst="line">
              <a:avLst/>
            </a:prstGeom>
            <a:noFill/>
            <a:ln w="12700" cap="flat" cmpd="sng" algn="ctr">
              <a:solidFill>
                <a:schemeClr val="accent3">
                  <a:lumMod val="60000"/>
                  <a:lumOff val="40000"/>
                </a:schemeClr>
              </a:solidFill>
              <a:prstDash val="solid"/>
              <a:miter lim="800000"/>
            </a:ln>
            <a:effectLst/>
          </p:spPr>
        </p:cxnSp>
        <p:sp>
          <p:nvSpPr>
            <p:cNvPr id="213" name="TextBox 212"/>
            <p:cNvSpPr txBox="1"/>
            <p:nvPr/>
          </p:nvSpPr>
          <p:spPr>
            <a:xfrm>
              <a:off x="11048897" y="2193061"/>
              <a:ext cx="501740"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PCV13-S1</a:t>
              </a:r>
              <a:endParaRPr kumimoji="0" lang="en-US" sz="1000" b="0" i="0" u="none" strike="noStrike" kern="0" cap="none" spc="0" normalizeH="0" baseline="0" noProof="0" dirty="0">
                <a:ln>
                  <a:noFill/>
                </a:ln>
                <a:solidFill>
                  <a:srgbClr val="595A59"/>
                </a:solidFill>
                <a:effectLst/>
                <a:uLnTx/>
                <a:uFillTx/>
              </a:endParaRPr>
            </a:p>
          </p:txBody>
        </p:sp>
        <p:sp>
          <p:nvSpPr>
            <p:cNvPr id="214" name="Diamond 213"/>
            <p:cNvSpPr>
              <a:spLocks noChangeAspect="1"/>
            </p:cNvSpPr>
            <p:nvPr/>
          </p:nvSpPr>
          <p:spPr>
            <a:xfrm>
              <a:off x="10858035" y="2238752"/>
              <a:ext cx="60960" cy="60960"/>
            </a:xfrm>
            <a:prstGeom prst="diamond">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218" name="Straight Connector 217"/>
            <p:cNvCxnSpPr/>
            <p:nvPr/>
          </p:nvCxnSpPr>
          <p:spPr>
            <a:xfrm>
              <a:off x="10808493" y="3093171"/>
              <a:ext cx="153879" cy="0"/>
            </a:xfrm>
            <a:prstGeom prst="line">
              <a:avLst/>
            </a:prstGeom>
            <a:noFill/>
            <a:ln w="12700" cap="flat" cmpd="sng" algn="ctr">
              <a:solidFill>
                <a:schemeClr val="accent3">
                  <a:lumMod val="60000"/>
                  <a:lumOff val="40000"/>
                </a:schemeClr>
              </a:solidFill>
              <a:prstDash val="solid"/>
              <a:miter lim="800000"/>
            </a:ln>
            <a:effectLst/>
          </p:spPr>
        </p:cxnSp>
        <p:sp>
          <p:nvSpPr>
            <p:cNvPr id="219" name="TextBox 218"/>
            <p:cNvSpPr txBox="1"/>
            <p:nvPr/>
          </p:nvSpPr>
          <p:spPr>
            <a:xfrm>
              <a:off x="11048897" y="3016227"/>
              <a:ext cx="575479"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PCV13-S6A</a:t>
              </a:r>
              <a:endParaRPr kumimoji="0" lang="en-US" sz="1000" b="0" i="0" u="none" strike="noStrike" kern="0" cap="none" spc="0" normalizeH="0" baseline="0" noProof="0" dirty="0">
                <a:ln>
                  <a:noFill/>
                </a:ln>
                <a:solidFill>
                  <a:srgbClr val="595A59"/>
                </a:solidFill>
                <a:effectLst/>
                <a:uLnTx/>
                <a:uFillTx/>
              </a:endParaRPr>
            </a:p>
          </p:txBody>
        </p:sp>
        <p:cxnSp>
          <p:nvCxnSpPr>
            <p:cNvPr id="220" name="Straight Connector 219"/>
            <p:cNvCxnSpPr/>
            <p:nvPr/>
          </p:nvCxnSpPr>
          <p:spPr>
            <a:xfrm>
              <a:off x="10808493" y="3910294"/>
              <a:ext cx="153879" cy="0"/>
            </a:xfrm>
            <a:prstGeom prst="line">
              <a:avLst/>
            </a:prstGeom>
            <a:noFill/>
            <a:ln w="12700" cap="flat" cmpd="sng" algn="ctr">
              <a:solidFill>
                <a:schemeClr val="accent3">
                  <a:lumMod val="60000"/>
                  <a:lumOff val="40000"/>
                </a:schemeClr>
              </a:solidFill>
              <a:prstDash val="solid"/>
              <a:miter lim="800000"/>
            </a:ln>
            <a:effectLst/>
          </p:spPr>
        </p:cxnSp>
        <p:sp>
          <p:nvSpPr>
            <p:cNvPr id="221" name="TextBox 220"/>
            <p:cNvSpPr txBox="1"/>
            <p:nvPr/>
          </p:nvSpPr>
          <p:spPr>
            <a:xfrm>
              <a:off x="11048897" y="3833350"/>
              <a:ext cx="567463"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PCV13-S14</a:t>
              </a:r>
              <a:endParaRPr kumimoji="0" lang="en-US" sz="1000" b="0" i="0" u="none" strike="noStrike" kern="0" cap="none" spc="0" normalizeH="0" baseline="0" noProof="0" dirty="0">
                <a:ln>
                  <a:noFill/>
                </a:ln>
                <a:solidFill>
                  <a:srgbClr val="595A59"/>
                </a:solidFill>
                <a:effectLst/>
                <a:uLnTx/>
                <a:uFillTx/>
              </a:endParaRPr>
            </a:p>
          </p:txBody>
        </p:sp>
        <p:sp>
          <p:nvSpPr>
            <p:cNvPr id="192" name="Isosceles Triangle 191"/>
            <p:cNvSpPr>
              <a:spLocks noChangeAspect="1"/>
            </p:cNvSpPr>
            <p:nvPr/>
          </p:nvSpPr>
          <p:spPr>
            <a:xfrm flipV="1">
              <a:off x="10856511" y="3890714"/>
              <a:ext cx="54864" cy="54864"/>
            </a:xfrm>
            <a:prstGeom prst="triangle">
              <a:avLst/>
            </a:prstGeom>
            <a:solidFill>
              <a:srgbClr val="FFFFFF"/>
            </a:solidFill>
            <a:ln w="15875"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sp>
        <p:nvSpPr>
          <p:cNvPr id="17" name="Rectangle 16"/>
          <p:cNvSpPr/>
          <p:nvPr/>
        </p:nvSpPr>
        <p:spPr>
          <a:xfrm>
            <a:off x="10833744" y="1821556"/>
            <a:ext cx="117231" cy="1328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1" name="Group 430"/>
          <p:cNvGrpSpPr/>
          <p:nvPr/>
        </p:nvGrpSpPr>
        <p:grpSpPr>
          <a:xfrm>
            <a:off x="7447588" y="2093288"/>
            <a:ext cx="1871201" cy="1826009"/>
            <a:chOff x="14002213" y="1796868"/>
            <a:chExt cx="2079076" cy="1861368"/>
          </a:xfrm>
        </p:grpSpPr>
        <p:sp>
          <p:nvSpPr>
            <p:cNvPr id="432" name="Diamond 431"/>
            <p:cNvSpPr/>
            <p:nvPr/>
          </p:nvSpPr>
          <p:spPr>
            <a:xfrm>
              <a:off x="14006181" y="3597276"/>
              <a:ext cx="60960" cy="60960"/>
            </a:xfrm>
            <a:prstGeom prst="diamond">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33" name="Freeform: Shape 432"/>
            <p:cNvSpPr/>
            <p:nvPr/>
          </p:nvSpPr>
          <p:spPr>
            <a:xfrm>
              <a:off x="14028846" y="1994261"/>
              <a:ext cx="2018185" cy="442287"/>
            </a:xfrm>
            <a:custGeom>
              <a:avLst/>
              <a:gdLst>
                <a:gd name="connsiteX0" fmla="*/ 0 w 2018191"/>
                <a:gd name="connsiteY0" fmla="*/ 435005 h 435005"/>
                <a:gd name="connsiteX1" fmla="*/ 1464816 w 2018191"/>
                <a:gd name="connsiteY1" fmla="*/ 0 h 435005"/>
                <a:gd name="connsiteX2" fmla="*/ 2018191 w 2018191"/>
                <a:gd name="connsiteY2" fmla="*/ 399495 h 435005"/>
                <a:gd name="connsiteX0-1" fmla="*/ 0 w 2018191"/>
                <a:gd name="connsiteY0-2" fmla="*/ 447142 h 447142"/>
                <a:gd name="connsiteX1-3" fmla="*/ 1464816 w 2018191"/>
                <a:gd name="connsiteY1-4" fmla="*/ 0 h 447142"/>
                <a:gd name="connsiteX2-5" fmla="*/ 2018191 w 2018191"/>
                <a:gd name="connsiteY2-6" fmla="*/ 411632 h 447142"/>
                <a:gd name="connsiteX0-7" fmla="*/ 0 w 2018191"/>
                <a:gd name="connsiteY0-8" fmla="*/ 447142 h 447142"/>
                <a:gd name="connsiteX1-9" fmla="*/ 1464816 w 2018191"/>
                <a:gd name="connsiteY1-10" fmla="*/ 0 h 447142"/>
                <a:gd name="connsiteX2-11" fmla="*/ 2018191 w 2018191"/>
                <a:gd name="connsiteY2-12" fmla="*/ 411632 h 447142"/>
                <a:gd name="connsiteX0-13" fmla="*/ 0 w 2018191"/>
                <a:gd name="connsiteY0-14" fmla="*/ 442287 h 442287"/>
                <a:gd name="connsiteX1-15" fmla="*/ 1464816 w 2018191"/>
                <a:gd name="connsiteY1-16" fmla="*/ 0 h 442287"/>
                <a:gd name="connsiteX2-17" fmla="*/ 2018191 w 2018191"/>
                <a:gd name="connsiteY2-18" fmla="*/ 411632 h 442287"/>
              </a:gdLst>
              <a:ahLst/>
              <a:cxnLst>
                <a:cxn ang="0">
                  <a:pos x="connsiteX0-1" y="connsiteY0-2"/>
                </a:cxn>
                <a:cxn ang="0">
                  <a:pos x="connsiteX1-3" y="connsiteY1-4"/>
                </a:cxn>
                <a:cxn ang="0">
                  <a:pos x="connsiteX2-5" y="connsiteY2-6"/>
                </a:cxn>
              </a:cxnLst>
              <a:rect l="l" t="t" r="r" b="b"/>
              <a:pathLst>
                <a:path w="2018191" h="442287">
                  <a:moveTo>
                    <a:pt x="0" y="442287"/>
                  </a:moveTo>
                  <a:lnTo>
                    <a:pt x="1464816" y="0"/>
                  </a:lnTo>
                  <a:cubicBezTo>
                    <a:pt x="1649274" y="133165"/>
                    <a:pt x="1833733" y="278467"/>
                    <a:pt x="2018191" y="411632"/>
                  </a:cubicBez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34" name="Star: 5 Points 433"/>
            <p:cNvSpPr/>
            <p:nvPr/>
          </p:nvSpPr>
          <p:spPr>
            <a:xfrm>
              <a:off x="14002213" y="2411812"/>
              <a:ext cx="65102" cy="65102"/>
            </a:xfrm>
            <a:prstGeom prst="star5">
              <a:avLst/>
            </a:prstGeom>
            <a:solidFill>
              <a:srgbClr val="0D426E"/>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35" name="Star: 5 Points 434"/>
            <p:cNvSpPr/>
            <p:nvPr/>
          </p:nvSpPr>
          <p:spPr>
            <a:xfrm>
              <a:off x="15458145" y="1970887"/>
              <a:ext cx="65102" cy="65102"/>
            </a:xfrm>
            <a:prstGeom prst="star5">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36" name="Star: 5 Points 435"/>
            <p:cNvSpPr/>
            <p:nvPr/>
          </p:nvSpPr>
          <p:spPr>
            <a:xfrm>
              <a:off x="16011518" y="2370382"/>
              <a:ext cx="65102" cy="65102"/>
            </a:xfrm>
            <a:prstGeom prst="star5">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37" name="Cross 436"/>
            <p:cNvSpPr/>
            <p:nvPr/>
          </p:nvSpPr>
          <p:spPr>
            <a:xfrm>
              <a:off x="14006649" y="2474720"/>
              <a:ext cx="65102" cy="65102"/>
            </a:xfrm>
            <a:prstGeom prst="plus">
              <a:avLst>
                <a:gd name="adj" fmla="val 35974"/>
              </a:avLst>
            </a:prstGeom>
            <a:solidFill>
              <a:srgbClr val="0D426E"/>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38" name="Freeform: Shape 437"/>
            <p:cNvSpPr/>
            <p:nvPr/>
          </p:nvSpPr>
          <p:spPr>
            <a:xfrm>
              <a:off x="14026182" y="2149476"/>
              <a:ext cx="2019295" cy="367961"/>
            </a:xfrm>
            <a:custGeom>
              <a:avLst/>
              <a:gdLst>
                <a:gd name="connsiteX0" fmla="*/ 0 w 2019300"/>
                <a:gd name="connsiteY0" fmla="*/ 360680 h 360680"/>
                <a:gd name="connsiteX1" fmla="*/ 0 w 2019300"/>
                <a:gd name="connsiteY1" fmla="*/ 360680 h 360680"/>
                <a:gd name="connsiteX2" fmla="*/ 50800 w 2019300"/>
                <a:gd name="connsiteY2" fmla="*/ 350520 h 360680"/>
                <a:gd name="connsiteX3" fmla="*/ 1463040 w 2019300"/>
                <a:gd name="connsiteY3" fmla="*/ 149860 h 360680"/>
                <a:gd name="connsiteX4" fmla="*/ 2019300 w 2019300"/>
                <a:gd name="connsiteY4" fmla="*/ 0 h 360680"/>
                <a:gd name="connsiteX0-1" fmla="*/ 0 w 2019300"/>
                <a:gd name="connsiteY0-2" fmla="*/ 360680 h 360680"/>
                <a:gd name="connsiteX1-3" fmla="*/ 0 w 2019300"/>
                <a:gd name="connsiteY1-4" fmla="*/ 360680 h 360680"/>
                <a:gd name="connsiteX2-5" fmla="*/ 1463040 w 2019300"/>
                <a:gd name="connsiteY2-6" fmla="*/ 149860 h 360680"/>
                <a:gd name="connsiteX3-7" fmla="*/ 2019300 w 2019300"/>
                <a:gd name="connsiteY3-8" fmla="*/ 0 h 360680"/>
                <a:gd name="connsiteX0-9" fmla="*/ 0 w 2019300"/>
                <a:gd name="connsiteY0-10" fmla="*/ 360680 h 367961"/>
                <a:gd name="connsiteX1-11" fmla="*/ 5292 w 2019300"/>
                <a:gd name="connsiteY1-12" fmla="*/ 367961 h 367961"/>
                <a:gd name="connsiteX2-13" fmla="*/ 1463040 w 2019300"/>
                <a:gd name="connsiteY2-14" fmla="*/ 149860 h 367961"/>
                <a:gd name="connsiteX3-15" fmla="*/ 2019300 w 2019300"/>
                <a:gd name="connsiteY3-16" fmla="*/ 0 h 367961"/>
                <a:gd name="connsiteX0-17" fmla="*/ 0 w 2019300"/>
                <a:gd name="connsiteY0-18" fmla="*/ 360680 h 367961"/>
                <a:gd name="connsiteX1-19" fmla="*/ 5292 w 2019300"/>
                <a:gd name="connsiteY1-20" fmla="*/ 367961 h 367961"/>
                <a:gd name="connsiteX2-21" fmla="*/ 1465687 w 2019300"/>
                <a:gd name="connsiteY2-22" fmla="*/ 135295 h 367961"/>
                <a:gd name="connsiteX3-23" fmla="*/ 2019300 w 2019300"/>
                <a:gd name="connsiteY3-24" fmla="*/ 0 h 367961"/>
                <a:gd name="connsiteX0-25" fmla="*/ 0 w 2019300"/>
                <a:gd name="connsiteY0-26" fmla="*/ 360680 h 367961"/>
                <a:gd name="connsiteX1-27" fmla="*/ 5292 w 2019300"/>
                <a:gd name="connsiteY1-28" fmla="*/ 367961 h 367961"/>
                <a:gd name="connsiteX2-29" fmla="*/ 1468333 w 2019300"/>
                <a:gd name="connsiteY2-30" fmla="*/ 145005 h 367961"/>
                <a:gd name="connsiteX3-31" fmla="*/ 2019300 w 2019300"/>
                <a:gd name="connsiteY3-32" fmla="*/ 0 h 367961"/>
              </a:gdLst>
              <a:ahLst/>
              <a:cxnLst>
                <a:cxn ang="0">
                  <a:pos x="connsiteX0-1" y="connsiteY0-2"/>
                </a:cxn>
                <a:cxn ang="0">
                  <a:pos x="connsiteX1-3" y="connsiteY1-4"/>
                </a:cxn>
                <a:cxn ang="0">
                  <a:pos x="connsiteX2-5" y="connsiteY2-6"/>
                </a:cxn>
                <a:cxn ang="0">
                  <a:pos x="connsiteX3-7" y="connsiteY3-8"/>
                </a:cxn>
              </a:cxnLst>
              <a:rect l="l" t="t" r="r" b="b"/>
              <a:pathLst>
                <a:path w="2019300" h="367961">
                  <a:moveTo>
                    <a:pt x="0" y="360680"/>
                  </a:moveTo>
                  <a:lnTo>
                    <a:pt x="5292" y="367961"/>
                  </a:lnTo>
                  <a:lnTo>
                    <a:pt x="1468333" y="145005"/>
                  </a:lnTo>
                  <a:lnTo>
                    <a:pt x="2019300" y="0"/>
                  </a:ln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39" name="Cross 438"/>
            <p:cNvSpPr/>
            <p:nvPr/>
          </p:nvSpPr>
          <p:spPr>
            <a:xfrm>
              <a:off x="15456984" y="2266440"/>
              <a:ext cx="65102" cy="65102"/>
            </a:xfrm>
            <a:prstGeom prst="plus">
              <a:avLst>
                <a:gd name="adj" fmla="val 35974"/>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40" name="Cross 439"/>
            <p:cNvSpPr/>
            <p:nvPr/>
          </p:nvSpPr>
          <p:spPr>
            <a:xfrm>
              <a:off x="16009115" y="2119120"/>
              <a:ext cx="65102" cy="65102"/>
            </a:xfrm>
            <a:prstGeom prst="plus">
              <a:avLst>
                <a:gd name="adj" fmla="val 35974"/>
              </a:avLst>
            </a:prstGeom>
            <a:solidFill>
              <a:srgbClr val="0D426E"/>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41" name="Oval 440"/>
            <p:cNvSpPr/>
            <p:nvPr/>
          </p:nvSpPr>
          <p:spPr>
            <a:xfrm>
              <a:off x="14013800" y="2484756"/>
              <a:ext cx="45720" cy="45719"/>
            </a:xfrm>
            <a:prstGeom prst="ellipse">
              <a:avLst/>
            </a:prstGeom>
            <a:solidFill>
              <a:srgbClr val="0D426E"/>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42" name="Freeform: Shape 441"/>
            <p:cNvSpPr/>
            <p:nvPr/>
          </p:nvSpPr>
          <p:spPr>
            <a:xfrm>
              <a:off x="14036343" y="2281894"/>
              <a:ext cx="2006594" cy="1226482"/>
            </a:xfrm>
            <a:custGeom>
              <a:avLst/>
              <a:gdLst>
                <a:gd name="connsiteX0" fmla="*/ 0 w 2006600"/>
                <a:gd name="connsiteY0" fmla="*/ 172720 h 1219200"/>
                <a:gd name="connsiteX1" fmla="*/ 1455420 w 2006600"/>
                <a:gd name="connsiteY1" fmla="*/ 0 h 1219200"/>
                <a:gd name="connsiteX2" fmla="*/ 2006600 w 2006600"/>
                <a:gd name="connsiteY2" fmla="*/ 1219200 h 1219200"/>
                <a:gd name="connsiteX0-1" fmla="*/ 0 w 2006600"/>
                <a:gd name="connsiteY0-2" fmla="*/ 180002 h 1226482"/>
                <a:gd name="connsiteX1-3" fmla="*/ 1455420 w 2006600"/>
                <a:gd name="connsiteY1-4" fmla="*/ 0 h 1226482"/>
                <a:gd name="connsiteX2-5" fmla="*/ 2006600 w 2006600"/>
                <a:gd name="connsiteY2-6" fmla="*/ 1226482 h 1226482"/>
              </a:gdLst>
              <a:ahLst/>
              <a:cxnLst>
                <a:cxn ang="0">
                  <a:pos x="connsiteX0-1" y="connsiteY0-2"/>
                </a:cxn>
                <a:cxn ang="0">
                  <a:pos x="connsiteX1-3" y="connsiteY1-4"/>
                </a:cxn>
                <a:cxn ang="0">
                  <a:pos x="connsiteX2-5" y="connsiteY2-6"/>
                </a:cxn>
              </a:cxnLst>
              <a:rect l="l" t="t" r="r" b="b"/>
              <a:pathLst>
                <a:path w="2006600" h="1226482">
                  <a:moveTo>
                    <a:pt x="0" y="180002"/>
                  </a:moveTo>
                  <a:lnTo>
                    <a:pt x="1455420" y="0"/>
                  </a:lnTo>
                  <a:cubicBezTo>
                    <a:pt x="1639147" y="406400"/>
                    <a:pt x="1822873" y="820082"/>
                    <a:pt x="2006600" y="1226482"/>
                  </a:cubicBez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43" name="Oval 442"/>
            <p:cNvSpPr/>
            <p:nvPr/>
          </p:nvSpPr>
          <p:spPr>
            <a:xfrm>
              <a:off x="15466358" y="2261236"/>
              <a:ext cx="45720" cy="45719"/>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44" name="Oval 443"/>
            <p:cNvSpPr/>
            <p:nvPr/>
          </p:nvSpPr>
          <p:spPr>
            <a:xfrm>
              <a:off x="16018806" y="3487718"/>
              <a:ext cx="45720" cy="45719"/>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45" name="Freeform: Shape 444"/>
            <p:cNvSpPr/>
            <p:nvPr/>
          </p:nvSpPr>
          <p:spPr>
            <a:xfrm>
              <a:off x="14036343" y="2152466"/>
              <a:ext cx="2011674" cy="471989"/>
            </a:xfrm>
            <a:custGeom>
              <a:avLst/>
              <a:gdLst>
                <a:gd name="connsiteX0" fmla="*/ 0 w 2011680"/>
                <a:gd name="connsiteY0" fmla="*/ 439420 h 462280"/>
                <a:gd name="connsiteX1" fmla="*/ 1455420 w 2011680"/>
                <a:gd name="connsiteY1" fmla="*/ 0 h 462280"/>
                <a:gd name="connsiteX2" fmla="*/ 2011680 w 2011680"/>
                <a:gd name="connsiteY2" fmla="*/ 462280 h 462280"/>
                <a:gd name="connsiteX0-1" fmla="*/ 0 w 2011680"/>
                <a:gd name="connsiteY0-2" fmla="*/ 449129 h 471989"/>
                <a:gd name="connsiteX1-3" fmla="*/ 1450129 w 2011680"/>
                <a:gd name="connsiteY1-4" fmla="*/ 0 h 471989"/>
                <a:gd name="connsiteX2-5" fmla="*/ 2011680 w 2011680"/>
                <a:gd name="connsiteY2-6" fmla="*/ 471989 h 471989"/>
              </a:gdLst>
              <a:ahLst/>
              <a:cxnLst>
                <a:cxn ang="0">
                  <a:pos x="connsiteX0-1" y="connsiteY0-2"/>
                </a:cxn>
                <a:cxn ang="0">
                  <a:pos x="connsiteX1-3" y="connsiteY1-4"/>
                </a:cxn>
                <a:cxn ang="0">
                  <a:pos x="connsiteX2-5" y="connsiteY2-6"/>
                </a:cxn>
              </a:cxnLst>
              <a:rect l="l" t="t" r="r" b="b"/>
              <a:pathLst>
                <a:path w="2011680" h="471989">
                  <a:moveTo>
                    <a:pt x="0" y="449129"/>
                  </a:moveTo>
                  <a:lnTo>
                    <a:pt x="1450129" y="0"/>
                  </a:lnTo>
                  <a:lnTo>
                    <a:pt x="2011680" y="471989"/>
                  </a:ln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46" name="Isosceles Triangle 445"/>
            <p:cNvSpPr/>
            <p:nvPr/>
          </p:nvSpPr>
          <p:spPr>
            <a:xfrm>
              <a:off x="14004656" y="2568575"/>
              <a:ext cx="64008" cy="64008"/>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47" name="Isosceles Triangle 446"/>
            <p:cNvSpPr/>
            <p:nvPr/>
          </p:nvSpPr>
          <p:spPr>
            <a:xfrm>
              <a:off x="15457214" y="2126616"/>
              <a:ext cx="64008" cy="64008"/>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48" name="Isosceles Triangle 447"/>
            <p:cNvSpPr/>
            <p:nvPr/>
          </p:nvSpPr>
          <p:spPr>
            <a:xfrm>
              <a:off x="16009662" y="2578735"/>
              <a:ext cx="64008" cy="64008"/>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49" name="Freeform: Shape 448"/>
            <p:cNvSpPr/>
            <p:nvPr/>
          </p:nvSpPr>
          <p:spPr>
            <a:xfrm>
              <a:off x="14036448" y="2099127"/>
              <a:ext cx="2006383" cy="362319"/>
            </a:xfrm>
            <a:custGeom>
              <a:avLst/>
              <a:gdLst>
                <a:gd name="connsiteX0" fmla="*/ 0 w 2011680"/>
                <a:gd name="connsiteY0" fmla="*/ 342900 h 342900"/>
                <a:gd name="connsiteX1" fmla="*/ 1457960 w 2011680"/>
                <a:gd name="connsiteY1" fmla="*/ 114300 h 342900"/>
                <a:gd name="connsiteX2" fmla="*/ 2011680 w 2011680"/>
                <a:gd name="connsiteY2" fmla="*/ 0 h 342900"/>
                <a:gd name="connsiteX0-1" fmla="*/ 0 w 2011680"/>
                <a:gd name="connsiteY0-2" fmla="*/ 342900 h 342900"/>
                <a:gd name="connsiteX1-3" fmla="*/ 1457960 w 2011680"/>
                <a:gd name="connsiteY1-4" fmla="*/ 121920 h 342900"/>
                <a:gd name="connsiteX2-5" fmla="*/ 2011680 w 2011680"/>
                <a:gd name="connsiteY2-6" fmla="*/ 0 h 342900"/>
                <a:gd name="connsiteX0-7" fmla="*/ 0 w 2009034"/>
                <a:gd name="connsiteY0-8" fmla="*/ 352609 h 352609"/>
                <a:gd name="connsiteX1-9" fmla="*/ 1457960 w 2009034"/>
                <a:gd name="connsiteY1-10" fmla="*/ 131629 h 352609"/>
                <a:gd name="connsiteX2-11" fmla="*/ 2009034 w 2009034"/>
                <a:gd name="connsiteY2-12" fmla="*/ 0 h 352609"/>
                <a:gd name="connsiteX0-13" fmla="*/ 0 w 2006388"/>
                <a:gd name="connsiteY0-14" fmla="*/ 362318 h 362318"/>
                <a:gd name="connsiteX1-15" fmla="*/ 1455314 w 2006388"/>
                <a:gd name="connsiteY1-16" fmla="*/ 131629 h 362318"/>
                <a:gd name="connsiteX2-17" fmla="*/ 2006388 w 2006388"/>
                <a:gd name="connsiteY2-18" fmla="*/ 0 h 362318"/>
                <a:gd name="connsiteX0-19" fmla="*/ 0 w 2006388"/>
                <a:gd name="connsiteY0-20" fmla="*/ 362318 h 362318"/>
                <a:gd name="connsiteX1-21" fmla="*/ 1452668 w 2006388"/>
                <a:gd name="connsiteY1-22" fmla="*/ 124347 h 362318"/>
                <a:gd name="connsiteX2-23" fmla="*/ 2006388 w 2006388"/>
                <a:gd name="connsiteY2-24" fmla="*/ 0 h 362318"/>
              </a:gdLst>
              <a:ahLst/>
              <a:cxnLst>
                <a:cxn ang="0">
                  <a:pos x="connsiteX0-1" y="connsiteY0-2"/>
                </a:cxn>
                <a:cxn ang="0">
                  <a:pos x="connsiteX1-3" y="connsiteY1-4"/>
                </a:cxn>
                <a:cxn ang="0">
                  <a:pos x="connsiteX2-5" y="connsiteY2-6"/>
                </a:cxn>
              </a:cxnLst>
              <a:rect l="l" t="t" r="r" b="b"/>
              <a:pathLst>
                <a:path w="2006388" h="362318">
                  <a:moveTo>
                    <a:pt x="0" y="362318"/>
                  </a:moveTo>
                  <a:lnTo>
                    <a:pt x="1452668" y="124347"/>
                  </a:lnTo>
                  <a:lnTo>
                    <a:pt x="2006388" y="0"/>
                  </a:ln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50" name="Isosceles Triangle 449"/>
            <p:cNvSpPr>
              <a:spLocks noChangeAspect="1"/>
            </p:cNvSpPr>
            <p:nvPr/>
          </p:nvSpPr>
          <p:spPr>
            <a:xfrm flipV="1">
              <a:off x="15461785" y="2202816"/>
              <a:ext cx="54863" cy="54864"/>
            </a:xfrm>
            <a:prstGeom prst="triangle">
              <a:avLst/>
            </a:prstGeom>
            <a:solidFill>
              <a:srgbClr val="FFFFFF"/>
            </a:solidFill>
            <a:ln w="15875"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51" name="Isosceles Triangle 450"/>
            <p:cNvSpPr>
              <a:spLocks noChangeAspect="1"/>
            </p:cNvSpPr>
            <p:nvPr/>
          </p:nvSpPr>
          <p:spPr>
            <a:xfrm flipV="1">
              <a:off x="14009229" y="2446655"/>
              <a:ext cx="54863" cy="54864"/>
            </a:xfrm>
            <a:prstGeom prst="triangle">
              <a:avLst/>
            </a:prstGeom>
            <a:solidFill>
              <a:srgbClr val="FFFFFF"/>
            </a:solidFill>
            <a:ln w="15875"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52" name="Isosceles Triangle 451"/>
            <p:cNvSpPr>
              <a:spLocks noChangeAspect="1"/>
            </p:cNvSpPr>
            <p:nvPr/>
          </p:nvSpPr>
          <p:spPr>
            <a:xfrm flipV="1">
              <a:off x="16014235" y="2098676"/>
              <a:ext cx="54863" cy="54864"/>
            </a:xfrm>
            <a:prstGeom prst="triangle">
              <a:avLst/>
            </a:prstGeom>
            <a:solidFill>
              <a:srgbClr val="FFFFFF"/>
            </a:solidFill>
            <a:ln w="15875"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53" name="Freeform: Shape 452"/>
            <p:cNvSpPr/>
            <p:nvPr/>
          </p:nvSpPr>
          <p:spPr>
            <a:xfrm>
              <a:off x="14036343" y="2406015"/>
              <a:ext cx="2009134" cy="1214120"/>
            </a:xfrm>
            <a:custGeom>
              <a:avLst/>
              <a:gdLst>
                <a:gd name="connsiteX0" fmla="*/ 0 w 2009140"/>
                <a:gd name="connsiteY0" fmla="*/ 1214120 h 1214120"/>
                <a:gd name="connsiteX1" fmla="*/ 1455420 w 2009140"/>
                <a:gd name="connsiteY1" fmla="*/ 0 h 1214120"/>
                <a:gd name="connsiteX2" fmla="*/ 2009140 w 2009140"/>
                <a:gd name="connsiteY2" fmla="*/ 375920 h 1214120"/>
                <a:gd name="connsiteX3" fmla="*/ 2009140 w 2009140"/>
                <a:gd name="connsiteY3" fmla="*/ 375920 h 1214120"/>
              </a:gdLst>
              <a:ahLst/>
              <a:cxnLst>
                <a:cxn ang="0">
                  <a:pos x="connsiteX0" y="connsiteY0"/>
                </a:cxn>
                <a:cxn ang="0">
                  <a:pos x="connsiteX1" y="connsiteY1"/>
                </a:cxn>
                <a:cxn ang="0">
                  <a:pos x="connsiteX2" y="connsiteY2"/>
                </a:cxn>
                <a:cxn ang="0">
                  <a:pos x="connsiteX3" y="connsiteY3"/>
                </a:cxn>
              </a:cxnLst>
              <a:rect l="l" t="t" r="r" b="b"/>
              <a:pathLst>
                <a:path w="2009140" h="1214120">
                  <a:moveTo>
                    <a:pt x="0" y="1214120"/>
                  </a:moveTo>
                  <a:lnTo>
                    <a:pt x="1455420" y="0"/>
                  </a:lnTo>
                  <a:lnTo>
                    <a:pt x="2009140" y="375920"/>
                  </a:lnTo>
                  <a:lnTo>
                    <a:pt x="2009140" y="375920"/>
                  </a:ln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54" name="Diamond 453"/>
            <p:cNvSpPr/>
            <p:nvPr/>
          </p:nvSpPr>
          <p:spPr>
            <a:xfrm>
              <a:off x="15458738" y="2383156"/>
              <a:ext cx="60960" cy="60960"/>
            </a:xfrm>
            <a:prstGeom prst="diamond">
              <a:avLst/>
            </a:prstGeom>
            <a:solidFill>
              <a:srgbClr val="0D426E"/>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55" name="Diamond 454"/>
            <p:cNvSpPr/>
            <p:nvPr/>
          </p:nvSpPr>
          <p:spPr>
            <a:xfrm>
              <a:off x="16011186" y="2751456"/>
              <a:ext cx="60960" cy="60960"/>
            </a:xfrm>
            <a:prstGeom prst="diamond">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56" name="Freeform: Shape 455"/>
            <p:cNvSpPr/>
            <p:nvPr/>
          </p:nvSpPr>
          <p:spPr>
            <a:xfrm>
              <a:off x="14028405" y="2058374"/>
              <a:ext cx="2014531" cy="447491"/>
            </a:xfrm>
            <a:custGeom>
              <a:avLst/>
              <a:gdLst>
                <a:gd name="connsiteX0" fmla="*/ 0 w 2006600"/>
                <a:gd name="connsiteY0" fmla="*/ 457200 h 457200"/>
                <a:gd name="connsiteX1" fmla="*/ 1452880 w 2006600"/>
                <a:gd name="connsiteY1" fmla="*/ 66040 h 457200"/>
                <a:gd name="connsiteX2" fmla="*/ 2006600 w 2006600"/>
                <a:gd name="connsiteY2" fmla="*/ 0 h 457200"/>
                <a:gd name="connsiteX0-1" fmla="*/ 0 w 2014538"/>
                <a:gd name="connsiteY0-2" fmla="*/ 447491 h 447491"/>
                <a:gd name="connsiteX1-3" fmla="*/ 1460818 w 2014538"/>
                <a:gd name="connsiteY1-4" fmla="*/ 66040 h 447491"/>
                <a:gd name="connsiteX2-5" fmla="*/ 2014538 w 2014538"/>
                <a:gd name="connsiteY2-6" fmla="*/ 0 h 447491"/>
              </a:gdLst>
              <a:ahLst/>
              <a:cxnLst>
                <a:cxn ang="0">
                  <a:pos x="connsiteX0-1" y="connsiteY0-2"/>
                </a:cxn>
                <a:cxn ang="0">
                  <a:pos x="connsiteX1-3" y="connsiteY1-4"/>
                </a:cxn>
                <a:cxn ang="0">
                  <a:pos x="connsiteX2-5" y="connsiteY2-6"/>
                </a:cxn>
              </a:cxnLst>
              <a:rect l="l" t="t" r="r" b="b"/>
              <a:pathLst>
                <a:path w="2014538" h="447491">
                  <a:moveTo>
                    <a:pt x="0" y="447491"/>
                  </a:moveTo>
                  <a:lnTo>
                    <a:pt x="1460818" y="66040"/>
                  </a:lnTo>
                  <a:lnTo>
                    <a:pt x="2014538" y="0"/>
                  </a:ln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57" name="Oval 456"/>
            <p:cNvSpPr/>
            <p:nvPr/>
          </p:nvSpPr>
          <p:spPr>
            <a:xfrm>
              <a:off x="14006180" y="2484756"/>
              <a:ext cx="60960" cy="60960"/>
            </a:xfrm>
            <a:prstGeom prst="ellips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58" name="Oval 457"/>
            <p:cNvSpPr/>
            <p:nvPr/>
          </p:nvSpPr>
          <p:spPr>
            <a:xfrm>
              <a:off x="15458738" y="2091056"/>
              <a:ext cx="60960" cy="60960"/>
            </a:xfrm>
            <a:prstGeom prst="ellips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59" name="Oval 458"/>
            <p:cNvSpPr/>
            <p:nvPr/>
          </p:nvSpPr>
          <p:spPr>
            <a:xfrm>
              <a:off x="16018806" y="2035176"/>
              <a:ext cx="60960" cy="60960"/>
            </a:xfrm>
            <a:prstGeom prst="ellips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60" name="Freeform: Shape 459"/>
            <p:cNvSpPr/>
            <p:nvPr/>
          </p:nvSpPr>
          <p:spPr>
            <a:xfrm>
              <a:off x="14033803" y="2467200"/>
              <a:ext cx="2009134" cy="307115"/>
            </a:xfrm>
            <a:custGeom>
              <a:avLst/>
              <a:gdLst>
                <a:gd name="connsiteX0" fmla="*/ 0 w 2009140"/>
                <a:gd name="connsiteY0" fmla="*/ 302260 h 302260"/>
                <a:gd name="connsiteX1" fmla="*/ 1455420 w 2009140"/>
                <a:gd name="connsiteY1" fmla="*/ 0 h 302260"/>
                <a:gd name="connsiteX2" fmla="*/ 2009140 w 2009140"/>
                <a:gd name="connsiteY2" fmla="*/ 132080 h 302260"/>
                <a:gd name="connsiteX0-1" fmla="*/ 0 w 2009140"/>
                <a:gd name="connsiteY0-2" fmla="*/ 307115 h 307115"/>
                <a:gd name="connsiteX1-3" fmla="*/ 1455420 w 2009140"/>
                <a:gd name="connsiteY1-4" fmla="*/ 0 h 307115"/>
                <a:gd name="connsiteX2-5" fmla="*/ 2009140 w 2009140"/>
                <a:gd name="connsiteY2-6" fmla="*/ 136935 h 307115"/>
              </a:gdLst>
              <a:ahLst/>
              <a:cxnLst>
                <a:cxn ang="0">
                  <a:pos x="connsiteX0-1" y="connsiteY0-2"/>
                </a:cxn>
                <a:cxn ang="0">
                  <a:pos x="connsiteX1-3" y="connsiteY1-4"/>
                </a:cxn>
                <a:cxn ang="0">
                  <a:pos x="connsiteX2-5" y="connsiteY2-6"/>
                </a:cxn>
              </a:cxnLst>
              <a:rect l="l" t="t" r="r" b="b"/>
              <a:pathLst>
                <a:path w="2009140" h="307115">
                  <a:moveTo>
                    <a:pt x="0" y="307115"/>
                  </a:moveTo>
                  <a:lnTo>
                    <a:pt x="1455420" y="0"/>
                  </a:lnTo>
                  <a:lnTo>
                    <a:pt x="2009140" y="136935"/>
                  </a:ln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61" name="Rectangle 460"/>
            <p:cNvSpPr/>
            <p:nvPr/>
          </p:nvSpPr>
          <p:spPr>
            <a:xfrm>
              <a:off x="14009229" y="2748916"/>
              <a:ext cx="54863" cy="54864"/>
            </a:xfrm>
            <a:prstGeom prst="rect">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62" name="Rectangle 461"/>
            <p:cNvSpPr/>
            <p:nvPr/>
          </p:nvSpPr>
          <p:spPr>
            <a:xfrm>
              <a:off x="15461785" y="2444116"/>
              <a:ext cx="54863" cy="54864"/>
            </a:xfrm>
            <a:prstGeom prst="rect">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63" name="Rectangle 462"/>
            <p:cNvSpPr/>
            <p:nvPr/>
          </p:nvSpPr>
          <p:spPr>
            <a:xfrm>
              <a:off x="16014235" y="2571116"/>
              <a:ext cx="54863" cy="54864"/>
            </a:xfrm>
            <a:prstGeom prst="rect">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64" name="Freeform: Shape 463"/>
            <p:cNvSpPr/>
            <p:nvPr/>
          </p:nvSpPr>
          <p:spPr>
            <a:xfrm>
              <a:off x="14036343" y="2177416"/>
              <a:ext cx="2009134" cy="1209040"/>
            </a:xfrm>
            <a:custGeom>
              <a:avLst/>
              <a:gdLst>
                <a:gd name="connsiteX0" fmla="*/ 0 w 2009140"/>
                <a:gd name="connsiteY0" fmla="*/ 1209040 h 1209040"/>
                <a:gd name="connsiteX1" fmla="*/ 1457960 w 2009140"/>
                <a:gd name="connsiteY1" fmla="*/ 431800 h 1209040"/>
                <a:gd name="connsiteX2" fmla="*/ 2009140 w 2009140"/>
                <a:gd name="connsiteY2" fmla="*/ 0 h 1209040"/>
                <a:gd name="connsiteX3" fmla="*/ 2009140 w 2009140"/>
                <a:gd name="connsiteY3" fmla="*/ 0 h 1209040"/>
              </a:gdLst>
              <a:ahLst/>
              <a:cxnLst>
                <a:cxn ang="0">
                  <a:pos x="connsiteX0" y="connsiteY0"/>
                </a:cxn>
                <a:cxn ang="0">
                  <a:pos x="connsiteX1" y="connsiteY1"/>
                </a:cxn>
                <a:cxn ang="0">
                  <a:pos x="connsiteX2" y="connsiteY2"/>
                </a:cxn>
                <a:cxn ang="0">
                  <a:pos x="connsiteX3" y="connsiteY3"/>
                </a:cxn>
              </a:cxnLst>
              <a:rect l="l" t="t" r="r" b="b"/>
              <a:pathLst>
                <a:path w="2009140" h="1209040">
                  <a:moveTo>
                    <a:pt x="0" y="1209040"/>
                  </a:moveTo>
                  <a:lnTo>
                    <a:pt x="1457960" y="431800"/>
                  </a:lnTo>
                  <a:lnTo>
                    <a:pt x="2009140" y="0"/>
                  </a:lnTo>
                  <a:lnTo>
                    <a:pt x="2009140" y="0"/>
                  </a:ln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65" name="Cross 464"/>
            <p:cNvSpPr/>
            <p:nvPr/>
          </p:nvSpPr>
          <p:spPr>
            <a:xfrm rot="2700000">
              <a:off x="14004112" y="3349812"/>
              <a:ext cx="65102" cy="65102"/>
            </a:xfrm>
            <a:prstGeom prst="plus">
              <a:avLst>
                <a:gd name="adj" fmla="val 35974"/>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66" name="Cross 465"/>
            <p:cNvSpPr/>
            <p:nvPr/>
          </p:nvSpPr>
          <p:spPr>
            <a:xfrm rot="2700000">
              <a:off x="15456670" y="2577651"/>
              <a:ext cx="65102" cy="65102"/>
            </a:xfrm>
            <a:prstGeom prst="plus">
              <a:avLst>
                <a:gd name="adj" fmla="val 35974"/>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67" name="Cross 466"/>
            <p:cNvSpPr/>
            <p:nvPr/>
          </p:nvSpPr>
          <p:spPr>
            <a:xfrm rot="2700000">
              <a:off x="16009117" y="2156011"/>
              <a:ext cx="65102" cy="65102"/>
            </a:xfrm>
            <a:prstGeom prst="plus">
              <a:avLst>
                <a:gd name="adj" fmla="val 35974"/>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68" name="Freeform: Shape 467"/>
            <p:cNvSpPr/>
            <p:nvPr/>
          </p:nvSpPr>
          <p:spPr>
            <a:xfrm>
              <a:off x="14036345" y="1824807"/>
              <a:ext cx="2009134" cy="548190"/>
            </a:xfrm>
            <a:custGeom>
              <a:avLst/>
              <a:gdLst>
                <a:gd name="connsiteX0" fmla="*/ 0 w 2009140"/>
                <a:gd name="connsiteY0" fmla="*/ 538480 h 538480"/>
                <a:gd name="connsiteX1" fmla="*/ 1455420 w 2009140"/>
                <a:gd name="connsiteY1" fmla="*/ 0 h 538480"/>
                <a:gd name="connsiteX2" fmla="*/ 2009140 w 2009140"/>
                <a:gd name="connsiteY2" fmla="*/ 416560 h 538480"/>
                <a:gd name="connsiteX0-1" fmla="*/ 0 w 2009140"/>
                <a:gd name="connsiteY0-2" fmla="*/ 548189 h 548189"/>
                <a:gd name="connsiteX1-3" fmla="*/ 1455420 w 2009140"/>
                <a:gd name="connsiteY1-4" fmla="*/ 0 h 548189"/>
                <a:gd name="connsiteX2-5" fmla="*/ 2009140 w 2009140"/>
                <a:gd name="connsiteY2-6" fmla="*/ 426269 h 548189"/>
              </a:gdLst>
              <a:ahLst/>
              <a:cxnLst>
                <a:cxn ang="0">
                  <a:pos x="connsiteX0-1" y="connsiteY0-2"/>
                </a:cxn>
                <a:cxn ang="0">
                  <a:pos x="connsiteX1-3" y="connsiteY1-4"/>
                </a:cxn>
                <a:cxn ang="0">
                  <a:pos x="connsiteX2-5" y="connsiteY2-6"/>
                </a:cxn>
              </a:cxnLst>
              <a:rect l="l" t="t" r="r" b="b"/>
              <a:pathLst>
                <a:path w="2009140" h="548189">
                  <a:moveTo>
                    <a:pt x="0" y="548189"/>
                  </a:moveTo>
                  <a:lnTo>
                    <a:pt x="1455420" y="0"/>
                  </a:lnTo>
                  <a:cubicBezTo>
                    <a:pt x="1639993" y="138853"/>
                    <a:pt x="1824567" y="287416"/>
                    <a:pt x="2009140" y="426269"/>
                  </a:cubicBez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69" name="Isosceles Triangle 468"/>
            <p:cNvSpPr/>
            <p:nvPr/>
          </p:nvSpPr>
          <p:spPr>
            <a:xfrm flipV="1">
              <a:off x="14009231" y="2352676"/>
              <a:ext cx="54863" cy="54864"/>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70" name="Isosceles Triangle 469"/>
            <p:cNvSpPr/>
            <p:nvPr/>
          </p:nvSpPr>
          <p:spPr>
            <a:xfrm flipV="1">
              <a:off x="15461787" y="1796868"/>
              <a:ext cx="54863" cy="54864"/>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71" name="Isosceles Triangle 470"/>
            <p:cNvSpPr/>
            <p:nvPr/>
          </p:nvSpPr>
          <p:spPr>
            <a:xfrm flipV="1">
              <a:off x="16021858" y="2218056"/>
              <a:ext cx="54863" cy="54864"/>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72" name="Freeform: Shape 471"/>
            <p:cNvSpPr/>
            <p:nvPr/>
          </p:nvSpPr>
          <p:spPr>
            <a:xfrm>
              <a:off x="14031264" y="2111376"/>
              <a:ext cx="2011674" cy="1467669"/>
            </a:xfrm>
            <a:custGeom>
              <a:avLst/>
              <a:gdLst>
                <a:gd name="connsiteX0" fmla="*/ 0 w 2011680"/>
                <a:gd name="connsiteY0" fmla="*/ 1457960 h 1457960"/>
                <a:gd name="connsiteX1" fmla="*/ 1457960 w 2011680"/>
                <a:gd name="connsiteY1" fmla="*/ 637540 h 1457960"/>
                <a:gd name="connsiteX2" fmla="*/ 2011680 w 2011680"/>
                <a:gd name="connsiteY2" fmla="*/ 0 h 1457960"/>
                <a:gd name="connsiteX0-1" fmla="*/ 0 w 2011680"/>
                <a:gd name="connsiteY0-2" fmla="*/ 1467669 h 1467669"/>
                <a:gd name="connsiteX1-3" fmla="*/ 1457960 w 2011680"/>
                <a:gd name="connsiteY1-4" fmla="*/ 637540 h 1467669"/>
                <a:gd name="connsiteX2-5" fmla="*/ 2011680 w 2011680"/>
                <a:gd name="connsiteY2-6" fmla="*/ 0 h 1467669"/>
              </a:gdLst>
              <a:ahLst/>
              <a:cxnLst>
                <a:cxn ang="0">
                  <a:pos x="connsiteX0-1" y="connsiteY0-2"/>
                </a:cxn>
                <a:cxn ang="0">
                  <a:pos x="connsiteX1-3" y="connsiteY1-4"/>
                </a:cxn>
                <a:cxn ang="0">
                  <a:pos x="connsiteX2-5" y="connsiteY2-6"/>
                </a:cxn>
              </a:cxnLst>
              <a:rect l="l" t="t" r="r" b="b"/>
              <a:pathLst>
                <a:path w="2011680" h="1467669">
                  <a:moveTo>
                    <a:pt x="0" y="1467669"/>
                  </a:moveTo>
                  <a:lnTo>
                    <a:pt x="1457960" y="637540"/>
                  </a:lnTo>
                  <a:lnTo>
                    <a:pt x="2011680" y="0"/>
                  </a:ln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73" name="Rectangle 472"/>
            <p:cNvSpPr>
              <a:spLocks noChangeAspect="1"/>
            </p:cNvSpPr>
            <p:nvPr/>
          </p:nvSpPr>
          <p:spPr>
            <a:xfrm>
              <a:off x="14004659" y="3538412"/>
              <a:ext cx="64008" cy="64008"/>
            </a:xfrm>
            <a:prstGeom prst="rect">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74" name="Rectangle 473"/>
            <p:cNvSpPr>
              <a:spLocks noChangeAspect="1"/>
            </p:cNvSpPr>
            <p:nvPr/>
          </p:nvSpPr>
          <p:spPr>
            <a:xfrm>
              <a:off x="15457218" y="2712489"/>
              <a:ext cx="64008" cy="64008"/>
            </a:xfrm>
            <a:prstGeom prst="rect">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76" name="Rectangle 475"/>
            <p:cNvSpPr>
              <a:spLocks noChangeAspect="1"/>
            </p:cNvSpPr>
            <p:nvPr/>
          </p:nvSpPr>
          <p:spPr>
            <a:xfrm>
              <a:off x="16017281" y="2082474"/>
              <a:ext cx="64008" cy="64008"/>
            </a:xfrm>
            <a:prstGeom prst="rect">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77" name="Freeform: Shape 476"/>
            <p:cNvSpPr/>
            <p:nvPr/>
          </p:nvSpPr>
          <p:spPr>
            <a:xfrm>
              <a:off x="14037722" y="2274323"/>
              <a:ext cx="2003388" cy="516269"/>
            </a:xfrm>
            <a:custGeom>
              <a:avLst/>
              <a:gdLst>
                <a:gd name="connsiteX0" fmla="*/ 0 w 2003394"/>
                <a:gd name="connsiteY0" fmla="*/ 508987 h 508987"/>
                <a:gd name="connsiteX1" fmla="*/ 1450019 w 2003394"/>
                <a:gd name="connsiteY1" fmla="*/ 115410 h 508987"/>
                <a:gd name="connsiteX2" fmla="*/ 2003394 w 2003394"/>
                <a:gd name="connsiteY2" fmla="*/ 0 h 508987"/>
                <a:gd name="connsiteX3" fmla="*/ 2003394 w 2003394"/>
                <a:gd name="connsiteY3" fmla="*/ 0 h 508987"/>
                <a:gd name="connsiteX0-1" fmla="*/ 0 w 2003394"/>
                <a:gd name="connsiteY0-2" fmla="*/ 516269 h 516269"/>
                <a:gd name="connsiteX1-3" fmla="*/ 1450019 w 2003394"/>
                <a:gd name="connsiteY1-4" fmla="*/ 122692 h 516269"/>
                <a:gd name="connsiteX2-5" fmla="*/ 2003394 w 2003394"/>
                <a:gd name="connsiteY2-6" fmla="*/ 7282 h 516269"/>
                <a:gd name="connsiteX3-7" fmla="*/ 2003394 w 2003394"/>
                <a:gd name="connsiteY3-8" fmla="*/ 0 h 516269"/>
              </a:gdLst>
              <a:ahLst/>
              <a:cxnLst>
                <a:cxn ang="0">
                  <a:pos x="connsiteX0-1" y="connsiteY0-2"/>
                </a:cxn>
                <a:cxn ang="0">
                  <a:pos x="connsiteX1-3" y="connsiteY1-4"/>
                </a:cxn>
                <a:cxn ang="0">
                  <a:pos x="connsiteX2-5" y="connsiteY2-6"/>
                </a:cxn>
                <a:cxn ang="0">
                  <a:pos x="connsiteX3-7" y="connsiteY3-8"/>
                </a:cxn>
              </a:cxnLst>
              <a:rect l="l" t="t" r="r" b="b"/>
              <a:pathLst>
                <a:path w="2003394" h="516269">
                  <a:moveTo>
                    <a:pt x="0" y="516269"/>
                  </a:moveTo>
                  <a:lnTo>
                    <a:pt x="1450019" y="122692"/>
                  </a:lnTo>
                  <a:lnTo>
                    <a:pt x="2003394" y="7282"/>
                  </a:lnTo>
                  <a:lnTo>
                    <a:pt x="2003394" y="0"/>
                  </a:ln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78" name="Isosceles Triangle 477"/>
            <p:cNvSpPr/>
            <p:nvPr/>
          </p:nvSpPr>
          <p:spPr>
            <a:xfrm>
              <a:off x="14004656" y="2760269"/>
              <a:ext cx="64008" cy="64008"/>
            </a:xfrm>
            <a:prstGeom prst="triangl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79" name="Isosceles Triangle 478"/>
            <p:cNvSpPr/>
            <p:nvPr/>
          </p:nvSpPr>
          <p:spPr>
            <a:xfrm>
              <a:off x="15457214" y="2366691"/>
              <a:ext cx="64008" cy="64008"/>
            </a:xfrm>
            <a:prstGeom prst="triangl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80" name="Isosceles Triangle 479"/>
            <p:cNvSpPr/>
            <p:nvPr/>
          </p:nvSpPr>
          <p:spPr>
            <a:xfrm>
              <a:off x="16009344" y="2249919"/>
              <a:ext cx="64008" cy="64008"/>
            </a:xfrm>
            <a:prstGeom prst="triangl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81" name="Freeform: Shape 480"/>
            <p:cNvSpPr/>
            <p:nvPr/>
          </p:nvSpPr>
          <p:spPr>
            <a:xfrm>
              <a:off x="14032117" y="1864055"/>
              <a:ext cx="2006661" cy="1715054"/>
            </a:xfrm>
            <a:custGeom>
              <a:avLst/>
              <a:gdLst>
                <a:gd name="connsiteX0" fmla="*/ 0 w 2009312"/>
                <a:gd name="connsiteY0" fmla="*/ 624396 h 1695635"/>
                <a:gd name="connsiteX1" fmla="*/ 1458897 w 2009312"/>
                <a:gd name="connsiteY1" fmla="*/ 0 h 1695635"/>
                <a:gd name="connsiteX2" fmla="*/ 2009312 w 2009312"/>
                <a:gd name="connsiteY2" fmla="*/ 1695635 h 1695635"/>
                <a:gd name="connsiteX0-1" fmla="*/ 0 w 2009312"/>
                <a:gd name="connsiteY0-2" fmla="*/ 636533 h 1707772"/>
                <a:gd name="connsiteX1-3" fmla="*/ 1458897 w 2009312"/>
                <a:gd name="connsiteY1-4" fmla="*/ 0 h 1707772"/>
                <a:gd name="connsiteX2-5" fmla="*/ 2009312 w 2009312"/>
                <a:gd name="connsiteY2-6" fmla="*/ 1707772 h 1707772"/>
                <a:gd name="connsiteX0-7" fmla="*/ 0 w 2004021"/>
                <a:gd name="connsiteY0-8" fmla="*/ 636533 h 1715054"/>
                <a:gd name="connsiteX1-9" fmla="*/ 1458897 w 2004021"/>
                <a:gd name="connsiteY1-10" fmla="*/ 0 h 1715054"/>
                <a:gd name="connsiteX2-11" fmla="*/ 2004021 w 2004021"/>
                <a:gd name="connsiteY2-12" fmla="*/ 1715054 h 1715054"/>
                <a:gd name="connsiteX0-13" fmla="*/ 0 w 2006667"/>
                <a:gd name="connsiteY0-14" fmla="*/ 629251 h 1715054"/>
                <a:gd name="connsiteX1-15" fmla="*/ 1461543 w 2006667"/>
                <a:gd name="connsiteY1-16" fmla="*/ 0 h 1715054"/>
                <a:gd name="connsiteX2-17" fmla="*/ 2006667 w 2006667"/>
                <a:gd name="connsiteY2-18" fmla="*/ 1715054 h 1715054"/>
              </a:gdLst>
              <a:ahLst/>
              <a:cxnLst>
                <a:cxn ang="0">
                  <a:pos x="connsiteX0-1" y="connsiteY0-2"/>
                </a:cxn>
                <a:cxn ang="0">
                  <a:pos x="connsiteX1-3" y="connsiteY1-4"/>
                </a:cxn>
                <a:cxn ang="0">
                  <a:pos x="connsiteX2-5" y="connsiteY2-6"/>
                </a:cxn>
              </a:cxnLst>
              <a:rect l="l" t="t" r="r" b="b"/>
              <a:pathLst>
                <a:path w="2006667" h="1715054">
                  <a:moveTo>
                    <a:pt x="0" y="629251"/>
                  </a:moveTo>
                  <a:lnTo>
                    <a:pt x="1461543" y="0"/>
                  </a:lnTo>
                  <a:cubicBezTo>
                    <a:pt x="1645015" y="565212"/>
                    <a:pt x="1823195" y="1149842"/>
                    <a:pt x="2006667" y="1715054"/>
                  </a:cubicBezTo>
                </a:path>
              </a:pathLst>
            </a:custGeom>
            <a:no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82" name="Diamond 481"/>
            <p:cNvSpPr>
              <a:spLocks noChangeAspect="1"/>
            </p:cNvSpPr>
            <p:nvPr/>
          </p:nvSpPr>
          <p:spPr>
            <a:xfrm>
              <a:off x="14006176" y="2469861"/>
              <a:ext cx="60960" cy="60960"/>
            </a:xfrm>
            <a:prstGeom prst="diamond">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83" name="Diamond 482"/>
            <p:cNvSpPr>
              <a:spLocks noChangeAspect="1"/>
            </p:cNvSpPr>
            <p:nvPr/>
          </p:nvSpPr>
          <p:spPr>
            <a:xfrm>
              <a:off x="15458726" y="1845464"/>
              <a:ext cx="60960" cy="60960"/>
            </a:xfrm>
            <a:prstGeom prst="diamond">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484" name="Diamond 483"/>
            <p:cNvSpPr>
              <a:spLocks noChangeAspect="1"/>
            </p:cNvSpPr>
            <p:nvPr/>
          </p:nvSpPr>
          <p:spPr>
            <a:xfrm>
              <a:off x="16011234" y="3547849"/>
              <a:ext cx="60960" cy="60960"/>
            </a:xfrm>
            <a:prstGeom prst="diamond">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grpSp>
        <p:nvGrpSpPr>
          <p:cNvPr id="489" name="Group 488"/>
          <p:cNvGrpSpPr/>
          <p:nvPr/>
        </p:nvGrpSpPr>
        <p:grpSpPr>
          <a:xfrm>
            <a:off x="159515" y="1783566"/>
            <a:ext cx="4658688" cy="2627785"/>
            <a:chOff x="12445573" y="1510031"/>
            <a:chExt cx="5191697" cy="2627785"/>
          </a:xfrm>
        </p:grpSpPr>
        <p:sp>
          <p:nvSpPr>
            <p:cNvPr id="490" name="Rectangle 489"/>
            <p:cNvSpPr/>
            <p:nvPr/>
          </p:nvSpPr>
          <p:spPr>
            <a:xfrm rot="16200000">
              <a:off x="11561528" y="2710473"/>
              <a:ext cx="2273222" cy="198733"/>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dirty="0">
                  <a:ln>
                    <a:noFill/>
                  </a:ln>
                  <a:solidFill>
                    <a:srgbClr val="595A59"/>
                  </a:solidFill>
                  <a:effectLst/>
                  <a:uLnTx/>
                  <a:uFillTx/>
                  <a:ea typeface="+mn-ea"/>
                  <a:cs typeface="+mn-cs"/>
                </a:rPr>
                <a:t>Pneumococcus </a:t>
              </a:r>
              <a:r>
                <a:rPr kumimoji="0" lang="en-US" sz="1100" b="0" i="0" u="none" strike="noStrike" kern="0" cap="none" spc="0" normalizeH="0" baseline="0" noProof="0" dirty="0" err="1">
                  <a:ln>
                    <a:noFill/>
                  </a:ln>
                  <a:solidFill>
                    <a:srgbClr val="595A59"/>
                  </a:solidFill>
                  <a:effectLst/>
                  <a:uLnTx/>
                  <a:uFillTx/>
                  <a:ea typeface="+mn-ea"/>
                  <a:cs typeface="+mn-cs"/>
                </a:rPr>
                <a:t>lgG</a:t>
              </a:r>
              <a:r>
                <a:rPr kumimoji="0" lang="en-US" sz="1100" b="0" i="0" u="none" strike="noStrike" kern="0" cap="none" spc="0" normalizeH="0" baseline="0" noProof="0" dirty="0">
                  <a:ln>
                    <a:noFill/>
                  </a:ln>
                  <a:solidFill>
                    <a:srgbClr val="595A59"/>
                  </a:solidFill>
                  <a:effectLst/>
                  <a:uLnTx/>
                  <a:uFillTx/>
                  <a:ea typeface="+mn-ea"/>
                  <a:cs typeface="+mn-cs"/>
                </a:rPr>
                <a:t> titer, ng/mL</a:t>
              </a:r>
              <a:endParaRPr kumimoji="0" lang="en-US" sz="1100" b="0" i="0" u="none" strike="noStrike" kern="0" cap="none" spc="0" normalizeH="0" baseline="0" noProof="0" dirty="0">
                <a:ln>
                  <a:noFill/>
                </a:ln>
                <a:solidFill>
                  <a:srgbClr val="595A59"/>
                </a:solidFill>
                <a:effectLst/>
                <a:uLnTx/>
                <a:uFillTx/>
                <a:ea typeface="+mn-ea"/>
                <a:cs typeface="+mn-cs"/>
              </a:endParaRPr>
            </a:p>
          </p:txBody>
        </p:sp>
        <p:sp>
          <p:nvSpPr>
            <p:cNvPr id="491" name="Rectangle 15"/>
            <p:cNvSpPr/>
            <p:nvPr/>
          </p:nvSpPr>
          <p:spPr>
            <a:xfrm>
              <a:off x="13373876" y="1691323"/>
              <a:ext cx="3556398" cy="2145038"/>
            </a:xfrm>
            <a:custGeom>
              <a:avLst/>
              <a:gdLst>
                <a:gd name="connsiteX0" fmla="*/ 0 w 2920261"/>
                <a:gd name="connsiteY0" fmla="*/ 0 h 1889214"/>
                <a:gd name="connsiteX1" fmla="*/ 2920261 w 2920261"/>
                <a:gd name="connsiteY1" fmla="*/ 0 h 1889214"/>
                <a:gd name="connsiteX2" fmla="*/ 2920261 w 2920261"/>
                <a:gd name="connsiteY2" fmla="*/ 1889214 h 1889214"/>
                <a:gd name="connsiteX3" fmla="*/ 0 w 2920261"/>
                <a:gd name="connsiteY3" fmla="*/ 1889214 h 1889214"/>
                <a:gd name="connsiteX4" fmla="*/ 0 w 2920261"/>
                <a:gd name="connsiteY4" fmla="*/ 0 h 1889214"/>
                <a:gd name="connsiteX0-1" fmla="*/ 2920261 w 3011701"/>
                <a:gd name="connsiteY0-2" fmla="*/ 0 h 1889214"/>
                <a:gd name="connsiteX1-3" fmla="*/ 2920261 w 3011701"/>
                <a:gd name="connsiteY1-4" fmla="*/ 1889214 h 1889214"/>
                <a:gd name="connsiteX2-5" fmla="*/ 0 w 3011701"/>
                <a:gd name="connsiteY2-6" fmla="*/ 1889214 h 1889214"/>
                <a:gd name="connsiteX3-7" fmla="*/ 0 w 3011701"/>
                <a:gd name="connsiteY3-8" fmla="*/ 0 h 1889214"/>
                <a:gd name="connsiteX4-9" fmla="*/ 3011701 w 3011701"/>
                <a:gd name="connsiteY4-10" fmla="*/ 91440 h 1889214"/>
                <a:gd name="connsiteX0-11" fmla="*/ 2920261 w 3011701"/>
                <a:gd name="connsiteY0-12" fmla="*/ 0 h 1889214"/>
                <a:gd name="connsiteX1-13" fmla="*/ 2920261 w 3011701"/>
                <a:gd name="connsiteY1-14" fmla="*/ 1889214 h 1889214"/>
                <a:gd name="connsiteX2-15" fmla="*/ 0 w 3011701"/>
                <a:gd name="connsiteY2-16" fmla="*/ 1889214 h 1889214"/>
                <a:gd name="connsiteX3-17" fmla="*/ 0 w 3011701"/>
                <a:gd name="connsiteY3-18" fmla="*/ 0 h 1889214"/>
                <a:gd name="connsiteX4-19" fmla="*/ 3011701 w 3011701"/>
                <a:gd name="connsiteY4-20" fmla="*/ 91440 h 1889214"/>
                <a:gd name="connsiteX0-21" fmla="*/ 2920261 w 2920261"/>
                <a:gd name="connsiteY0-22" fmla="*/ 0 h 1889214"/>
                <a:gd name="connsiteX1-23" fmla="*/ 2920261 w 2920261"/>
                <a:gd name="connsiteY1-24" fmla="*/ 1889214 h 1889214"/>
                <a:gd name="connsiteX2-25" fmla="*/ 0 w 2920261"/>
                <a:gd name="connsiteY2-26" fmla="*/ 1889214 h 1889214"/>
                <a:gd name="connsiteX3-27" fmla="*/ 0 w 2920261"/>
                <a:gd name="connsiteY3-28" fmla="*/ 0 h 1889214"/>
              </a:gdLst>
              <a:ahLst/>
              <a:cxnLst>
                <a:cxn ang="0">
                  <a:pos x="connsiteX0-1" y="connsiteY0-2"/>
                </a:cxn>
                <a:cxn ang="0">
                  <a:pos x="connsiteX1-3" y="connsiteY1-4"/>
                </a:cxn>
                <a:cxn ang="0">
                  <a:pos x="connsiteX2-5" y="connsiteY2-6"/>
                </a:cxn>
                <a:cxn ang="0">
                  <a:pos x="connsiteX3-7" y="connsiteY3-8"/>
                </a:cxn>
              </a:cxnLst>
              <a:rect l="l" t="t" r="r" b="b"/>
              <a:pathLst>
                <a:path w="2920261" h="1889214">
                  <a:moveTo>
                    <a:pt x="2920261" y="0"/>
                  </a:moveTo>
                  <a:lnTo>
                    <a:pt x="2920261" y="1889214"/>
                  </a:lnTo>
                  <a:lnTo>
                    <a:pt x="0" y="1889214"/>
                  </a:lnTo>
                  <a:lnTo>
                    <a:pt x="0" y="0"/>
                  </a:lnTo>
                </a:path>
              </a:pathLst>
            </a:custGeom>
            <a:noFill/>
            <a:ln w="12700" cap="flat" cmpd="sng" algn="ctr">
              <a:solidFill>
                <a:srgbClr val="595A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nvGrpSpPr>
            <p:cNvPr id="492" name="Group 491"/>
            <p:cNvGrpSpPr/>
            <p:nvPr/>
          </p:nvGrpSpPr>
          <p:grpSpPr>
            <a:xfrm>
              <a:off x="13232820" y="3838884"/>
              <a:ext cx="3913740" cy="298932"/>
              <a:chOff x="13236630" y="3838884"/>
              <a:chExt cx="3913740" cy="298932"/>
            </a:xfrm>
          </p:grpSpPr>
          <p:sp>
            <p:nvSpPr>
              <p:cNvPr id="531" name="TextBox 530"/>
              <p:cNvSpPr txBox="1"/>
              <p:nvPr/>
            </p:nvSpPr>
            <p:spPr>
              <a:xfrm>
                <a:off x="13236630" y="3885123"/>
                <a:ext cx="279038" cy="246221"/>
              </a:xfrm>
              <a:prstGeom prst="rect">
                <a:avLst/>
              </a:prstGeom>
              <a:noFill/>
              <a:effectLst/>
            </p:spPr>
            <p:txBody>
              <a:bodyPr vert="horz" wrap="none" lIns="91440" tIns="45720" rIns="91440" bIns="4572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0</a:t>
                </a:r>
                <a:endParaRPr kumimoji="0" lang="en-US" sz="1000" b="0" i="0" u="none" strike="noStrike" kern="0" cap="none" spc="0" normalizeH="0" baseline="0" noProof="0" dirty="0">
                  <a:ln>
                    <a:noFill/>
                  </a:ln>
                  <a:solidFill>
                    <a:srgbClr val="595A59"/>
                  </a:solidFill>
                  <a:effectLst/>
                  <a:uLnTx/>
                  <a:uFillTx/>
                </a:endParaRPr>
              </a:p>
            </p:txBody>
          </p:sp>
          <p:sp>
            <p:nvSpPr>
              <p:cNvPr id="532" name="TextBox 531"/>
              <p:cNvSpPr txBox="1"/>
              <p:nvPr/>
            </p:nvSpPr>
            <p:spPr>
              <a:xfrm>
                <a:off x="14038527" y="3891595"/>
                <a:ext cx="441599" cy="246221"/>
              </a:xfrm>
              <a:prstGeom prst="rect">
                <a:avLst/>
              </a:prstGeom>
              <a:noFill/>
              <a:effectLst/>
            </p:spPr>
            <p:txBody>
              <a:bodyPr vert="horz" wrap="none" lIns="91440" tIns="45720" rIns="91440" bIns="4572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200</a:t>
                </a:r>
                <a:endParaRPr kumimoji="0" lang="en-US" sz="1000" b="0" i="0" u="none" strike="noStrike" kern="0" cap="none" spc="0" normalizeH="0" baseline="0" noProof="0" dirty="0">
                  <a:ln>
                    <a:noFill/>
                  </a:ln>
                  <a:solidFill>
                    <a:srgbClr val="595A59"/>
                  </a:solidFill>
                  <a:effectLst/>
                  <a:uLnTx/>
                  <a:uFillTx/>
                </a:endParaRPr>
              </a:p>
            </p:txBody>
          </p:sp>
          <p:cxnSp>
            <p:nvCxnSpPr>
              <p:cNvPr id="533" name="Straight Connector 532"/>
              <p:cNvCxnSpPr/>
              <p:nvPr/>
            </p:nvCxnSpPr>
            <p:spPr>
              <a:xfrm>
                <a:off x="13376149" y="3838884"/>
                <a:ext cx="0" cy="59314"/>
              </a:xfrm>
              <a:prstGeom prst="line">
                <a:avLst/>
              </a:prstGeom>
              <a:noFill/>
              <a:ln w="12700" cap="flat" cmpd="sng" algn="ctr">
                <a:solidFill>
                  <a:srgbClr val="595A59"/>
                </a:solidFill>
                <a:prstDash val="solid"/>
                <a:miter lim="800000"/>
              </a:ln>
              <a:effectLst/>
            </p:spPr>
          </p:cxnSp>
          <p:cxnSp>
            <p:nvCxnSpPr>
              <p:cNvPr id="534" name="Straight Connector 533"/>
              <p:cNvCxnSpPr/>
              <p:nvPr/>
            </p:nvCxnSpPr>
            <p:spPr>
              <a:xfrm>
                <a:off x="14259327" y="3838884"/>
                <a:ext cx="0" cy="59314"/>
              </a:xfrm>
              <a:prstGeom prst="line">
                <a:avLst/>
              </a:prstGeom>
              <a:noFill/>
              <a:ln w="12700" cap="flat" cmpd="sng" algn="ctr">
                <a:solidFill>
                  <a:srgbClr val="595A59"/>
                </a:solidFill>
                <a:prstDash val="solid"/>
                <a:miter lim="800000"/>
              </a:ln>
              <a:effectLst/>
            </p:spPr>
          </p:cxnSp>
          <p:sp>
            <p:nvSpPr>
              <p:cNvPr id="535" name="TextBox 534"/>
              <p:cNvSpPr txBox="1"/>
              <p:nvPr/>
            </p:nvSpPr>
            <p:spPr>
              <a:xfrm>
                <a:off x="15786904" y="3885123"/>
                <a:ext cx="425523" cy="246221"/>
              </a:xfrm>
              <a:prstGeom prst="rect">
                <a:avLst/>
              </a:prstGeom>
              <a:noFill/>
              <a:effectLst/>
            </p:spPr>
            <p:txBody>
              <a:bodyPr vert="horz" wrap="none" lIns="91440" tIns="45720" rIns="91440" bIns="4572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200</a:t>
                </a:r>
                <a:endParaRPr kumimoji="0" lang="en-US" sz="1000" b="0" i="0" u="none" strike="noStrike" kern="0" cap="none" spc="0" normalizeH="0" baseline="0" noProof="0" dirty="0">
                  <a:ln>
                    <a:noFill/>
                  </a:ln>
                  <a:solidFill>
                    <a:srgbClr val="595A59"/>
                  </a:solidFill>
                  <a:effectLst/>
                  <a:uLnTx/>
                  <a:uFillTx/>
                </a:endParaRPr>
              </a:p>
            </p:txBody>
          </p:sp>
          <p:cxnSp>
            <p:nvCxnSpPr>
              <p:cNvPr id="536" name="Straight Connector 535"/>
              <p:cNvCxnSpPr/>
              <p:nvPr/>
            </p:nvCxnSpPr>
            <p:spPr>
              <a:xfrm>
                <a:off x="15999667" y="3838884"/>
                <a:ext cx="0" cy="59314"/>
              </a:xfrm>
              <a:prstGeom prst="line">
                <a:avLst/>
              </a:prstGeom>
              <a:noFill/>
              <a:ln w="12700" cap="flat" cmpd="sng" algn="ctr">
                <a:solidFill>
                  <a:srgbClr val="595A59"/>
                </a:solidFill>
                <a:prstDash val="solid"/>
                <a:miter lim="800000"/>
              </a:ln>
              <a:effectLst/>
            </p:spPr>
          </p:cxnSp>
          <p:sp>
            <p:nvSpPr>
              <p:cNvPr id="588" name="TextBox 587"/>
              <p:cNvSpPr txBox="1"/>
              <p:nvPr/>
            </p:nvSpPr>
            <p:spPr>
              <a:xfrm>
                <a:off x="14924449" y="3891595"/>
                <a:ext cx="441599" cy="246221"/>
              </a:xfrm>
              <a:prstGeom prst="rect">
                <a:avLst/>
              </a:prstGeom>
              <a:noFill/>
              <a:effectLst/>
            </p:spPr>
            <p:txBody>
              <a:bodyPr vert="horz" wrap="none" lIns="91440" tIns="45720" rIns="91440" bIns="4572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250</a:t>
                </a:r>
                <a:endParaRPr kumimoji="0" lang="en-US" sz="1000" b="0" i="0" u="none" strike="noStrike" kern="0" cap="none" spc="0" normalizeH="0" baseline="0" noProof="0" dirty="0">
                  <a:ln>
                    <a:noFill/>
                  </a:ln>
                  <a:solidFill>
                    <a:srgbClr val="595A59"/>
                  </a:solidFill>
                  <a:effectLst/>
                  <a:uLnTx/>
                  <a:uFillTx/>
                </a:endParaRPr>
              </a:p>
            </p:txBody>
          </p:sp>
          <p:cxnSp>
            <p:nvCxnSpPr>
              <p:cNvPr id="589" name="Straight Connector 588"/>
              <p:cNvCxnSpPr/>
              <p:nvPr/>
            </p:nvCxnSpPr>
            <p:spPr>
              <a:xfrm>
                <a:off x="15145249" y="3838884"/>
                <a:ext cx="0" cy="59314"/>
              </a:xfrm>
              <a:prstGeom prst="line">
                <a:avLst/>
              </a:prstGeom>
              <a:noFill/>
              <a:ln w="12700" cap="flat" cmpd="sng" algn="ctr">
                <a:solidFill>
                  <a:srgbClr val="595A59"/>
                </a:solidFill>
                <a:prstDash val="solid"/>
                <a:miter lim="800000"/>
              </a:ln>
              <a:effectLst/>
            </p:spPr>
          </p:cxnSp>
          <p:sp>
            <p:nvSpPr>
              <p:cNvPr id="590" name="TextBox 589"/>
              <p:cNvSpPr txBox="1"/>
              <p:nvPr/>
            </p:nvSpPr>
            <p:spPr>
              <a:xfrm>
                <a:off x="16708770" y="3891595"/>
                <a:ext cx="441600" cy="246221"/>
              </a:xfrm>
              <a:prstGeom prst="rect">
                <a:avLst/>
              </a:prstGeom>
              <a:noFill/>
              <a:effectLst/>
            </p:spPr>
            <p:txBody>
              <a:bodyPr vert="horz" wrap="none" lIns="91440" tIns="45720" rIns="91440" bIns="4572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350</a:t>
                </a:r>
                <a:endParaRPr kumimoji="0" lang="en-US" sz="1000" b="0" i="0" u="none" strike="noStrike" kern="0" cap="none" spc="0" normalizeH="0" baseline="0" noProof="0" dirty="0">
                  <a:ln>
                    <a:noFill/>
                  </a:ln>
                  <a:solidFill>
                    <a:srgbClr val="595A59"/>
                  </a:solidFill>
                  <a:effectLst/>
                  <a:uLnTx/>
                  <a:uFillTx/>
                </a:endParaRPr>
              </a:p>
            </p:txBody>
          </p:sp>
          <p:cxnSp>
            <p:nvCxnSpPr>
              <p:cNvPr id="591" name="Straight Connector 590"/>
              <p:cNvCxnSpPr/>
              <p:nvPr/>
            </p:nvCxnSpPr>
            <p:spPr>
              <a:xfrm>
                <a:off x="16929571" y="3838884"/>
                <a:ext cx="0" cy="59314"/>
              </a:xfrm>
              <a:prstGeom prst="line">
                <a:avLst/>
              </a:prstGeom>
              <a:noFill/>
              <a:ln w="12700" cap="flat" cmpd="sng" algn="ctr">
                <a:solidFill>
                  <a:srgbClr val="595A59"/>
                </a:solidFill>
                <a:prstDash val="solid"/>
                <a:miter lim="800000"/>
              </a:ln>
              <a:effectLst/>
            </p:spPr>
          </p:cxnSp>
        </p:grpSp>
        <p:sp>
          <p:nvSpPr>
            <p:cNvPr id="493" name="TextBox 492"/>
            <p:cNvSpPr txBox="1"/>
            <p:nvPr/>
          </p:nvSpPr>
          <p:spPr>
            <a:xfrm>
              <a:off x="13888294" y="1510031"/>
              <a:ext cx="675261" cy="246221"/>
            </a:xfrm>
            <a:prstGeom prst="rect">
              <a:avLst/>
            </a:prstGeom>
            <a:noFill/>
            <a:effectLst/>
          </p:spPr>
          <p:txBody>
            <a:bodyPr vert="horz" wrap="none" lIns="0" tIns="45720" rIns="0" bIns="45720" rtlCol="0" anchor="t"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C00000"/>
                  </a:solidFill>
                  <a:effectLst/>
                  <a:uLnTx/>
                  <a:uFillTx/>
                </a:rPr>
                <a:t>Vaccination</a:t>
              </a:r>
              <a:endParaRPr kumimoji="0" lang="en-US" sz="1000" b="0" i="0" u="none" strike="noStrike" kern="0" cap="none" spc="0" normalizeH="0" baseline="0" noProof="0" dirty="0">
                <a:ln>
                  <a:noFill/>
                </a:ln>
                <a:solidFill>
                  <a:srgbClr val="C00000"/>
                </a:solidFill>
                <a:effectLst/>
                <a:uLnTx/>
                <a:uFillTx/>
              </a:endParaRPr>
            </a:p>
          </p:txBody>
        </p:sp>
        <p:sp>
          <p:nvSpPr>
            <p:cNvPr id="494" name="Rectangle 493"/>
            <p:cNvSpPr/>
            <p:nvPr/>
          </p:nvSpPr>
          <p:spPr>
            <a:xfrm>
              <a:off x="12445573" y="3860778"/>
              <a:ext cx="884628" cy="276999"/>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rgbClr val="595A59"/>
                  </a:solidFill>
                  <a:effectLst/>
                  <a:uLnTx/>
                  <a:uFillTx/>
                  <a:ea typeface="+mn-ea"/>
                  <a:cs typeface="+mn-cs"/>
                </a:rPr>
                <a:t>Study day</a:t>
              </a:r>
              <a:endParaRPr kumimoji="0" lang="en-US" sz="1200" b="0" i="0" u="none" strike="noStrike" kern="0" cap="none" spc="0" normalizeH="0" baseline="0" noProof="0" dirty="0">
                <a:ln>
                  <a:noFill/>
                </a:ln>
                <a:solidFill>
                  <a:srgbClr val="595A59"/>
                </a:solidFill>
                <a:effectLst/>
                <a:uLnTx/>
                <a:uFillTx/>
                <a:ea typeface="+mn-ea"/>
                <a:cs typeface="+mn-cs"/>
              </a:endParaRPr>
            </a:p>
          </p:txBody>
        </p:sp>
        <p:cxnSp>
          <p:nvCxnSpPr>
            <p:cNvPr id="496" name="Straight Connector 495"/>
            <p:cNvCxnSpPr/>
            <p:nvPr/>
          </p:nvCxnSpPr>
          <p:spPr>
            <a:xfrm flipV="1">
              <a:off x="14207218" y="1687534"/>
              <a:ext cx="0" cy="2150748"/>
            </a:xfrm>
            <a:prstGeom prst="line">
              <a:avLst/>
            </a:prstGeom>
            <a:noFill/>
            <a:ln w="12700" cap="flat" cmpd="sng" algn="ctr">
              <a:solidFill>
                <a:srgbClr val="C00000"/>
              </a:solidFill>
              <a:prstDash val="solid"/>
              <a:miter lim="800000"/>
            </a:ln>
            <a:effectLst/>
          </p:spPr>
        </p:cxnSp>
        <p:grpSp>
          <p:nvGrpSpPr>
            <p:cNvPr id="498" name="Group 497"/>
            <p:cNvGrpSpPr/>
            <p:nvPr/>
          </p:nvGrpSpPr>
          <p:grpSpPr>
            <a:xfrm>
              <a:off x="12762286" y="1575970"/>
              <a:ext cx="609958" cy="2387448"/>
              <a:chOff x="16394905" y="1575970"/>
              <a:chExt cx="609958" cy="2387448"/>
            </a:xfrm>
          </p:grpSpPr>
          <p:sp>
            <p:nvSpPr>
              <p:cNvPr id="514" name="TextBox 513"/>
              <p:cNvSpPr txBox="1"/>
              <p:nvPr/>
            </p:nvSpPr>
            <p:spPr>
              <a:xfrm>
                <a:off x="16687875" y="3002637"/>
                <a:ext cx="279038"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a:t>
                </a:r>
                <a:endParaRPr kumimoji="0" lang="en-US" sz="1000" b="0" i="0" u="none" strike="noStrike" kern="0" cap="none" spc="0" normalizeH="0" baseline="0" noProof="0" dirty="0">
                  <a:ln>
                    <a:noFill/>
                  </a:ln>
                  <a:solidFill>
                    <a:srgbClr val="595A59"/>
                  </a:solidFill>
                  <a:effectLst/>
                  <a:uLnTx/>
                  <a:uFillTx/>
                </a:endParaRPr>
              </a:p>
            </p:txBody>
          </p:sp>
          <p:sp>
            <p:nvSpPr>
              <p:cNvPr id="516" name="TextBox 515"/>
              <p:cNvSpPr txBox="1"/>
              <p:nvPr/>
            </p:nvSpPr>
            <p:spPr>
              <a:xfrm>
                <a:off x="16468148" y="1940340"/>
                <a:ext cx="498764"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1000</a:t>
                </a:r>
                <a:endParaRPr kumimoji="0" lang="en-US" sz="1000" b="0" i="0" u="none" strike="noStrike" kern="0" cap="none" spc="0" normalizeH="0" baseline="0" noProof="0" dirty="0">
                  <a:ln>
                    <a:noFill/>
                  </a:ln>
                  <a:solidFill>
                    <a:srgbClr val="595A59"/>
                  </a:solidFill>
                  <a:effectLst/>
                  <a:uLnTx/>
                  <a:uFillTx/>
                </a:endParaRPr>
              </a:p>
            </p:txBody>
          </p:sp>
          <p:sp>
            <p:nvSpPr>
              <p:cNvPr id="517" name="TextBox 516"/>
              <p:cNvSpPr txBox="1"/>
              <p:nvPr/>
            </p:nvSpPr>
            <p:spPr>
              <a:xfrm>
                <a:off x="16505662" y="3717197"/>
                <a:ext cx="461251"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0.01</a:t>
                </a:r>
                <a:endParaRPr kumimoji="0" lang="en-US" sz="1000" b="0" i="0" u="none" strike="noStrike" kern="0" cap="none" spc="0" normalizeH="0" baseline="0" noProof="0" dirty="0">
                  <a:ln>
                    <a:noFill/>
                  </a:ln>
                  <a:solidFill>
                    <a:srgbClr val="595A59"/>
                  </a:solidFill>
                  <a:effectLst/>
                  <a:uLnTx/>
                  <a:uFillTx/>
                </a:endParaRPr>
              </a:p>
            </p:txBody>
          </p:sp>
          <p:sp>
            <p:nvSpPr>
              <p:cNvPr id="518" name="TextBox 517"/>
              <p:cNvSpPr txBox="1"/>
              <p:nvPr/>
            </p:nvSpPr>
            <p:spPr>
              <a:xfrm>
                <a:off x="16578904" y="3354511"/>
                <a:ext cx="388007"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0.1</a:t>
                </a:r>
                <a:endParaRPr kumimoji="0" lang="en-US" sz="1000" b="0" i="0" u="none" strike="noStrike" kern="0" cap="none" spc="0" normalizeH="0" baseline="0" noProof="0" dirty="0">
                  <a:ln>
                    <a:noFill/>
                  </a:ln>
                  <a:solidFill>
                    <a:srgbClr val="595A59"/>
                  </a:solidFill>
                  <a:effectLst/>
                  <a:uLnTx/>
                  <a:uFillTx/>
                </a:endParaRPr>
              </a:p>
            </p:txBody>
          </p:sp>
          <p:sp>
            <p:nvSpPr>
              <p:cNvPr id="519" name="TextBox 518"/>
              <p:cNvSpPr txBox="1"/>
              <p:nvPr/>
            </p:nvSpPr>
            <p:spPr>
              <a:xfrm>
                <a:off x="16614632" y="2650373"/>
                <a:ext cx="352279"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10</a:t>
                </a:r>
                <a:endParaRPr kumimoji="0" lang="en-US" sz="1000" b="0" i="0" u="none" strike="noStrike" kern="0" cap="none" spc="0" normalizeH="0" baseline="0" noProof="0" dirty="0">
                  <a:ln>
                    <a:noFill/>
                  </a:ln>
                  <a:solidFill>
                    <a:srgbClr val="595A59"/>
                  </a:solidFill>
                  <a:effectLst/>
                  <a:uLnTx/>
                  <a:uFillTx/>
                </a:endParaRPr>
              </a:p>
            </p:txBody>
          </p:sp>
          <p:sp>
            <p:nvSpPr>
              <p:cNvPr id="520" name="TextBox 519"/>
              <p:cNvSpPr txBox="1"/>
              <p:nvPr/>
            </p:nvSpPr>
            <p:spPr>
              <a:xfrm>
                <a:off x="16525312" y="2297616"/>
                <a:ext cx="441599"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100</a:t>
                </a:r>
                <a:endParaRPr kumimoji="0" lang="en-US" sz="1000" b="0" i="0" u="none" strike="noStrike" kern="0" cap="none" spc="0" normalizeH="0" baseline="0" noProof="0" dirty="0">
                  <a:ln>
                    <a:noFill/>
                  </a:ln>
                  <a:solidFill>
                    <a:srgbClr val="595A59"/>
                  </a:solidFill>
                  <a:effectLst/>
                  <a:uLnTx/>
                  <a:uFillTx/>
                </a:endParaRPr>
              </a:p>
            </p:txBody>
          </p:sp>
          <p:sp>
            <p:nvSpPr>
              <p:cNvPr id="521" name="TextBox 520"/>
              <p:cNvSpPr txBox="1"/>
              <p:nvPr/>
            </p:nvSpPr>
            <p:spPr>
              <a:xfrm>
                <a:off x="16394905" y="1575970"/>
                <a:ext cx="572007" cy="246221"/>
              </a:xfrm>
              <a:prstGeom prst="rect">
                <a:avLst/>
              </a:prstGeom>
              <a:noFill/>
              <a:effectLst/>
            </p:spPr>
            <p:txBody>
              <a:bodyPr vert="horz" wrap="none" lIns="91440" tIns="45720" rIns="9144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10000</a:t>
                </a:r>
                <a:endParaRPr kumimoji="0" lang="en-US" sz="1000" b="0" i="0" u="none" strike="noStrike" kern="0" cap="none" spc="0" normalizeH="0" baseline="0" noProof="0" dirty="0">
                  <a:ln>
                    <a:noFill/>
                  </a:ln>
                  <a:solidFill>
                    <a:srgbClr val="595A59"/>
                  </a:solidFill>
                  <a:effectLst/>
                  <a:uLnTx/>
                  <a:uFillTx/>
                </a:endParaRPr>
              </a:p>
            </p:txBody>
          </p:sp>
          <p:grpSp>
            <p:nvGrpSpPr>
              <p:cNvPr id="522" name="Group 521"/>
              <p:cNvGrpSpPr/>
              <p:nvPr/>
            </p:nvGrpSpPr>
            <p:grpSpPr>
              <a:xfrm>
                <a:off x="16929373" y="1699080"/>
                <a:ext cx="75490" cy="2137283"/>
                <a:chOff x="16929373" y="1699080"/>
                <a:chExt cx="75490" cy="2137283"/>
              </a:xfrm>
            </p:grpSpPr>
            <p:cxnSp>
              <p:nvCxnSpPr>
                <p:cNvPr id="523" name="Straight Connector 522"/>
                <p:cNvCxnSpPr/>
                <p:nvPr/>
              </p:nvCxnSpPr>
              <p:spPr>
                <a:xfrm flipH="1">
                  <a:off x="16929373" y="3836363"/>
                  <a:ext cx="75489" cy="0"/>
                </a:xfrm>
                <a:prstGeom prst="line">
                  <a:avLst/>
                </a:prstGeom>
                <a:noFill/>
                <a:ln w="12700" cap="flat" cmpd="sng" algn="ctr">
                  <a:solidFill>
                    <a:srgbClr val="595A59"/>
                  </a:solidFill>
                  <a:prstDash val="solid"/>
                  <a:miter lim="800000"/>
                </a:ln>
                <a:effectLst/>
              </p:spPr>
            </p:cxnSp>
            <p:cxnSp>
              <p:nvCxnSpPr>
                <p:cNvPr id="524" name="Straight Connector 523"/>
                <p:cNvCxnSpPr/>
                <p:nvPr/>
              </p:nvCxnSpPr>
              <p:spPr>
                <a:xfrm flipH="1">
                  <a:off x="16929373" y="3120209"/>
                  <a:ext cx="75489" cy="0"/>
                </a:xfrm>
                <a:prstGeom prst="line">
                  <a:avLst/>
                </a:prstGeom>
                <a:noFill/>
                <a:ln w="12700" cap="flat" cmpd="sng" algn="ctr">
                  <a:solidFill>
                    <a:srgbClr val="595A59"/>
                  </a:solidFill>
                  <a:prstDash val="solid"/>
                  <a:miter lim="800000"/>
                </a:ln>
                <a:effectLst/>
              </p:spPr>
            </p:cxnSp>
            <p:cxnSp>
              <p:nvCxnSpPr>
                <p:cNvPr id="526" name="Straight Connector 525"/>
                <p:cNvCxnSpPr/>
                <p:nvPr/>
              </p:nvCxnSpPr>
              <p:spPr>
                <a:xfrm flipH="1">
                  <a:off x="16929374" y="2063450"/>
                  <a:ext cx="75489" cy="0"/>
                </a:xfrm>
                <a:prstGeom prst="line">
                  <a:avLst/>
                </a:prstGeom>
                <a:noFill/>
                <a:ln w="12700" cap="flat" cmpd="sng" algn="ctr">
                  <a:solidFill>
                    <a:srgbClr val="595A59"/>
                  </a:solidFill>
                  <a:prstDash val="solid"/>
                  <a:miter lim="800000"/>
                </a:ln>
                <a:effectLst/>
              </p:spPr>
            </p:cxnSp>
            <p:cxnSp>
              <p:nvCxnSpPr>
                <p:cNvPr id="527" name="Straight Connector 526"/>
                <p:cNvCxnSpPr/>
                <p:nvPr/>
              </p:nvCxnSpPr>
              <p:spPr>
                <a:xfrm flipH="1">
                  <a:off x="16929373" y="3473677"/>
                  <a:ext cx="75489" cy="0"/>
                </a:xfrm>
                <a:prstGeom prst="line">
                  <a:avLst/>
                </a:prstGeom>
                <a:noFill/>
                <a:ln w="12700" cap="flat" cmpd="sng" algn="ctr">
                  <a:solidFill>
                    <a:srgbClr val="595A59"/>
                  </a:solidFill>
                  <a:prstDash val="solid"/>
                  <a:miter lim="800000"/>
                </a:ln>
                <a:effectLst/>
              </p:spPr>
            </p:cxnSp>
            <p:cxnSp>
              <p:nvCxnSpPr>
                <p:cNvPr id="528" name="Straight Connector 527"/>
                <p:cNvCxnSpPr/>
                <p:nvPr/>
              </p:nvCxnSpPr>
              <p:spPr>
                <a:xfrm flipH="1">
                  <a:off x="16929373" y="2769539"/>
                  <a:ext cx="75489" cy="0"/>
                </a:xfrm>
                <a:prstGeom prst="line">
                  <a:avLst/>
                </a:prstGeom>
                <a:noFill/>
                <a:ln w="12700" cap="flat" cmpd="sng" algn="ctr">
                  <a:solidFill>
                    <a:srgbClr val="595A59"/>
                  </a:solidFill>
                  <a:prstDash val="solid"/>
                  <a:miter lim="800000"/>
                </a:ln>
                <a:effectLst/>
              </p:spPr>
            </p:cxnSp>
            <p:cxnSp>
              <p:nvCxnSpPr>
                <p:cNvPr id="529" name="Straight Connector 528"/>
                <p:cNvCxnSpPr/>
                <p:nvPr/>
              </p:nvCxnSpPr>
              <p:spPr>
                <a:xfrm flipH="1">
                  <a:off x="16929374" y="2415188"/>
                  <a:ext cx="75489" cy="0"/>
                </a:xfrm>
                <a:prstGeom prst="line">
                  <a:avLst/>
                </a:prstGeom>
                <a:noFill/>
                <a:ln w="12700" cap="flat" cmpd="sng" algn="ctr">
                  <a:solidFill>
                    <a:srgbClr val="595A59"/>
                  </a:solidFill>
                  <a:prstDash val="solid"/>
                  <a:miter lim="800000"/>
                </a:ln>
                <a:effectLst/>
              </p:spPr>
            </p:cxnSp>
            <p:cxnSp>
              <p:nvCxnSpPr>
                <p:cNvPr id="530" name="Straight Connector 529"/>
                <p:cNvCxnSpPr/>
                <p:nvPr/>
              </p:nvCxnSpPr>
              <p:spPr>
                <a:xfrm flipH="1">
                  <a:off x="16929374" y="1699080"/>
                  <a:ext cx="75489" cy="0"/>
                </a:xfrm>
                <a:prstGeom prst="line">
                  <a:avLst/>
                </a:prstGeom>
                <a:noFill/>
                <a:ln w="12700" cap="flat" cmpd="sng" algn="ctr">
                  <a:solidFill>
                    <a:srgbClr val="595A59"/>
                  </a:solidFill>
                  <a:prstDash val="solid"/>
                  <a:miter lim="800000"/>
                </a:ln>
                <a:effectLst/>
              </p:spPr>
            </p:cxnSp>
          </p:grpSp>
        </p:grpSp>
        <p:cxnSp>
          <p:nvCxnSpPr>
            <p:cNvPr id="499" name="Straight Connector 498"/>
            <p:cNvCxnSpPr/>
            <p:nvPr/>
          </p:nvCxnSpPr>
          <p:spPr>
            <a:xfrm>
              <a:off x="13404491" y="2316843"/>
              <a:ext cx="3511447" cy="0"/>
            </a:xfrm>
            <a:prstGeom prst="line">
              <a:avLst/>
            </a:prstGeom>
            <a:noFill/>
            <a:ln w="19050" cap="rnd" cmpd="sng" algn="ctr">
              <a:solidFill>
                <a:srgbClr val="595A59">
                  <a:lumMod val="60000"/>
                  <a:lumOff val="40000"/>
                </a:srgbClr>
              </a:solidFill>
              <a:prstDash val="sysDot"/>
              <a:round/>
            </a:ln>
            <a:effectLst/>
          </p:spPr>
        </p:cxnSp>
        <p:sp>
          <p:nvSpPr>
            <p:cNvPr id="500" name="TextBox 499"/>
            <p:cNvSpPr txBox="1"/>
            <p:nvPr/>
          </p:nvSpPr>
          <p:spPr>
            <a:xfrm>
              <a:off x="16201935" y="2101990"/>
              <a:ext cx="726352" cy="253916"/>
            </a:xfrm>
            <a:prstGeom prst="rect">
              <a:avLst/>
            </a:prstGeom>
            <a:noFill/>
            <a:effectLst/>
          </p:spPr>
          <p:txBody>
            <a:bodyPr vert="horz" wrap="none" lIns="45720" tIns="45720" rIns="45720" bIns="4572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rgbClr val="595A59">
                      <a:lumMod val="75000"/>
                    </a:srgbClr>
                  </a:solidFill>
                  <a:effectLst/>
                  <a:uLnTx/>
                  <a:uFillTx/>
                </a:rPr>
                <a:t>Protective</a:t>
              </a:r>
              <a:endParaRPr kumimoji="0" lang="en-US" sz="1050" b="0" i="0" u="none" strike="noStrike" kern="0" cap="none" spc="0" normalizeH="0" baseline="0" noProof="0" dirty="0">
                <a:ln>
                  <a:noFill/>
                </a:ln>
                <a:solidFill>
                  <a:srgbClr val="595A59">
                    <a:lumMod val="75000"/>
                  </a:srgbClr>
                </a:solidFill>
                <a:effectLst/>
                <a:uLnTx/>
                <a:uFillTx/>
              </a:endParaRPr>
            </a:p>
          </p:txBody>
        </p:sp>
        <p:grpSp>
          <p:nvGrpSpPr>
            <p:cNvPr id="501" name="Group 500"/>
            <p:cNvGrpSpPr/>
            <p:nvPr/>
          </p:nvGrpSpPr>
          <p:grpSpPr>
            <a:xfrm>
              <a:off x="16937040" y="1576560"/>
              <a:ext cx="599713" cy="2388451"/>
              <a:chOff x="13302886" y="1576560"/>
              <a:chExt cx="599713" cy="2388451"/>
            </a:xfrm>
          </p:grpSpPr>
          <p:grpSp>
            <p:nvGrpSpPr>
              <p:cNvPr id="503" name="Group 502"/>
              <p:cNvGrpSpPr/>
              <p:nvPr/>
            </p:nvGrpSpPr>
            <p:grpSpPr>
              <a:xfrm>
                <a:off x="13330591" y="1576560"/>
                <a:ext cx="572008" cy="2388451"/>
                <a:chOff x="12906384" y="1576560"/>
                <a:chExt cx="572008" cy="2388451"/>
              </a:xfrm>
            </p:grpSpPr>
            <p:sp>
              <p:nvSpPr>
                <p:cNvPr id="510" name="TextBox 509"/>
                <p:cNvSpPr txBox="1"/>
                <p:nvPr/>
              </p:nvSpPr>
              <p:spPr>
                <a:xfrm>
                  <a:off x="12906384" y="3718790"/>
                  <a:ext cx="279038" cy="246221"/>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0</a:t>
                  </a:r>
                  <a:endParaRPr kumimoji="0" lang="en-US" sz="1000" b="0" i="0" u="none" strike="noStrike" kern="0" cap="none" spc="0" normalizeH="0" baseline="0" noProof="0" dirty="0">
                    <a:ln>
                      <a:noFill/>
                    </a:ln>
                    <a:solidFill>
                      <a:srgbClr val="595A59"/>
                    </a:solidFill>
                    <a:effectLst/>
                    <a:uLnTx/>
                    <a:uFillTx/>
                  </a:endParaRPr>
                </a:p>
              </p:txBody>
            </p:sp>
            <p:sp>
              <p:nvSpPr>
                <p:cNvPr id="511" name="TextBox 510"/>
                <p:cNvSpPr txBox="1"/>
                <p:nvPr/>
              </p:nvSpPr>
              <p:spPr>
                <a:xfrm>
                  <a:off x="12906384" y="3300302"/>
                  <a:ext cx="498764" cy="246221"/>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2000</a:t>
                  </a:r>
                  <a:endParaRPr kumimoji="0" lang="en-US" sz="1000" b="0" i="0" u="none" strike="noStrike" kern="0" cap="none" spc="0" normalizeH="0" baseline="0" noProof="0" dirty="0">
                    <a:ln>
                      <a:noFill/>
                    </a:ln>
                    <a:solidFill>
                      <a:srgbClr val="595A59"/>
                    </a:solidFill>
                    <a:effectLst/>
                    <a:uLnTx/>
                    <a:uFillTx/>
                  </a:endParaRPr>
                </a:p>
              </p:txBody>
            </p:sp>
            <p:sp>
              <p:nvSpPr>
                <p:cNvPr id="512" name="TextBox 511"/>
                <p:cNvSpPr txBox="1"/>
                <p:nvPr/>
              </p:nvSpPr>
              <p:spPr>
                <a:xfrm>
                  <a:off x="12906384" y="2864683"/>
                  <a:ext cx="498764" cy="246221"/>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4000</a:t>
                  </a:r>
                  <a:endParaRPr kumimoji="0" lang="en-US" sz="1000" b="0" i="0" u="none" strike="noStrike" kern="0" cap="none" spc="0" normalizeH="0" baseline="0" noProof="0" dirty="0">
                    <a:ln>
                      <a:noFill/>
                    </a:ln>
                    <a:solidFill>
                      <a:srgbClr val="595A59"/>
                    </a:solidFill>
                    <a:effectLst/>
                    <a:uLnTx/>
                    <a:uFillTx/>
                  </a:endParaRPr>
                </a:p>
              </p:txBody>
            </p:sp>
            <p:sp>
              <p:nvSpPr>
                <p:cNvPr id="513" name="TextBox 512"/>
                <p:cNvSpPr txBox="1"/>
                <p:nvPr/>
              </p:nvSpPr>
              <p:spPr>
                <a:xfrm>
                  <a:off x="12906384" y="1576560"/>
                  <a:ext cx="572008" cy="246221"/>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10000</a:t>
                  </a:r>
                  <a:endParaRPr kumimoji="0" lang="en-US" sz="1000" b="0" i="0" u="none" strike="noStrike" kern="0" cap="none" spc="0" normalizeH="0" baseline="0" noProof="0" dirty="0">
                    <a:ln>
                      <a:noFill/>
                    </a:ln>
                    <a:solidFill>
                      <a:srgbClr val="595A59"/>
                    </a:solidFill>
                    <a:effectLst/>
                    <a:uLnTx/>
                    <a:uFillTx/>
                  </a:endParaRPr>
                </a:p>
              </p:txBody>
            </p:sp>
            <p:sp>
              <p:nvSpPr>
                <p:cNvPr id="537" name="TextBox 536"/>
                <p:cNvSpPr txBox="1"/>
                <p:nvPr/>
              </p:nvSpPr>
              <p:spPr>
                <a:xfrm>
                  <a:off x="12906384" y="2441736"/>
                  <a:ext cx="498764" cy="246221"/>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6000</a:t>
                  </a:r>
                  <a:endParaRPr kumimoji="0" lang="en-US" sz="1000" b="0" i="0" u="none" strike="noStrike" kern="0" cap="none" spc="0" normalizeH="0" baseline="0" noProof="0" dirty="0">
                    <a:ln>
                      <a:noFill/>
                    </a:ln>
                    <a:solidFill>
                      <a:srgbClr val="595A59"/>
                    </a:solidFill>
                    <a:effectLst/>
                    <a:uLnTx/>
                    <a:uFillTx/>
                  </a:endParaRPr>
                </a:p>
              </p:txBody>
            </p:sp>
            <p:sp>
              <p:nvSpPr>
                <p:cNvPr id="539" name="TextBox 538"/>
                <p:cNvSpPr txBox="1"/>
                <p:nvPr/>
              </p:nvSpPr>
              <p:spPr>
                <a:xfrm>
                  <a:off x="12906384" y="2012832"/>
                  <a:ext cx="498764" cy="246221"/>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8000</a:t>
                  </a:r>
                  <a:endParaRPr kumimoji="0" lang="en-US" sz="1000" b="0" i="0" u="none" strike="noStrike" kern="0" cap="none" spc="0" normalizeH="0" baseline="0" noProof="0" dirty="0">
                    <a:ln>
                      <a:noFill/>
                    </a:ln>
                    <a:solidFill>
                      <a:srgbClr val="595A59"/>
                    </a:solidFill>
                    <a:effectLst/>
                    <a:uLnTx/>
                    <a:uFillTx/>
                  </a:endParaRPr>
                </a:p>
              </p:txBody>
            </p:sp>
          </p:grpSp>
          <p:grpSp>
            <p:nvGrpSpPr>
              <p:cNvPr id="504" name="Group 503"/>
              <p:cNvGrpSpPr/>
              <p:nvPr/>
            </p:nvGrpSpPr>
            <p:grpSpPr>
              <a:xfrm>
                <a:off x="13302886" y="1697493"/>
                <a:ext cx="75489" cy="2137765"/>
                <a:chOff x="13302886" y="1697493"/>
                <a:chExt cx="75489" cy="2137765"/>
              </a:xfrm>
            </p:grpSpPr>
            <p:cxnSp>
              <p:nvCxnSpPr>
                <p:cNvPr id="505" name="Straight Connector 504"/>
                <p:cNvCxnSpPr/>
                <p:nvPr/>
              </p:nvCxnSpPr>
              <p:spPr>
                <a:xfrm flipH="1">
                  <a:off x="13302886" y="3417874"/>
                  <a:ext cx="75489" cy="0"/>
                </a:xfrm>
                <a:prstGeom prst="line">
                  <a:avLst/>
                </a:prstGeom>
                <a:noFill/>
                <a:ln w="12700" cap="flat" cmpd="sng" algn="ctr">
                  <a:solidFill>
                    <a:srgbClr val="595A59"/>
                  </a:solidFill>
                  <a:prstDash val="solid"/>
                  <a:miter lim="800000"/>
                </a:ln>
                <a:effectLst/>
              </p:spPr>
            </p:cxnSp>
            <p:cxnSp>
              <p:nvCxnSpPr>
                <p:cNvPr id="506" name="Straight Connector 505"/>
                <p:cNvCxnSpPr/>
                <p:nvPr/>
              </p:nvCxnSpPr>
              <p:spPr>
                <a:xfrm flipH="1">
                  <a:off x="13302886" y="2982256"/>
                  <a:ext cx="75489" cy="0"/>
                </a:xfrm>
                <a:prstGeom prst="line">
                  <a:avLst/>
                </a:prstGeom>
                <a:noFill/>
                <a:ln w="12700" cap="flat" cmpd="sng" algn="ctr">
                  <a:solidFill>
                    <a:srgbClr val="595A59"/>
                  </a:solidFill>
                  <a:prstDash val="solid"/>
                  <a:miter lim="800000"/>
                </a:ln>
                <a:effectLst/>
              </p:spPr>
            </p:cxnSp>
            <p:cxnSp>
              <p:nvCxnSpPr>
                <p:cNvPr id="507" name="Straight Connector 506"/>
                <p:cNvCxnSpPr/>
                <p:nvPr/>
              </p:nvCxnSpPr>
              <p:spPr>
                <a:xfrm flipH="1">
                  <a:off x="13302886" y="1697493"/>
                  <a:ext cx="75489" cy="0"/>
                </a:xfrm>
                <a:prstGeom prst="line">
                  <a:avLst/>
                </a:prstGeom>
                <a:noFill/>
                <a:ln w="12700" cap="flat" cmpd="sng" algn="ctr">
                  <a:solidFill>
                    <a:srgbClr val="595A59"/>
                  </a:solidFill>
                  <a:prstDash val="solid"/>
                  <a:miter lim="800000"/>
                </a:ln>
                <a:effectLst/>
              </p:spPr>
            </p:cxnSp>
            <p:cxnSp>
              <p:nvCxnSpPr>
                <p:cNvPr id="509" name="Straight Connector 508"/>
                <p:cNvCxnSpPr/>
                <p:nvPr/>
              </p:nvCxnSpPr>
              <p:spPr>
                <a:xfrm flipH="1">
                  <a:off x="13302886" y="3835258"/>
                  <a:ext cx="75489" cy="0"/>
                </a:xfrm>
                <a:prstGeom prst="line">
                  <a:avLst/>
                </a:prstGeom>
                <a:noFill/>
                <a:ln w="12700" cap="flat" cmpd="sng" algn="ctr">
                  <a:solidFill>
                    <a:srgbClr val="595A59"/>
                  </a:solidFill>
                  <a:prstDash val="solid"/>
                  <a:miter lim="800000"/>
                </a:ln>
                <a:effectLst/>
              </p:spPr>
            </p:cxnSp>
            <p:cxnSp>
              <p:nvCxnSpPr>
                <p:cNvPr id="538" name="Straight Connector 537"/>
                <p:cNvCxnSpPr/>
                <p:nvPr/>
              </p:nvCxnSpPr>
              <p:spPr>
                <a:xfrm flipH="1">
                  <a:off x="13302886" y="2559309"/>
                  <a:ext cx="75489" cy="0"/>
                </a:xfrm>
                <a:prstGeom prst="line">
                  <a:avLst/>
                </a:prstGeom>
                <a:noFill/>
                <a:ln w="12700" cap="flat" cmpd="sng" algn="ctr">
                  <a:solidFill>
                    <a:srgbClr val="595A59"/>
                  </a:solidFill>
                  <a:prstDash val="solid"/>
                  <a:miter lim="800000"/>
                </a:ln>
                <a:effectLst/>
              </p:spPr>
            </p:cxnSp>
            <p:cxnSp>
              <p:nvCxnSpPr>
                <p:cNvPr id="540" name="Straight Connector 539"/>
                <p:cNvCxnSpPr/>
                <p:nvPr/>
              </p:nvCxnSpPr>
              <p:spPr>
                <a:xfrm flipH="1">
                  <a:off x="13302886" y="2130405"/>
                  <a:ext cx="75489" cy="0"/>
                </a:xfrm>
                <a:prstGeom prst="line">
                  <a:avLst/>
                </a:prstGeom>
                <a:noFill/>
                <a:ln w="12700" cap="flat" cmpd="sng" algn="ctr">
                  <a:solidFill>
                    <a:srgbClr val="595A59"/>
                  </a:solidFill>
                  <a:prstDash val="solid"/>
                  <a:miter lim="800000"/>
                </a:ln>
                <a:effectLst/>
              </p:spPr>
            </p:cxnSp>
          </p:grpSp>
        </p:grpSp>
        <p:sp>
          <p:nvSpPr>
            <p:cNvPr id="502" name="Rectangle 501"/>
            <p:cNvSpPr/>
            <p:nvPr/>
          </p:nvSpPr>
          <p:spPr>
            <a:xfrm rot="5400000">
              <a:off x="16520672" y="2697056"/>
              <a:ext cx="2062251" cy="17094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dirty="0">
                  <a:ln>
                    <a:noFill/>
                  </a:ln>
                  <a:solidFill>
                    <a:srgbClr val="595A59"/>
                  </a:solidFill>
                  <a:effectLst/>
                  <a:uLnTx/>
                  <a:uFillTx/>
                  <a:ea typeface="+mn-ea"/>
                  <a:cs typeface="+mn-cs"/>
                </a:rPr>
                <a:t>Total IgG, µg/mL</a:t>
              </a:r>
              <a:endParaRPr kumimoji="0" lang="en-US" sz="1100" b="0" i="0" u="none" strike="noStrike" kern="0" cap="none" spc="0" normalizeH="0" baseline="0" noProof="0" dirty="0">
                <a:ln>
                  <a:noFill/>
                </a:ln>
                <a:solidFill>
                  <a:srgbClr val="595A59"/>
                </a:solidFill>
                <a:effectLst/>
                <a:uLnTx/>
                <a:uFillTx/>
                <a:ea typeface="+mn-ea"/>
                <a:cs typeface="+mn-cs"/>
              </a:endParaRPr>
            </a:p>
          </p:txBody>
        </p:sp>
      </p:grpSp>
      <p:sp>
        <p:nvSpPr>
          <p:cNvPr id="550" name="TextBox 549"/>
          <p:cNvSpPr txBox="1"/>
          <p:nvPr/>
        </p:nvSpPr>
        <p:spPr>
          <a:xfrm>
            <a:off x="5182516" y="1816637"/>
            <a:ext cx="955390"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Efgartigimod cycle</a:t>
            </a:r>
            <a:endParaRPr kumimoji="0" lang="en-US" sz="1000" b="0" i="0" u="none" strike="noStrike" kern="0" cap="none" spc="0" normalizeH="0" baseline="0" noProof="0" dirty="0">
              <a:ln>
                <a:noFill/>
              </a:ln>
              <a:solidFill>
                <a:srgbClr val="595A59"/>
              </a:solidFill>
              <a:effectLst/>
              <a:uLnTx/>
              <a:uFillTx/>
            </a:endParaRPr>
          </a:p>
        </p:txBody>
      </p:sp>
      <p:sp>
        <p:nvSpPr>
          <p:cNvPr id="580" name="TextBox 579"/>
          <p:cNvSpPr txBox="1"/>
          <p:nvPr/>
        </p:nvSpPr>
        <p:spPr>
          <a:xfrm>
            <a:off x="5183294" y="1985916"/>
            <a:ext cx="464871"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Total IgG</a:t>
            </a:r>
            <a:endParaRPr kumimoji="0" lang="en-US" sz="1000" b="0" i="0" u="none" strike="noStrike" kern="0" cap="none" spc="0" normalizeH="0" baseline="0" noProof="0" dirty="0">
              <a:ln>
                <a:noFill/>
              </a:ln>
              <a:solidFill>
                <a:srgbClr val="595A59"/>
              </a:solidFill>
              <a:effectLst/>
              <a:uLnTx/>
              <a:uFillTx/>
            </a:endParaRPr>
          </a:p>
        </p:txBody>
      </p:sp>
      <p:sp>
        <p:nvSpPr>
          <p:cNvPr id="581" name="Oval 580"/>
          <p:cNvSpPr/>
          <p:nvPr/>
        </p:nvSpPr>
        <p:spPr>
          <a:xfrm>
            <a:off x="4992432" y="2036514"/>
            <a:ext cx="60960" cy="60960"/>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nvGrpSpPr>
          <p:cNvPr id="41" name="Group 40"/>
          <p:cNvGrpSpPr/>
          <p:nvPr/>
        </p:nvGrpSpPr>
        <p:grpSpPr>
          <a:xfrm>
            <a:off x="4942890" y="2195828"/>
            <a:ext cx="881605" cy="2462919"/>
            <a:chOff x="4942890" y="2195828"/>
            <a:chExt cx="881605" cy="2462919"/>
          </a:xfrm>
        </p:grpSpPr>
        <p:cxnSp>
          <p:nvCxnSpPr>
            <p:cNvPr id="582" name="Straight Connector 581"/>
            <p:cNvCxnSpPr/>
            <p:nvPr/>
          </p:nvCxnSpPr>
          <p:spPr>
            <a:xfrm>
              <a:off x="4942890" y="2899093"/>
              <a:ext cx="153879" cy="0"/>
            </a:xfrm>
            <a:prstGeom prst="line">
              <a:avLst/>
            </a:prstGeom>
            <a:noFill/>
            <a:ln w="12700" cap="flat" cmpd="sng" algn="ctr">
              <a:solidFill>
                <a:schemeClr val="accent3">
                  <a:lumMod val="60000"/>
                  <a:lumOff val="40000"/>
                </a:schemeClr>
              </a:solidFill>
              <a:prstDash val="solid"/>
              <a:miter lim="800000"/>
            </a:ln>
            <a:effectLst/>
          </p:spPr>
        </p:cxnSp>
        <p:cxnSp>
          <p:nvCxnSpPr>
            <p:cNvPr id="544" name="Straight Connector 543"/>
            <p:cNvCxnSpPr/>
            <p:nvPr/>
          </p:nvCxnSpPr>
          <p:spPr>
            <a:xfrm>
              <a:off x="4942890" y="4385860"/>
              <a:ext cx="153879" cy="0"/>
            </a:xfrm>
            <a:prstGeom prst="line">
              <a:avLst/>
            </a:prstGeom>
            <a:noFill/>
            <a:ln w="12700" cap="flat" cmpd="sng" algn="ctr">
              <a:solidFill>
                <a:schemeClr val="accent3">
                  <a:lumMod val="60000"/>
                  <a:lumOff val="40000"/>
                </a:schemeClr>
              </a:solidFill>
              <a:prstDash val="solid"/>
              <a:miter lim="800000"/>
            </a:ln>
            <a:effectLst/>
          </p:spPr>
        </p:cxnSp>
        <p:sp>
          <p:nvSpPr>
            <p:cNvPr id="545" name="Star: 5 Points 544"/>
            <p:cNvSpPr/>
            <p:nvPr/>
          </p:nvSpPr>
          <p:spPr>
            <a:xfrm>
              <a:off x="4996155" y="4353309"/>
              <a:ext cx="65102" cy="65102"/>
            </a:xfrm>
            <a:prstGeom prst="star5">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546" name="TextBox 545"/>
            <p:cNvSpPr txBox="1"/>
            <p:nvPr/>
          </p:nvSpPr>
          <p:spPr>
            <a:xfrm>
              <a:off x="5183294" y="4294948"/>
              <a:ext cx="495328"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PCV-S19F</a:t>
              </a:r>
              <a:endParaRPr kumimoji="0" lang="en-US" sz="1000" b="0" i="0" u="none" strike="noStrike" kern="0" cap="none" spc="0" normalizeH="0" baseline="0" noProof="0" dirty="0">
                <a:ln>
                  <a:noFill/>
                </a:ln>
                <a:solidFill>
                  <a:srgbClr val="595A59"/>
                </a:solidFill>
                <a:effectLst/>
                <a:uLnTx/>
                <a:uFillTx/>
              </a:endParaRPr>
            </a:p>
          </p:txBody>
        </p:sp>
        <p:cxnSp>
          <p:nvCxnSpPr>
            <p:cNvPr id="547" name="Straight Connector 546"/>
            <p:cNvCxnSpPr/>
            <p:nvPr/>
          </p:nvCxnSpPr>
          <p:spPr>
            <a:xfrm>
              <a:off x="4942890" y="4581803"/>
              <a:ext cx="153879" cy="0"/>
            </a:xfrm>
            <a:prstGeom prst="line">
              <a:avLst/>
            </a:prstGeom>
            <a:noFill/>
            <a:ln w="12700" cap="flat" cmpd="sng" algn="ctr">
              <a:solidFill>
                <a:schemeClr val="accent3">
                  <a:lumMod val="60000"/>
                  <a:lumOff val="40000"/>
                </a:schemeClr>
              </a:solidFill>
              <a:prstDash val="solid"/>
              <a:miter lim="800000"/>
            </a:ln>
            <a:effectLst/>
          </p:spPr>
        </p:cxnSp>
        <p:sp>
          <p:nvSpPr>
            <p:cNvPr id="548" name="Cross 547"/>
            <p:cNvSpPr/>
            <p:nvPr/>
          </p:nvSpPr>
          <p:spPr>
            <a:xfrm>
              <a:off x="4996155" y="4549252"/>
              <a:ext cx="65102" cy="65102"/>
            </a:xfrm>
            <a:prstGeom prst="plus">
              <a:avLst>
                <a:gd name="adj" fmla="val 35974"/>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549" name="TextBox 548"/>
            <p:cNvSpPr txBox="1"/>
            <p:nvPr/>
          </p:nvSpPr>
          <p:spPr>
            <a:xfrm>
              <a:off x="5183294" y="4504859"/>
              <a:ext cx="495328"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PCV-S23F</a:t>
              </a:r>
              <a:endParaRPr kumimoji="0" lang="en-US" sz="1000" b="0" i="0" u="none" strike="noStrike" kern="0" cap="none" spc="0" normalizeH="0" baseline="0" noProof="0" dirty="0">
                <a:ln>
                  <a:noFill/>
                </a:ln>
                <a:solidFill>
                  <a:srgbClr val="595A59"/>
                </a:solidFill>
                <a:effectLst/>
                <a:uLnTx/>
                <a:uFillTx/>
              </a:endParaRPr>
            </a:p>
          </p:txBody>
        </p:sp>
        <p:cxnSp>
          <p:nvCxnSpPr>
            <p:cNvPr id="551" name="Straight Connector 550"/>
            <p:cNvCxnSpPr/>
            <p:nvPr/>
          </p:nvCxnSpPr>
          <p:spPr>
            <a:xfrm>
              <a:off x="4942890" y="4185349"/>
              <a:ext cx="153879" cy="0"/>
            </a:xfrm>
            <a:prstGeom prst="line">
              <a:avLst/>
            </a:prstGeom>
            <a:noFill/>
            <a:ln w="12700" cap="flat" cmpd="sng" algn="ctr">
              <a:solidFill>
                <a:schemeClr val="accent3">
                  <a:lumMod val="60000"/>
                  <a:lumOff val="40000"/>
                </a:schemeClr>
              </a:solidFill>
              <a:prstDash val="solid"/>
              <a:miter lim="800000"/>
            </a:ln>
            <a:effectLst/>
          </p:spPr>
        </p:cxnSp>
        <p:sp>
          <p:nvSpPr>
            <p:cNvPr id="552" name="TextBox 551"/>
            <p:cNvSpPr txBox="1"/>
            <p:nvPr/>
          </p:nvSpPr>
          <p:spPr>
            <a:xfrm>
              <a:off x="5183294" y="4085036"/>
              <a:ext cx="641201"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PCV13-S19A</a:t>
              </a:r>
              <a:endParaRPr kumimoji="0" lang="en-US" sz="1000" b="0" i="0" u="none" strike="noStrike" kern="0" cap="none" spc="0" normalizeH="0" baseline="0" noProof="0" dirty="0">
                <a:ln>
                  <a:noFill/>
                </a:ln>
                <a:solidFill>
                  <a:srgbClr val="595A59"/>
                </a:solidFill>
                <a:effectLst/>
                <a:uLnTx/>
                <a:uFillTx/>
              </a:endParaRPr>
            </a:p>
          </p:txBody>
        </p:sp>
        <p:sp>
          <p:nvSpPr>
            <p:cNvPr id="553" name="Oval 552"/>
            <p:cNvSpPr/>
            <p:nvPr/>
          </p:nvSpPr>
          <p:spPr>
            <a:xfrm>
              <a:off x="5000052" y="4161716"/>
              <a:ext cx="45720" cy="45720"/>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554" name="Straight Connector 553"/>
            <p:cNvCxnSpPr/>
            <p:nvPr/>
          </p:nvCxnSpPr>
          <p:spPr>
            <a:xfrm>
              <a:off x="4942890" y="3977069"/>
              <a:ext cx="153879" cy="0"/>
            </a:xfrm>
            <a:prstGeom prst="line">
              <a:avLst/>
            </a:prstGeom>
            <a:noFill/>
            <a:ln w="12700" cap="flat" cmpd="sng" algn="ctr">
              <a:solidFill>
                <a:schemeClr val="accent3">
                  <a:lumMod val="60000"/>
                  <a:lumOff val="40000"/>
                </a:schemeClr>
              </a:solidFill>
              <a:prstDash val="solid"/>
              <a:miter lim="800000"/>
            </a:ln>
            <a:effectLst/>
          </p:spPr>
        </p:cxnSp>
        <p:sp>
          <p:nvSpPr>
            <p:cNvPr id="555" name="TextBox 554"/>
            <p:cNvSpPr txBox="1"/>
            <p:nvPr/>
          </p:nvSpPr>
          <p:spPr>
            <a:xfrm>
              <a:off x="5183294" y="3875124"/>
              <a:ext cx="540212"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PCV-13-S1</a:t>
              </a:r>
              <a:endParaRPr kumimoji="0" lang="en-US" sz="1000" b="0" i="0" u="none" strike="noStrike" kern="0" cap="none" spc="0" normalizeH="0" baseline="0" noProof="0" dirty="0">
                <a:ln>
                  <a:noFill/>
                </a:ln>
                <a:solidFill>
                  <a:srgbClr val="595A59"/>
                </a:solidFill>
                <a:effectLst/>
                <a:uLnTx/>
                <a:uFillTx/>
              </a:endParaRPr>
            </a:p>
          </p:txBody>
        </p:sp>
        <p:sp>
          <p:nvSpPr>
            <p:cNvPr id="556" name="Isosceles Triangle 555"/>
            <p:cNvSpPr/>
            <p:nvPr/>
          </p:nvSpPr>
          <p:spPr>
            <a:xfrm>
              <a:off x="4990908" y="3945816"/>
              <a:ext cx="64008" cy="64008"/>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557" name="Straight Connector 556"/>
            <p:cNvCxnSpPr/>
            <p:nvPr/>
          </p:nvCxnSpPr>
          <p:spPr>
            <a:xfrm>
              <a:off x="4942890" y="3532000"/>
              <a:ext cx="153879" cy="0"/>
            </a:xfrm>
            <a:prstGeom prst="line">
              <a:avLst/>
            </a:prstGeom>
            <a:noFill/>
            <a:ln w="12700" cap="flat" cmpd="sng" algn="ctr">
              <a:solidFill>
                <a:schemeClr val="accent3">
                  <a:lumMod val="60000"/>
                  <a:lumOff val="40000"/>
                </a:schemeClr>
              </a:solidFill>
              <a:prstDash val="solid"/>
              <a:miter lim="800000"/>
            </a:ln>
            <a:effectLst/>
          </p:spPr>
        </p:cxnSp>
        <p:sp>
          <p:nvSpPr>
            <p:cNvPr id="558" name="TextBox 557"/>
            <p:cNvSpPr txBox="1"/>
            <p:nvPr/>
          </p:nvSpPr>
          <p:spPr>
            <a:xfrm>
              <a:off x="5183294" y="3455300"/>
              <a:ext cx="490519"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PCV-S18c</a:t>
              </a:r>
              <a:endParaRPr kumimoji="0" lang="en-US" sz="1000" b="0" i="0" u="none" strike="noStrike" kern="0" cap="none" spc="0" normalizeH="0" baseline="0" noProof="0" dirty="0">
                <a:ln>
                  <a:noFill/>
                </a:ln>
                <a:solidFill>
                  <a:srgbClr val="595A59"/>
                </a:solidFill>
                <a:effectLst/>
                <a:uLnTx/>
                <a:uFillTx/>
              </a:endParaRPr>
            </a:p>
          </p:txBody>
        </p:sp>
        <p:sp>
          <p:nvSpPr>
            <p:cNvPr id="559" name="Diamond 558"/>
            <p:cNvSpPr/>
            <p:nvPr/>
          </p:nvSpPr>
          <p:spPr>
            <a:xfrm>
              <a:off x="4992432" y="3500747"/>
              <a:ext cx="60960" cy="60960"/>
            </a:xfrm>
            <a:prstGeom prst="diamond">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560" name="Straight Connector 559"/>
            <p:cNvCxnSpPr/>
            <p:nvPr/>
          </p:nvCxnSpPr>
          <p:spPr>
            <a:xfrm>
              <a:off x="4942890" y="3108438"/>
              <a:ext cx="153879" cy="0"/>
            </a:xfrm>
            <a:prstGeom prst="line">
              <a:avLst/>
            </a:prstGeom>
            <a:noFill/>
            <a:ln w="12700" cap="flat" cmpd="sng" algn="ctr">
              <a:solidFill>
                <a:schemeClr val="accent3">
                  <a:lumMod val="60000"/>
                  <a:lumOff val="40000"/>
                </a:schemeClr>
              </a:solidFill>
              <a:prstDash val="solid"/>
              <a:miter lim="800000"/>
            </a:ln>
            <a:effectLst/>
          </p:spPr>
        </p:cxnSp>
        <p:sp>
          <p:nvSpPr>
            <p:cNvPr id="561" name="TextBox 560"/>
            <p:cNvSpPr txBox="1"/>
            <p:nvPr/>
          </p:nvSpPr>
          <p:spPr>
            <a:xfrm>
              <a:off x="5183294" y="3035476"/>
              <a:ext cx="501740"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PCV13-S7</a:t>
              </a:r>
              <a:endParaRPr kumimoji="0" lang="en-US" sz="1000" b="0" i="0" u="none" strike="noStrike" kern="0" cap="none" spc="0" normalizeH="0" baseline="0" noProof="0" dirty="0">
                <a:ln>
                  <a:noFill/>
                </a:ln>
                <a:solidFill>
                  <a:srgbClr val="595A59"/>
                </a:solidFill>
                <a:effectLst/>
                <a:uLnTx/>
                <a:uFillTx/>
              </a:endParaRPr>
            </a:p>
          </p:txBody>
        </p:sp>
        <p:sp>
          <p:nvSpPr>
            <p:cNvPr id="562" name="Oval 561"/>
            <p:cNvSpPr/>
            <p:nvPr/>
          </p:nvSpPr>
          <p:spPr>
            <a:xfrm>
              <a:off x="4992432" y="3077185"/>
              <a:ext cx="60960" cy="60960"/>
            </a:xfrm>
            <a:prstGeom prst="ellips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563" name="Straight Connector 562"/>
            <p:cNvCxnSpPr/>
            <p:nvPr/>
          </p:nvCxnSpPr>
          <p:spPr>
            <a:xfrm>
              <a:off x="4942890" y="3330715"/>
              <a:ext cx="153879" cy="0"/>
            </a:xfrm>
            <a:prstGeom prst="line">
              <a:avLst/>
            </a:prstGeom>
            <a:noFill/>
            <a:ln w="12700" cap="flat" cmpd="sng" algn="ctr">
              <a:solidFill>
                <a:schemeClr val="accent3">
                  <a:lumMod val="60000"/>
                  <a:lumOff val="40000"/>
                </a:schemeClr>
              </a:solidFill>
              <a:prstDash val="solid"/>
              <a:miter lim="800000"/>
            </a:ln>
            <a:effectLst/>
          </p:spPr>
        </p:cxnSp>
        <p:sp>
          <p:nvSpPr>
            <p:cNvPr id="564" name="TextBox 563"/>
            <p:cNvSpPr txBox="1"/>
            <p:nvPr/>
          </p:nvSpPr>
          <p:spPr>
            <a:xfrm>
              <a:off x="5183294" y="3245388"/>
              <a:ext cx="569067"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PCV13-S6b</a:t>
              </a:r>
              <a:endParaRPr kumimoji="0" lang="en-US" sz="1000" b="0" i="0" u="none" strike="noStrike" kern="0" cap="none" spc="0" normalizeH="0" baseline="0" noProof="0" dirty="0">
                <a:ln>
                  <a:noFill/>
                </a:ln>
                <a:solidFill>
                  <a:srgbClr val="595A59"/>
                </a:solidFill>
                <a:effectLst/>
                <a:uLnTx/>
                <a:uFillTx/>
              </a:endParaRPr>
            </a:p>
          </p:txBody>
        </p:sp>
        <p:sp>
          <p:nvSpPr>
            <p:cNvPr id="565" name="Rectangle 564"/>
            <p:cNvSpPr/>
            <p:nvPr/>
          </p:nvSpPr>
          <p:spPr>
            <a:xfrm>
              <a:off x="4992432" y="3299462"/>
              <a:ext cx="54864" cy="54864"/>
            </a:xfrm>
            <a:prstGeom prst="rect">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566" name="Straight Connector 565"/>
            <p:cNvCxnSpPr/>
            <p:nvPr/>
          </p:nvCxnSpPr>
          <p:spPr>
            <a:xfrm>
              <a:off x="4942890" y="2691569"/>
              <a:ext cx="153879" cy="0"/>
            </a:xfrm>
            <a:prstGeom prst="line">
              <a:avLst/>
            </a:prstGeom>
            <a:noFill/>
            <a:ln w="12700" cap="flat" cmpd="sng" algn="ctr">
              <a:solidFill>
                <a:schemeClr val="accent3">
                  <a:lumMod val="60000"/>
                  <a:lumOff val="40000"/>
                </a:schemeClr>
              </a:solidFill>
              <a:prstDash val="solid"/>
              <a:miter lim="800000"/>
            </a:ln>
            <a:effectLst/>
          </p:spPr>
        </p:cxnSp>
        <p:sp>
          <p:nvSpPr>
            <p:cNvPr id="567" name="TextBox 566"/>
            <p:cNvSpPr txBox="1"/>
            <p:nvPr/>
          </p:nvSpPr>
          <p:spPr>
            <a:xfrm>
              <a:off x="5183294" y="2615652"/>
              <a:ext cx="501740"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PCV13-S5</a:t>
              </a:r>
              <a:endParaRPr kumimoji="0" lang="en-US" sz="1000" b="0" i="0" u="none" strike="noStrike" kern="0" cap="none" spc="0" normalizeH="0" baseline="0" noProof="0" dirty="0">
                <a:ln>
                  <a:noFill/>
                </a:ln>
                <a:solidFill>
                  <a:srgbClr val="595A59"/>
                </a:solidFill>
                <a:effectLst/>
                <a:uLnTx/>
                <a:uFillTx/>
              </a:endParaRPr>
            </a:p>
          </p:txBody>
        </p:sp>
        <p:sp>
          <p:nvSpPr>
            <p:cNvPr id="568" name="Cross 567"/>
            <p:cNvSpPr/>
            <p:nvPr/>
          </p:nvSpPr>
          <p:spPr>
            <a:xfrm rot="2700000">
              <a:off x="4996155" y="2864972"/>
              <a:ext cx="65102" cy="65102"/>
            </a:xfrm>
            <a:prstGeom prst="plus">
              <a:avLst>
                <a:gd name="adj" fmla="val 35974"/>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569" name="Isosceles Triangle 568"/>
            <p:cNvSpPr/>
            <p:nvPr/>
          </p:nvSpPr>
          <p:spPr>
            <a:xfrm flipV="1">
              <a:off x="4995480" y="2664137"/>
              <a:ext cx="54864" cy="54864"/>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573" name="Straight Connector 572"/>
            <p:cNvCxnSpPr/>
            <p:nvPr/>
          </p:nvCxnSpPr>
          <p:spPr>
            <a:xfrm>
              <a:off x="4942890" y="2479218"/>
              <a:ext cx="153879" cy="0"/>
            </a:xfrm>
            <a:prstGeom prst="line">
              <a:avLst/>
            </a:prstGeom>
            <a:noFill/>
            <a:ln w="12700" cap="flat" cmpd="sng" algn="ctr">
              <a:solidFill>
                <a:schemeClr val="accent3">
                  <a:lumMod val="60000"/>
                  <a:lumOff val="40000"/>
                </a:schemeClr>
              </a:solidFill>
              <a:prstDash val="solid"/>
              <a:miter lim="800000"/>
            </a:ln>
            <a:effectLst/>
          </p:spPr>
        </p:cxnSp>
        <p:sp>
          <p:nvSpPr>
            <p:cNvPr id="574" name="TextBox 573"/>
            <p:cNvSpPr txBox="1"/>
            <p:nvPr/>
          </p:nvSpPr>
          <p:spPr>
            <a:xfrm>
              <a:off x="5183294" y="2405740"/>
              <a:ext cx="370294"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PCV-S3</a:t>
              </a:r>
              <a:endParaRPr kumimoji="0" lang="en-US" sz="1000" b="0" i="0" u="none" strike="noStrike" kern="0" cap="none" spc="0" normalizeH="0" baseline="0" noProof="0" dirty="0">
                <a:ln>
                  <a:noFill/>
                </a:ln>
                <a:solidFill>
                  <a:srgbClr val="595A59"/>
                </a:solidFill>
                <a:effectLst/>
                <a:uLnTx/>
                <a:uFillTx/>
              </a:endParaRPr>
            </a:p>
          </p:txBody>
        </p:sp>
        <p:sp>
          <p:nvSpPr>
            <p:cNvPr id="575" name="Isosceles Triangle 574"/>
            <p:cNvSpPr/>
            <p:nvPr/>
          </p:nvSpPr>
          <p:spPr>
            <a:xfrm>
              <a:off x="4987036" y="2443342"/>
              <a:ext cx="64008" cy="64008"/>
            </a:xfrm>
            <a:prstGeom prst="triangl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576" name="Straight Connector 575"/>
            <p:cNvCxnSpPr/>
            <p:nvPr/>
          </p:nvCxnSpPr>
          <p:spPr>
            <a:xfrm>
              <a:off x="4942890" y="2270005"/>
              <a:ext cx="153879" cy="0"/>
            </a:xfrm>
            <a:prstGeom prst="line">
              <a:avLst/>
            </a:prstGeom>
            <a:noFill/>
            <a:ln w="12700" cap="flat" cmpd="sng" algn="ctr">
              <a:solidFill>
                <a:schemeClr val="accent3">
                  <a:lumMod val="60000"/>
                  <a:lumOff val="40000"/>
                </a:schemeClr>
              </a:solidFill>
              <a:prstDash val="solid"/>
              <a:miter lim="800000"/>
            </a:ln>
            <a:effectLst/>
          </p:spPr>
        </p:cxnSp>
        <p:sp>
          <p:nvSpPr>
            <p:cNvPr id="577" name="TextBox 576"/>
            <p:cNvSpPr txBox="1"/>
            <p:nvPr/>
          </p:nvSpPr>
          <p:spPr>
            <a:xfrm>
              <a:off x="5183294" y="2195828"/>
              <a:ext cx="501740"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PCV13-S4</a:t>
              </a:r>
              <a:endParaRPr kumimoji="0" lang="en-US" sz="1000" b="0" i="0" u="none" strike="noStrike" kern="0" cap="none" spc="0" normalizeH="0" baseline="0" noProof="0" dirty="0">
                <a:ln>
                  <a:noFill/>
                </a:ln>
                <a:solidFill>
                  <a:srgbClr val="595A59"/>
                </a:solidFill>
                <a:effectLst/>
                <a:uLnTx/>
                <a:uFillTx/>
              </a:endParaRPr>
            </a:p>
          </p:txBody>
        </p:sp>
        <p:sp>
          <p:nvSpPr>
            <p:cNvPr id="578" name="Diamond 577"/>
            <p:cNvSpPr>
              <a:spLocks noChangeAspect="1"/>
            </p:cNvSpPr>
            <p:nvPr/>
          </p:nvSpPr>
          <p:spPr>
            <a:xfrm>
              <a:off x="4992432" y="2238752"/>
              <a:ext cx="60960" cy="60960"/>
            </a:xfrm>
            <a:prstGeom prst="diamond">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583" name="TextBox 582"/>
            <p:cNvSpPr txBox="1"/>
            <p:nvPr/>
          </p:nvSpPr>
          <p:spPr>
            <a:xfrm>
              <a:off x="5183294" y="2825564"/>
              <a:ext cx="573875"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PCV13-S9V</a:t>
              </a:r>
              <a:endParaRPr kumimoji="0" lang="en-US" sz="1000" b="0" i="0" u="none" strike="noStrike" kern="0" cap="none" spc="0" normalizeH="0" baseline="0" noProof="0" dirty="0">
                <a:ln>
                  <a:noFill/>
                </a:ln>
                <a:solidFill>
                  <a:srgbClr val="595A59"/>
                </a:solidFill>
                <a:effectLst/>
                <a:uLnTx/>
                <a:uFillTx/>
              </a:endParaRPr>
            </a:p>
          </p:txBody>
        </p:sp>
        <p:cxnSp>
          <p:nvCxnSpPr>
            <p:cNvPr id="584" name="Straight Connector 583"/>
            <p:cNvCxnSpPr/>
            <p:nvPr/>
          </p:nvCxnSpPr>
          <p:spPr>
            <a:xfrm>
              <a:off x="4942890" y="3764736"/>
              <a:ext cx="153879" cy="0"/>
            </a:xfrm>
            <a:prstGeom prst="line">
              <a:avLst/>
            </a:prstGeom>
            <a:noFill/>
            <a:ln w="12700" cap="flat" cmpd="sng" algn="ctr">
              <a:solidFill>
                <a:schemeClr val="accent3">
                  <a:lumMod val="60000"/>
                  <a:lumOff val="40000"/>
                </a:schemeClr>
              </a:solidFill>
              <a:prstDash val="solid"/>
              <a:miter lim="800000"/>
            </a:ln>
            <a:effectLst/>
          </p:spPr>
        </p:cxnSp>
        <p:sp>
          <p:nvSpPr>
            <p:cNvPr id="585" name="TextBox 584"/>
            <p:cNvSpPr txBox="1"/>
            <p:nvPr/>
          </p:nvSpPr>
          <p:spPr>
            <a:xfrm>
              <a:off x="5183294" y="3665212"/>
              <a:ext cx="567463" cy="153888"/>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rPr>
                <a:t>PCV13-S14</a:t>
              </a:r>
              <a:endParaRPr kumimoji="0" lang="en-US" sz="1000" b="0" i="0" u="none" strike="noStrike" kern="0" cap="none" spc="0" normalizeH="0" baseline="0" noProof="0" dirty="0">
                <a:ln>
                  <a:noFill/>
                </a:ln>
                <a:solidFill>
                  <a:srgbClr val="595A59"/>
                </a:solidFill>
                <a:effectLst/>
                <a:uLnTx/>
                <a:uFillTx/>
              </a:endParaRPr>
            </a:p>
          </p:txBody>
        </p:sp>
        <p:sp>
          <p:nvSpPr>
            <p:cNvPr id="586" name="Isosceles Triangle 585"/>
            <p:cNvSpPr>
              <a:spLocks noChangeAspect="1"/>
            </p:cNvSpPr>
            <p:nvPr/>
          </p:nvSpPr>
          <p:spPr>
            <a:xfrm flipV="1">
              <a:off x="4990908" y="3745156"/>
              <a:ext cx="54864" cy="54864"/>
            </a:xfrm>
            <a:prstGeom prst="triangle">
              <a:avLst/>
            </a:prstGeom>
            <a:solidFill>
              <a:srgbClr val="FFFFFF"/>
            </a:solidFill>
            <a:ln w="15875"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sp>
        <p:nvSpPr>
          <p:cNvPr id="587" name="Rectangle 586"/>
          <p:cNvSpPr/>
          <p:nvPr/>
        </p:nvSpPr>
        <p:spPr>
          <a:xfrm>
            <a:off x="4968141" y="1816637"/>
            <a:ext cx="117231" cy="1328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989045" y="2399185"/>
            <a:ext cx="3003555" cy="1403195"/>
            <a:chOff x="989045" y="2399185"/>
            <a:chExt cx="3003555" cy="1403195"/>
          </a:xfrm>
        </p:grpSpPr>
        <p:sp>
          <p:nvSpPr>
            <p:cNvPr id="615" name="Oval 614"/>
            <p:cNvSpPr/>
            <p:nvPr/>
          </p:nvSpPr>
          <p:spPr>
            <a:xfrm>
              <a:off x="1155535" y="2906770"/>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17" name="Oval 616"/>
            <p:cNvSpPr/>
            <p:nvPr/>
          </p:nvSpPr>
          <p:spPr>
            <a:xfrm>
              <a:off x="1267502" y="3436749"/>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18" name="Oval 617"/>
            <p:cNvSpPr/>
            <p:nvPr/>
          </p:nvSpPr>
          <p:spPr>
            <a:xfrm>
              <a:off x="1394398" y="3492732"/>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19" name="Oval 618"/>
            <p:cNvSpPr/>
            <p:nvPr/>
          </p:nvSpPr>
          <p:spPr>
            <a:xfrm>
              <a:off x="1498901" y="3541252"/>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20" name="Oval 619"/>
            <p:cNvSpPr/>
            <p:nvPr/>
          </p:nvSpPr>
          <p:spPr>
            <a:xfrm>
              <a:off x="1931841" y="3033666"/>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21" name="Oval 620"/>
            <p:cNvSpPr/>
            <p:nvPr/>
          </p:nvSpPr>
          <p:spPr>
            <a:xfrm>
              <a:off x="2372246" y="2399185"/>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22" name="Oval 621"/>
            <p:cNvSpPr/>
            <p:nvPr/>
          </p:nvSpPr>
          <p:spPr>
            <a:xfrm>
              <a:off x="2517804" y="3343443"/>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23" name="Oval 622"/>
            <p:cNvSpPr/>
            <p:nvPr/>
          </p:nvSpPr>
          <p:spPr>
            <a:xfrm>
              <a:off x="2603645" y="3335978"/>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24" name="Oval 623"/>
            <p:cNvSpPr/>
            <p:nvPr/>
          </p:nvSpPr>
          <p:spPr>
            <a:xfrm>
              <a:off x="2711880" y="3526323"/>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25" name="Oval 624"/>
            <p:cNvSpPr/>
            <p:nvPr/>
          </p:nvSpPr>
          <p:spPr>
            <a:xfrm>
              <a:off x="3152285" y="2865716"/>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26" name="Oval 625"/>
            <p:cNvSpPr/>
            <p:nvPr/>
          </p:nvSpPr>
          <p:spPr>
            <a:xfrm>
              <a:off x="3592690" y="2764945"/>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27" name="Oval 626"/>
            <p:cNvSpPr/>
            <p:nvPr/>
          </p:nvSpPr>
          <p:spPr>
            <a:xfrm>
              <a:off x="3824089" y="3556181"/>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28" name="Oval 627"/>
            <p:cNvSpPr/>
            <p:nvPr/>
          </p:nvSpPr>
          <p:spPr>
            <a:xfrm>
              <a:off x="3928592" y="3742793"/>
              <a:ext cx="64008" cy="59587"/>
            </a:xfrm>
            <a:prstGeom prst="ellipse">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24" name="Freeform: Shape 23"/>
            <p:cNvSpPr/>
            <p:nvPr/>
          </p:nvSpPr>
          <p:spPr>
            <a:xfrm>
              <a:off x="989045" y="2429691"/>
              <a:ext cx="2974599" cy="1343609"/>
            </a:xfrm>
            <a:custGeom>
              <a:avLst/>
              <a:gdLst>
                <a:gd name="connsiteX0" fmla="*/ 0 w 2974599"/>
                <a:gd name="connsiteY0" fmla="*/ 787504 h 1343609"/>
                <a:gd name="connsiteX1" fmla="*/ 201541 w 2974599"/>
                <a:gd name="connsiteY1" fmla="*/ 507586 h 1343609"/>
                <a:gd name="connsiteX2" fmla="*/ 306044 w 2974599"/>
                <a:gd name="connsiteY2" fmla="*/ 1037565 h 1343609"/>
                <a:gd name="connsiteX3" fmla="*/ 421744 w 2974599"/>
                <a:gd name="connsiteY3" fmla="*/ 1093548 h 1343609"/>
                <a:gd name="connsiteX4" fmla="*/ 544908 w 2974599"/>
                <a:gd name="connsiteY4" fmla="*/ 1145800 h 1343609"/>
                <a:gd name="connsiteX5" fmla="*/ 981580 w 2974599"/>
                <a:gd name="connsiteY5" fmla="*/ 638214 h 1343609"/>
                <a:gd name="connsiteX6" fmla="*/ 1418253 w 2974599"/>
                <a:gd name="connsiteY6" fmla="*/ 0 h 1343609"/>
                <a:gd name="connsiteX7" fmla="*/ 1563811 w 2974599"/>
                <a:gd name="connsiteY7" fmla="*/ 951723 h 1343609"/>
                <a:gd name="connsiteX8" fmla="*/ 1649652 w 2974599"/>
                <a:gd name="connsiteY8" fmla="*/ 940526 h 1343609"/>
                <a:gd name="connsiteX9" fmla="*/ 1754155 w 2974599"/>
                <a:gd name="connsiteY9" fmla="*/ 1127138 h 1343609"/>
                <a:gd name="connsiteX10" fmla="*/ 2198292 w 2974599"/>
                <a:gd name="connsiteY10" fmla="*/ 470263 h 1343609"/>
                <a:gd name="connsiteX11" fmla="*/ 2642429 w 2974599"/>
                <a:gd name="connsiteY11" fmla="*/ 358296 h 1343609"/>
                <a:gd name="connsiteX12" fmla="*/ 2873828 w 2974599"/>
                <a:gd name="connsiteY12" fmla="*/ 1160729 h 1343609"/>
                <a:gd name="connsiteX13" fmla="*/ 2974599 w 2974599"/>
                <a:gd name="connsiteY13" fmla="*/ 1343609 h 134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74599" h="1343609">
                  <a:moveTo>
                    <a:pt x="0" y="787504"/>
                  </a:moveTo>
                  <a:lnTo>
                    <a:pt x="201541" y="507586"/>
                  </a:lnTo>
                  <a:lnTo>
                    <a:pt x="306044" y="1037565"/>
                  </a:lnTo>
                  <a:lnTo>
                    <a:pt x="421744" y="1093548"/>
                  </a:lnTo>
                  <a:lnTo>
                    <a:pt x="544908" y="1145800"/>
                  </a:lnTo>
                  <a:lnTo>
                    <a:pt x="981580" y="638214"/>
                  </a:lnTo>
                  <a:lnTo>
                    <a:pt x="1418253" y="0"/>
                  </a:lnTo>
                  <a:lnTo>
                    <a:pt x="1563811" y="951723"/>
                  </a:lnTo>
                  <a:lnTo>
                    <a:pt x="1649652" y="940526"/>
                  </a:lnTo>
                  <a:lnTo>
                    <a:pt x="1754155" y="1127138"/>
                  </a:lnTo>
                  <a:lnTo>
                    <a:pt x="2198292" y="470263"/>
                  </a:lnTo>
                  <a:lnTo>
                    <a:pt x="2642429" y="358296"/>
                  </a:lnTo>
                  <a:lnTo>
                    <a:pt x="2873828" y="1160729"/>
                  </a:lnTo>
                  <a:lnTo>
                    <a:pt x="2974599" y="1343609"/>
                  </a:lnTo>
                </a:path>
              </a:pathLst>
            </a:cu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1502435" y="2277544"/>
            <a:ext cx="1713692" cy="1612538"/>
            <a:chOff x="1502435" y="2277544"/>
            <a:chExt cx="1713692" cy="1612538"/>
          </a:xfrm>
        </p:grpSpPr>
        <p:sp>
          <p:nvSpPr>
            <p:cNvPr id="26" name="Freeform: Shape 25"/>
            <p:cNvSpPr/>
            <p:nvPr/>
          </p:nvSpPr>
          <p:spPr>
            <a:xfrm>
              <a:off x="1541417" y="2340118"/>
              <a:ext cx="1638456" cy="742716"/>
            </a:xfrm>
            <a:custGeom>
              <a:avLst/>
              <a:gdLst>
                <a:gd name="connsiteX0" fmla="*/ 0 w 1638456"/>
                <a:gd name="connsiteY0" fmla="*/ 742716 h 742716"/>
                <a:gd name="connsiteX1" fmla="*/ 865881 w 1638456"/>
                <a:gd name="connsiteY1" fmla="*/ 0 h 742716"/>
                <a:gd name="connsiteX2" fmla="*/ 1194319 w 1638456"/>
                <a:gd name="connsiteY2" fmla="*/ 149289 h 742716"/>
                <a:gd name="connsiteX3" fmla="*/ 1638456 w 1638456"/>
                <a:gd name="connsiteY3" fmla="*/ 100770 h 742716"/>
              </a:gdLst>
              <a:ahLst/>
              <a:cxnLst>
                <a:cxn ang="0">
                  <a:pos x="connsiteX0" y="connsiteY0"/>
                </a:cxn>
                <a:cxn ang="0">
                  <a:pos x="connsiteX1" y="connsiteY1"/>
                </a:cxn>
                <a:cxn ang="0">
                  <a:pos x="connsiteX2" y="connsiteY2"/>
                </a:cxn>
                <a:cxn ang="0">
                  <a:pos x="connsiteX3" y="connsiteY3"/>
                </a:cxn>
              </a:cxnLst>
              <a:rect l="l" t="t" r="r" b="b"/>
              <a:pathLst>
                <a:path w="1638456" h="742716">
                  <a:moveTo>
                    <a:pt x="0" y="742716"/>
                  </a:moveTo>
                  <a:lnTo>
                    <a:pt x="865881" y="0"/>
                  </a:lnTo>
                  <a:lnTo>
                    <a:pt x="1194319" y="149289"/>
                  </a:lnTo>
                  <a:lnTo>
                    <a:pt x="1638456" y="100770"/>
                  </a:lnTo>
                </a:path>
              </a:pathLst>
            </a:custGeom>
            <a:noFill/>
            <a:ln w="158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Diamond 628"/>
            <p:cNvSpPr>
              <a:spLocks noChangeAspect="1"/>
            </p:cNvSpPr>
            <p:nvPr/>
          </p:nvSpPr>
          <p:spPr>
            <a:xfrm>
              <a:off x="1504506" y="3055492"/>
              <a:ext cx="60960" cy="60960"/>
            </a:xfrm>
            <a:prstGeom prst="diamond">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30" name="Diamond 629"/>
            <p:cNvSpPr>
              <a:spLocks noChangeAspect="1"/>
            </p:cNvSpPr>
            <p:nvPr/>
          </p:nvSpPr>
          <p:spPr>
            <a:xfrm>
              <a:off x="2386606" y="2320240"/>
              <a:ext cx="60960" cy="60960"/>
            </a:xfrm>
            <a:prstGeom prst="diamond">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31" name="Diamond 630"/>
            <p:cNvSpPr>
              <a:spLocks noChangeAspect="1"/>
            </p:cNvSpPr>
            <p:nvPr/>
          </p:nvSpPr>
          <p:spPr>
            <a:xfrm>
              <a:off x="2712581" y="2458333"/>
              <a:ext cx="60960" cy="60960"/>
            </a:xfrm>
            <a:prstGeom prst="diamond">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32" name="Diamond 631"/>
            <p:cNvSpPr>
              <a:spLocks noChangeAspect="1"/>
            </p:cNvSpPr>
            <p:nvPr/>
          </p:nvSpPr>
          <p:spPr>
            <a:xfrm>
              <a:off x="3153096" y="2402349"/>
              <a:ext cx="60960" cy="60960"/>
            </a:xfrm>
            <a:prstGeom prst="diamond">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28" name="Freeform: Shape 27"/>
            <p:cNvSpPr/>
            <p:nvPr/>
          </p:nvSpPr>
          <p:spPr>
            <a:xfrm>
              <a:off x="1526488" y="2310260"/>
              <a:ext cx="1657117" cy="399350"/>
            </a:xfrm>
            <a:custGeom>
              <a:avLst/>
              <a:gdLst>
                <a:gd name="connsiteX0" fmla="*/ 0 w 1657117"/>
                <a:gd name="connsiteY0" fmla="*/ 399350 h 399350"/>
                <a:gd name="connsiteX1" fmla="*/ 0 w 1657117"/>
                <a:gd name="connsiteY1" fmla="*/ 399350 h 399350"/>
                <a:gd name="connsiteX2" fmla="*/ 67181 w 1657117"/>
                <a:gd name="connsiteY2" fmla="*/ 365760 h 399350"/>
                <a:gd name="connsiteX3" fmla="*/ 884542 w 1657117"/>
                <a:gd name="connsiteY3" fmla="*/ 0 h 399350"/>
                <a:gd name="connsiteX4" fmla="*/ 1216712 w 1657117"/>
                <a:gd name="connsiteY4" fmla="*/ 123164 h 399350"/>
                <a:gd name="connsiteX5" fmla="*/ 1657117 w 1657117"/>
                <a:gd name="connsiteY5" fmla="*/ 85841 h 399350"/>
                <a:gd name="connsiteX6" fmla="*/ 1657117 w 1657117"/>
                <a:gd name="connsiteY6" fmla="*/ 85841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117" h="399350">
                  <a:moveTo>
                    <a:pt x="0" y="399350"/>
                  </a:moveTo>
                  <a:lnTo>
                    <a:pt x="0" y="399350"/>
                  </a:lnTo>
                  <a:lnTo>
                    <a:pt x="67181" y="365760"/>
                  </a:lnTo>
                  <a:lnTo>
                    <a:pt x="884542" y="0"/>
                  </a:lnTo>
                  <a:lnTo>
                    <a:pt x="1216712" y="123164"/>
                  </a:lnTo>
                  <a:lnTo>
                    <a:pt x="1657117" y="85841"/>
                  </a:lnTo>
                  <a:lnTo>
                    <a:pt x="1657117" y="85841"/>
                  </a:lnTo>
                </a:path>
              </a:pathLst>
            </a:custGeom>
            <a:noFill/>
            <a:ln w="158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1512126" y="2683125"/>
              <a:ext cx="45720" cy="45720"/>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34" name="Oval 633"/>
            <p:cNvSpPr/>
            <p:nvPr/>
          </p:nvSpPr>
          <p:spPr>
            <a:xfrm>
              <a:off x="2394226" y="2277544"/>
              <a:ext cx="45720" cy="45720"/>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35" name="Oval 634"/>
            <p:cNvSpPr/>
            <p:nvPr/>
          </p:nvSpPr>
          <p:spPr>
            <a:xfrm>
              <a:off x="2720201" y="2410280"/>
              <a:ext cx="45720" cy="45720"/>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36" name="Oval 635"/>
            <p:cNvSpPr/>
            <p:nvPr/>
          </p:nvSpPr>
          <p:spPr>
            <a:xfrm>
              <a:off x="3160716" y="2373409"/>
              <a:ext cx="45720" cy="45720"/>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29" name="Freeform: Shape 28"/>
            <p:cNvSpPr/>
            <p:nvPr/>
          </p:nvSpPr>
          <p:spPr>
            <a:xfrm>
              <a:off x="1546123" y="2664542"/>
              <a:ext cx="1639529" cy="277761"/>
            </a:xfrm>
            <a:custGeom>
              <a:avLst/>
              <a:gdLst>
                <a:gd name="connsiteX0" fmla="*/ 0 w 1639529"/>
                <a:gd name="connsiteY0" fmla="*/ 277761 h 277761"/>
                <a:gd name="connsiteX1" fmla="*/ 0 w 1639529"/>
                <a:gd name="connsiteY1" fmla="*/ 277761 h 277761"/>
                <a:gd name="connsiteX2" fmla="*/ 862780 w 1639529"/>
                <a:gd name="connsiteY2" fmla="*/ 0 h 277761"/>
                <a:gd name="connsiteX3" fmla="*/ 1199535 w 1639529"/>
                <a:gd name="connsiteY3" fmla="*/ 145026 h 277761"/>
                <a:gd name="connsiteX4" fmla="*/ 1639529 w 1639529"/>
                <a:gd name="connsiteY4" fmla="*/ 130277 h 27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529" h="277761">
                  <a:moveTo>
                    <a:pt x="0" y="277761"/>
                  </a:moveTo>
                  <a:lnTo>
                    <a:pt x="0" y="277761"/>
                  </a:lnTo>
                  <a:lnTo>
                    <a:pt x="862780" y="0"/>
                  </a:lnTo>
                  <a:lnTo>
                    <a:pt x="1199535" y="145026"/>
                  </a:lnTo>
                  <a:lnTo>
                    <a:pt x="1639529" y="130277"/>
                  </a:lnTo>
                </a:path>
              </a:pathLst>
            </a:cu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Isosceles Triangle 636"/>
            <p:cNvSpPr/>
            <p:nvPr/>
          </p:nvSpPr>
          <p:spPr>
            <a:xfrm>
              <a:off x="1502982" y="2907916"/>
              <a:ext cx="64008" cy="64008"/>
            </a:xfrm>
            <a:prstGeom prst="triangl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38" name="Isosceles Triangle 637"/>
            <p:cNvSpPr/>
            <p:nvPr/>
          </p:nvSpPr>
          <p:spPr>
            <a:xfrm>
              <a:off x="2385082" y="2625239"/>
              <a:ext cx="64008" cy="64008"/>
            </a:xfrm>
            <a:prstGeom prst="triangl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39" name="Isosceles Triangle 638"/>
            <p:cNvSpPr/>
            <p:nvPr/>
          </p:nvSpPr>
          <p:spPr>
            <a:xfrm>
              <a:off x="2711057" y="2770265"/>
              <a:ext cx="64008" cy="64008"/>
            </a:xfrm>
            <a:prstGeom prst="triangl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40" name="Isosceles Triangle 639"/>
            <p:cNvSpPr/>
            <p:nvPr/>
          </p:nvSpPr>
          <p:spPr>
            <a:xfrm>
              <a:off x="3151572" y="2753058"/>
              <a:ext cx="64008" cy="64008"/>
            </a:xfrm>
            <a:prstGeom prst="triangle">
              <a:avLst/>
            </a:prstGeom>
            <a:solidFill>
              <a:srgbClr val="FFFFFF"/>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30" name="Freeform: Shape 29"/>
            <p:cNvSpPr/>
            <p:nvPr/>
          </p:nvSpPr>
          <p:spPr>
            <a:xfrm>
              <a:off x="1539240" y="2827020"/>
              <a:ext cx="1653540" cy="198120"/>
            </a:xfrm>
            <a:custGeom>
              <a:avLst/>
              <a:gdLst>
                <a:gd name="connsiteX0" fmla="*/ 0 w 1653540"/>
                <a:gd name="connsiteY0" fmla="*/ 198120 h 198120"/>
                <a:gd name="connsiteX1" fmla="*/ 861060 w 1653540"/>
                <a:gd name="connsiteY1" fmla="*/ 0 h 198120"/>
                <a:gd name="connsiteX2" fmla="*/ 1207770 w 1653540"/>
                <a:gd name="connsiteY2" fmla="*/ 163830 h 198120"/>
                <a:gd name="connsiteX3" fmla="*/ 1653540 w 1653540"/>
                <a:gd name="connsiteY3" fmla="*/ 114300 h 198120"/>
              </a:gdLst>
              <a:ahLst/>
              <a:cxnLst>
                <a:cxn ang="0">
                  <a:pos x="connsiteX0" y="connsiteY0"/>
                </a:cxn>
                <a:cxn ang="0">
                  <a:pos x="connsiteX1" y="connsiteY1"/>
                </a:cxn>
                <a:cxn ang="0">
                  <a:pos x="connsiteX2" y="connsiteY2"/>
                </a:cxn>
                <a:cxn ang="0">
                  <a:pos x="connsiteX3" y="connsiteY3"/>
                </a:cxn>
              </a:cxnLst>
              <a:rect l="l" t="t" r="r" b="b"/>
              <a:pathLst>
                <a:path w="1653540" h="198120">
                  <a:moveTo>
                    <a:pt x="0" y="198120"/>
                  </a:moveTo>
                  <a:lnTo>
                    <a:pt x="861060" y="0"/>
                  </a:lnTo>
                  <a:lnTo>
                    <a:pt x="1207770" y="163830"/>
                  </a:lnTo>
                  <a:lnTo>
                    <a:pt x="1653540" y="114300"/>
                  </a:lnTo>
                </a:path>
              </a:pathLst>
            </a:custGeom>
            <a:noFill/>
            <a:ln w="158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a:off x="1512126" y="3007286"/>
              <a:ext cx="45720" cy="45720"/>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42" name="Oval 641"/>
            <p:cNvSpPr/>
            <p:nvPr/>
          </p:nvSpPr>
          <p:spPr>
            <a:xfrm>
              <a:off x="2394226" y="2797736"/>
              <a:ext cx="45720" cy="45720"/>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43" name="Oval 642"/>
            <p:cNvSpPr/>
            <p:nvPr/>
          </p:nvSpPr>
          <p:spPr>
            <a:xfrm>
              <a:off x="2720201" y="2961566"/>
              <a:ext cx="45720" cy="45720"/>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44" name="Oval 643"/>
            <p:cNvSpPr/>
            <p:nvPr/>
          </p:nvSpPr>
          <p:spPr>
            <a:xfrm>
              <a:off x="3160716" y="2927276"/>
              <a:ext cx="45720" cy="45720"/>
            </a:xfrm>
            <a:prstGeom prst="ellips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31" name="Freeform: Shape 30"/>
            <p:cNvSpPr/>
            <p:nvPr/>
          </p:nvSpPr>
          <p:spPr>
            <a:xfrm>
              <a:off x="1538461" y="2466210"/>
              <a:ext cx="1651927" cy="1388286"/>
            </a:xfrm>
            <a:custGeom>
              <a:avLst/>
              <a:gdLst>
                <a:gd name="connsiteX0" fmla="*/ 1651927 w 1651927"/>
                <a:gd name="connsiteY0" fmla="*/ 136826 h 1388286"/>
                <a:gd name="connsiteX1" fmla="*/ 1214751 w 1651927"/>
                <a:gd name="connsiteY1" fmla="*/ 170199 h 1388286"/>
                <a:gd name="connsiteX2" fmla="*/ 884365 w 1651927"/>
                <a:gd name="connsiteY2" fmla="*/ 0 h 1388286"/>
                <a:gd name="connsiteX3" fmla="*/ 0 w 1651927"/>
                <a:gd name="connsiteY3" fmla="*/ 1388286 h 1388286"/>
              </a:gdLst>
              <a:ahLst/>
              <a:cxnLst>
                <a:cxn ang="0">
                  <a:pos x="connsiteX0" y="connsiteY0"/>
                </a:cxn>
                <a:cxn ang="0">
                  <a:pos x="connsiteX1" y="connsiteY1"/>
                </a:cxn>
                <a:cxn ang="0">
                  <a:pos x="connsiteX2" y="connsiteY2"/>
                </a:cxn>
                <a:cxn ang="0">
                  <a:pos x="connsiteX3" y="connsiteY3"/>
                </a:cxn>
              </a:cxnLst>
              <a:rect l="l" t="t" r="r" b="b"/>
              <a:pathLst>
                <a:path w="1651927" h="1388286">
                  <a:moveTo>
                    <a:pt x="1651927" y="136826"/>
                  </a:moveTo>
                  <a:lnTo>
                    <a:pt x="1214751" y="170199"/>
                  </a:lnTo>
                  <a:lnTo>
                    <a:pt x="884365" y="0"/>
                  </a:lnTo>
                  <a:lnTo>
                    <a:pt x="0" y="1388286"/>
                  </a:lnTo>
                </a:path>
              </a:pathLst>
            </a:cu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Cross 644"/>
            <p:cNvSpPr/>
            <p:nvPr/>
          </p:nvSpPr>
          <p:spPr>
            <a:xfrm rot="2700000">
              <a:off x="3151025" y="2576858"/>
              <a:ext cx="65102" cy="65102"/>
            </a:xfrm>
            <a:prstGeom prst="plus">
              <a:avLst>
                <a:gd name="adj" fmla="val 35974"/>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46" name="Cross 645"/>
            <p:cNvSpPr/>
            <p:nvPr/>
          </p:nvSpPr>
          <p:spPr>
            <a:xfrm rot="2700000">
              <a:off x="2710510" y="2593544"/>
              <a:ext cx="65102" cy="65102"/>
            </a:xfrm>
            <a:prstGeom prst="plus">
              <a:avLst>
                <a:gd name="adj" fmla="val 35974"/>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47" name="Cross 646"/>
            <p:cNvSpPr/>
            <p:nvPr/>
          </p:nvSpPr>
          <p:spPr>
            <a:xfrm rot="2700000">
              <a:off x="2384535" y="2433357"/>
              <a:ext cx="65102" cy="65102"/>
            </a:xfrm>
            <a:prstGeom prst="plus">
              <a:avLst>
                <a:gd name="adj" fmla="val 35974"/>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48" name="Cross 647"/>
            <p:cNvSpPr/>
            <p:nvPr/>
          </p:nvSpPr>
          <p:spPr>
            <a:xfrm rot="2700000">
              <a:off x="1502435" y="3824980"/>
              <a:ext cx="65102" cy="65102"/>
            </a:xfrm>
            <a:prstGeom prst="plus">
              <a:avLst>
                <a:gd name="adj" fmla="val 35974"/>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32" name="Freeform: Shape 31"/>
            <p:cNvSpPr/>
            <p:nvPr/>
          </p:nvSpPr>
          <p:spPr>
            <a:xfrm>
              <a:off x="1531787" y="2663107"/>
              <a:ext cx="1651927" cy="1148005"/>
            </a:xfrm>
            <a:custGeom>
              <a:avLst/>
              <a:gdLst>
                <a:gd name="connsiteX0" fmla="*/ 1651927 w 1651927"/>
                <a:gd name="connsiteY0" fmla="*/ 86767 h 1148005"/>
                <a:gd name="connsiteX1" fmla="*/ 1211413 w 1651927"/>
                <a:gd name="connsiteY1" fmla="*/ 140163 h 1148005"/>
                <a:gd name="connsiteX2" fmla="*/ 871016 w 1651927"/>
                <a:gd name="connsiteY2" fmla="*/ 0 h 1148005"/>
                <a:gd name="connsiteX3" fmla="*/ 0 w 1651927"/>
                <a:gd name="connsiteY3" fmla="*/ 1148005 h 1148005"/>
                <a:gd name="connsiteX4" fmla="*/ 0 w 1651927"/>
                <a:gd name="connsiteY4" fmla="*/ 1148005 h 11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927" h="1148005">
                  <a:moveTo>
                    <a:pt x="1651927" y="86767"/>
                  </a:moveTo>
                  <a:lnTo>
                    <a:pt x="1211413" y="140163"/>
                  </a:lnTo>
                  <a:lnTo>
                    <a:pt x="871016" y="0"/>
                  </a:lnTo>
                  <a:lnTo>
                    <a:pt x="0" y="1148005"/>
                  </a:lnTo>
                  <a:lnTo>
                    <a:pt x="0" y="1148005"/>
                  </a:lnTo>
                </a:path>
              </a:pathLst>
            </a:cu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Cross 648"/>
            <p:cNvSpPr/>
            <p:nvPr/>
          </p:nvSpPr>
          <p:spPr>
            <a:xfrm>
              <a:off x="3151025" y="2722677"/>
              <a:ext cx="65102" cy="65102"/>
            </a:xfrm>
            <a:prstGeom prst="plus">
              <a:avLst>
                <a:gd name="adj" fmla="val 35974"/>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50" name="Cross 649"/>
            <p:cNvSpPr/>
            <p:nvPr/>
          </p:nvSpPr>
          <p:spPr>
            <a:xfrm>
              <a:off x="2710510" y="2752712"/>
              <a:ext cx="65102" cy="65102"/>
            </a:xfrm>
            <a:prstGeom prst="plus">
              <a:avLst>
                <a:gd name="adj" fmla="val 35974"/>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51" name="Cross 650"/>
            <p:cNvSpPr/>
            <p:nvPr/>
          </p:nvSpPr>
          <p:spPr>
            <a:xfrm>
              <a:off x="2384535" y="2602537"/>
              <a:ext cx="65102" cy="65102"/>
            </a:xfrm>
            <a:prstGeom prst="plus">
              <a:avLst>
                <a:gd name="adj" fmla="val 35974"/>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52" name="Cross 651"/>
            <p:cNvSpPr/>
            <p:nvPr/>
          </p:nvSpPr>
          <p:spPr>
            <a:xfrm>
              <a:off x="1502435" y="3777240"/>
              <a:ext cx="65102" cy="65102"/>
            </a:xfrm>
            <a:prstGeom prst="plus">
              <a:avLst>
                <a:gd name="adj" fmla="val 35974"/>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33" name="Freeform: Shape 32"/>
            <p:cNvSpPr/>
            <p:nvPr/>
          </p:nvSpPr>
          <p:spPr>
            <a:xfrm>
              <a:off x="1531787" y="2663107"/>
              <a:ext cx="1655264" cy="390455"/>
            </a:xfrm>
            <a:custGeom>
              <a:avLst/>
              <a:gdLst>
                <a:gd name="connsiteX0" fmla="*/ 1655264 w 1655264"/>
                <a:gd name="connsiteY0" fmla="*/ 166861 h 390455"/>
                <a:gd name="connsiteX1" fmla="*/ 1214750 w 1655264"/>
                <a:gd name="connsiteY1" fmla="*/ 146838 h 390455"/>
                <a:gd name="connsiteX2" fmla="*/ 867679 w 1655264"/>
                <a:gd name="connsiteY2" fmla="*/ 0 h 390455"/>
                <a:gd name="connsiteX3" fmla="*/ 0 w 1655264"/>
                <a:gd name="connsiteY3" fmla="*/ 390455 h 390455"/>
              </a:gdLst>
              <a:ahLst/>
              <a:cxnLst>
                <a:cxn ang="0">
                  <a:pos x="connsiteX0" y="connsiteY0"/>
                </a:cxn>
                <a:cxn ang="0">
                  <a:pos x="connsiteX1" y="connsiteY1"/>
                </a:cxn>
                <a:cxn ang="0">
                  <a:pos x="connsiteX2" y="connsiteY2"/>
                </a:cxn>
                <a:cxn ang="0">
                  <a:pos x="connsiteX3" y="connsiteY3"/>
                </a:cxn>
              </a:cxnLst>
              <a:rect l="l" t="t" r="r" b="b"/>
              <a:pathLst>
                <a:path w="1655264" h="390455">
                  <a:moveTo>
                    <a:pt x="1655264" y="166861"/>
                  </a:moveTo>
                  <a:lnTo>
                    <a:pt x="1214750" y="146838"/>
                  </a:lnTo>
                  <a:lnTo>
                    <a:pt x="867679" y="0"/>
                  </a:lnTo>
                  <a:lnTo>
                    <a:pt x="0" y="390455"/>
                  </a:lnTo>
                </a:path>
              </a:pathLst>
            </a:custGeom>
            <a:noFill/>
            <a:ln w="158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Isosceles Triangle 653"/>
            <p:cNvSpPr/>
            <p:nvPr/>
          </p:nvSpPr>
          <p:spPr>
            <a:xfrm flipV="1">
              <a:off x="3156144" y="2766478"/>
              <a:ext cx="54864" cy="54864"/>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55" name="Isosceles Triangle 654"/>
            <p:cNvSpPr/>
            <p:nvPr/>
          </p:nvSpPr>
          <p:spPr>
            <a:xfrm flipV="1">
              <a:off x="2715629" y="2799850"/>
              <a:ext cx="54864" cy="54864"/>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56" name="Isosceles Triangle 655"/>
            <p:cNvSpPr/>
            <p:nvPr/>
          </p:nvSpPr>
          <p:spPr>
            <a:xfrm flipV="1">
              <a:off x="2389654" y="2646337"/>
              <a:ext cx="54864" cy="54864"/>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57" name="Isosceles Triangle 656"/>
            <p:cNvSpPr/>
            <p:nvPr/>
          </p:nvSpPr>
          <p:spPr>
            <a:xfrm flipV="1">
              <a:off x="1507554" y="3043467"/>
              <a:ext cx="54864" cy="54864"/>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34" name="Freeform: Shape 33"/>
            <p:cNvSpPr/>
            <p:nvPr/>
          </p:nvSpPr>
          <p:spPr>
            <a:xfrm>
              <a:off x="1528449" y="2673118"/>
              <a:ext cx="1658601" cy="1164692"/>
            </a:xfrm>
            <a:custGeom>
              <a:avLst/>
              <a:gdLst>
                <a:gd name="connsiteX0" fmla="*/ 1661938 w 1661938"/>
                <a:gd name="connsiteY0" fmla="*/ 183548 h 1164692"/>
                <a:gd name="connsiteX1" fmla="*/ 1218087 w 1661938"/>
                <a:gd name="connsiteY1" fmla="*/ 193559 h 1164692"/>
                <a:gd name="connsiteX2" fmla="*/ 867678 w 1661938"/>
                <a:gd name="connsiteY2" fmla="*/ 0 h 1164692"/>
                <a:gd name="connsiteX3" fmla="*/ 0 w 1661938"/>
                <a:gd name="connsiteY3" fmla="*/ 1164692 h 1164692"/>
                <a:gd name="connsiteX0-1" fmla="*/ 1658601 w 1658601"/>
                <a:gd name="connsiteY0-2" fmla="*/ 190223 h 1164692"/>
                <a:gd name="connsiteX1-3" fmla="*/ 1218087 w 1658601"/>
                <a:gd name="connsiteY1-4" fmla="*/ 193559 h 1164692"/>
                <a:gd name="connsiteX2-5" fmla="*/ 867678 w 1658601"/>
                <a:gd name="connsiteY2-6" fmla="*/ 0 h 1164692"/>
                <a:gd name="connsiteX3-7" fmla="*/ 0 w 1658601"/>
                <a:gd name="connsiteY3-8" fmla="*/ 1164692 h 1164692"/>
              </a:gdLst>
              <a:ahLst/>
              <a:cxnLst>
                <a:cxn ang="0">
                  <a:pos x="connsiteX0-1" y="connsiteY0-2"/>
                </a:cxn>
                <a:cxn ang="0">
                  <a:pos x="connsiteX1-3" y="connsiteY1-4"/>
                </a:cxn>
                <a:cxn ang="0">
                  <a:pos x="connsiteX2-5" y="connsiteY2-6"/>
                </a:cxn>
                <a:cxn ang="0">
                  <a:pos x="connsiteX3-7" y="connsiteY3-8"/>
                </a:cxn>
              </a:cxnLst>
              <a:rect l="l" t="t" r="r" b="b"/>
              <a:pathLst>
                <a:path w="1658601" h="1164692">
                  <a:moveTo>
                    <a:pt x="1658601" y="190223"/>
                  </a:moveTo>
                  <a:lnTo>
                    <a:pt x="1218087" y="193559"/>
                  </a:lnTo>
                  <a:lnTo>
                    <a:pt x="867678" y="0"/>
                  </a:lnTo>
                  <a:lnTo>
                    <a:pt x="0" y="1164692"/>
                  </a:lnTo>
                </a:path>
              </a:pathLst>
            </a:cu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Diamond 657"/>
            <p:cNvSpPr/>
            <p:nvPr/>
          </p:nvSpPr>
          <p:spPr>
            <a:xfrm>
              <a:off x="3153096" y="2828852"/>
              <a:ext cx="60960" cy="60960"/>
            </a:xfrm>
            <a:prstGeom prst="diamond">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59" name="Diamond 658"/>
            <p:cNvSpPr/>
            <p:nvPr/>
          </p:nvSpPr>
          <p:spPr>
            <a:xfrm>
              <a:off x="2712581" y="2835527"/>
              <a:ext cx="60960" cy="60960"/>
            </a:xfrm>
            <a:prstGeom prst="diamond">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60" name="Diamond 659"/>
            <p:cNvSpPr/>
            <p:nvPr/>
          </p:nvSpPr>
          <p:spPr>
            <a:xfrm>
              <a:off x="2386606" y="2638630"/>
              <a:ext cx="60960" cy="60960"/>
            </a:xfrm>
            <a:prstGeom prst="diamond">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61" name="Diamond 660"/>
            <p:cNvSpPr/>
            <p:nvPr/>
          </p:nvSpPr>
          <p:spPr>
            <a:xfrm>
              <a:off x="1504506" y="3756600"/>
              <a:ext cx="60960" cy="60960"/>
            </a:xfrm>
            <a:prstGeom prst="diamond">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35" name="Freeform: Shape 34"/>
            <p:cNvSpPr/>
            <p:nvPr/>
          </p:nvSpPr>
          <p:spPr>
            <a:xfrm>
              <a:off x="1531787" y="2823293"/>
              <a:ext cx="1645252" cy="747539"/>
            </a:xfrm>
            <a:custGeom>
              <a:avLst/>
              <a:gdLst>
                <a:gd name="connsiteX0" fmla="*/ 1645252 w 1645252"/>
                <a:gd name="connsiteY0" fmla="*/ 76757 h 1024529"/>
                <a:gd name="connsiteX1" fmla="*/ 1211413 w 1645252"/>
                <a:gd name="connsiteY1" fmla="*/ 116803 h 1024529"/>
                <a:gd name="connsiteX2" fmla="*/ 874353 w 1645252"/>
                <a:gd name="connsiteY2" fmla="*/ 0 h 1024529"/>
                <a:gd name="connsiteX3" fmla="*/ 13349 w 1645252"/>
                <a:gd name="connsiteY3" fmla="*/ 1024529 h 1024529"/>
                <a:gd name="connsiteX4" fmla="*/ 0 w 1645252"/>
                <a:gd name="connsiteY4" fmla="*/ 747539 h 1024529"/>
                <a:gd name="connsiteX0-1" fmla="*/ 1645252 w 1645252"/>
                <a:gd name="connsiteY0-2" fmla="*/ 76757 h 747539"/>
                <a:gd name="connsiteX1-3" fmla="*/ 1211413 w 1645252"/>
                <a:gd name="connsiteY1-4" fmla="*/ 116803 h 747539"/>
                <a:gd name="connsiteX2-5" fmla="*/ 874353 w 1645252"/>
                <a:gd name="connsiteY2-6" fmla="*/ 0 h 747539"/>
                <a:gd name="connsiteX3-7" fmla="*/ 0 w 1645252"/>
                <a:gd name="connsiteY3-8" fmla="*/ 747539 h 747539"/>
              </a:gdLst>
              <a:ahLst/>
              <a:cxnLst>
                <a:cxn ang="0">
                  <a:pos x="connsiteX0-1" y="connsiteY0-2"/>
                </a:cxn>
                <a:cxn ang="0">
                  <a:pos x="connsiteX1-3" y="connsiteY1-4"/>
                </a:cxn>
                <a:cxn ang="0">
                  <a:pos x="connsiteX2-5" y="connsiteY2-6"/>
                </a:cxn>
                <a:cxn ang="0">
                  <a:pos x="connsiteX3-7" y="connsiteY3-8"/>
                </a:cxn>
              </a:cxnLst>
              <a:rect l="l" t="t" r="r" b="b"/>
              <a:pathLst>
                <a:path w="1645252" h="747539">
                  <a:moveTo>
                    <a:pt x="1645252" y="76757"/>
                  </a:moveTo>
                  <a:lnTo>
                    <a:pt x="1211413" y="116803"/>
                  </a:lnTo>
                  <a:lnTo>
                    <a:pt x="874353" y="0"/>
                  </a:lnTo>
                  <a:lnTo>
                    <a:pt x="0" y="747539"/>
                  </a:lnTo>
                </a:path>
              </a:pathLst>
            </a:cu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Star: 5 Points 663"/>
            <p:cNvSpPr/>
            <p:nvPr/>
          </p:nvSpPr>
          <p:spPr>
            <a:xfrm>
              <a:off x="3151025" y="2867131"/>
              <a:ext cx="65102" cy="65102"/>
            </a:xfrm>
            <a:prstGeom prst="star5">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65" name="Star: 5 Points 664"/>
            <p:cNvSpPr/>
            <p:nvPr/>
          </p:nvSpPr>
          <p:spPr>
            <a:xfrm>
              <a:off x="2710510" y="2900504"/>
              <a:ext cx="65102" cy="65102"/>
            </a:xfrm>
            <a:prstGeom prst="star5">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66" name="Star: 5 Points 665"/>
            <p:cNvSpPr/>
            <p:nvPr/>
          </p:nvSpPr>
          <p:spPr>
            <a:xfrm>
              <a:off x="2384535" y="2803724"/>
              <a:ext cx="65102" cy="65102"/>
            </a:xfrm>
            <a:prstGeom prst="star5">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67" name="Star: 5 Points 666"/>
            <p:cNvSpPr/>
            <p:nvPr/>
          </p:nvSpPr>
          <p:spPr>
            <a:xfrm>
              <a:off x="1502435" y="3017306"/>
              <a:ext cx="65102" cy="65102"/>
            </a:xfrm>
            <a:prstGeom prst="star5">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36" name="Freeform: Shape 35"/>
            <p:cNvSpPr/>
            <p:nvPr/>
          </p:nvSpPr>
          <p:spPr>
            <a:xfrm>
              <a:off x="1521774" y="2843317"/>
              <a:ext cx="1661939" cy="941098"/>
            </a:xfrm>
            <a:custGeom>
              <a:avLst/>
              <a:gdLst>
                <a:gd name="connsiteX0" fmla="*/ 1648590 w 1648590"/>
                <a:gd name="connsiteY0" fmla="*/ 50058 h 957784"/>
                <a:gd name="connsiteX1" fmla="*/ 1214750 w 1648590"/>
                <a:gd name="connsiteY1" fmla="*/ 96779 h 957784"/>
                <a:gd name="connsiteX2" fmla="*/ 881028 w 1648590"/>
                <a:gd name="connsiteY2" fmla="*/ 0 h 957784"/>
                <a:gd name="connsiteX3" fmla="*/ 0 w 1648590"/>
                <a:gd name="connsiteY3" fmla="*/ 957784 h 957784"/>
                <a:gd name="connsiteX0-1" fmla="*/ 1661939 w 1661939"/>
                <a:gd name="connsiteY0-2" fmla="*/ 50058 h 941098"/>
                <a:gd name="connsiteX1-3" fmla="*/ 1228099 w 1661939"/>
                <a:gd name="connsiteY1-4" fmla="*/ 96779 h 941098"/>
                <a:gd name="connsiteX2-5" fmla="*/ 894377 w 1661939"/>
                <a:gd name="connsiteY2-6" fmla="*/ 0 h 941098"/>
                <a:gd name="connsiteX3-7" fmla="*/ 0 w 1661939"/>
                <a:gd name="connsiteY3-8" fmla="*/ 941098 h 941098"/>
                <a:gd name="connsiteX0-9" fmla="*/ 1661939 w 1661939"/>
                <a:gd name="connsiteY0-10" fmla="*/ 50058 h 941098"/>
                <a:gd name="connsiteX1-11" fmla="*/ 1228099 w 1661939"/>
                <a:gd name="connsiteY1-12" fmla="*/ 96779 h 941098"/>
                <a:gd name="connsiteX2-13" fmla="*/ 894377 w 1661939"/>
                <a:gd name="connsiteY2-14" fmla="*/ 0 h 941098"/>
                <a:gd name="connsiteX3-15" fmla="*/ 0 w 1661939"/>
                <a:gd name="connsiteY3-16" fmla="*/ 941098 h 941098"/>
              </a:gdLst>
              <a:ahLst/>
              <a:cxnLst>
                <a:cxn ang="0">
                  <a:pos x="connsiteX0-1" y="connsiteY0-2"/>
                </a:cxn>
                <a:cxn ang="0">
                  <a:pos x="connsiteX1-3" y="connsiteY1-4"/>
                </a:cxn>
                <a:cxn ang="0">
                  <a:pos x="connsiteX2-5" y="connsiteY2-6"/>
                </a:cxn>
                <a:cxn ang="0">
                  <a:pos x="connsiteX3-7" y="connsiteY3-8"/>
                </a:cxn>
              </a:cxnLst>
              <a:rect l="l" t="t" r="r" b="b"/>
              <a:pathLst>
                <a:path w="1661939" h="941098">
                  <a:moveTo>
                    <a:pt x="1661939" y="50058"/>
                  </a:moveTo>
                  <a:lnTo>
                    <a:pt x="1228099" y="96779"/>
                  </a:lnTo>
                  <a:lnTo>
                    <a:pt x="894377" y="0"/>
                  </a:lnTo>
                  <a:lnTo>
                    <a:pt x="0" y="941098"/>
                  </a:lnTo>
                </a:path>
              </a:pathLst>
            </a:custGeom>
            <a:noFill/>
            <a:ln w="158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1535124" y="2936759"/>
              <a:ext cx="1648590" cy="777574"/>
            </a:xfrm>
            <a:custGeom>
              <a:avLst/>
              <a:gdLst>
                <a:gd name="connsiteX0" fmla="*/ 1648590 w 1648590"/>
                <a:gd name="connsiteY0" fmla="*/ 70082 h 777574"/>
                <a:gd name="connsiteX1" fmla="*/ 1204739 w 1648590"/>
                <a:gd name="connsiteY1" fmla="*/ 110129 h 777574"/>
                <a:gd name="connsiteX2" fmla="*/ 877691 w 1648590"/>
                <a:gd name="connsiteY2" fmla="*/ 0 h 777574"/>
                <a:gd name="connsiteX3" fmla="*/ 0 w 1648590"/>
                <a:gd name="connsiteY3" fmla="*/ 777574 h 777574"/>
              </a:gdLst>
              <a:ahLst/>
              <a:cxnLst>
                <a:cxn ang="0">
                  <a:pos x="connsiteX0" y="connsiteY0"/>
                </a:cxn>
                <a:cxn ang="0">
                  <a:pos x="connsiteX1" y="connsiteY1"/>
                </a:cxn>
                <a:cxn ang="0">
                  <a:pos x="connsiteX2" y="connsiteY2"/>
                </a:cxn>
                <a:cxn ang="0">
                  <a:pos x="connsiteX3" y="connsiteY3"/>
                </a:cxn>
              </a:cxnLst>
              <a:rect l="l" t="t" r="r" b="b"/>
              <a:pathLst>
                <a:path w="1648590" h="777574">
                  <a:moveTo>
                    <a:pt x="1648590" y="70082"/>
                  </a:moveTo>
                  <a:lnTo>
                    <a:pt x="1204739" y="110129"/>
                  </a:lnTo>
                  <a:lnTo>
                    <a:pt x="877691" y="0"/>
                  </a:lnTo>
                  <a:lnTo>
                    <a:pt x="0" y="777574"/>
                  </a:lnTo>
                </a:path>
              </a:pathLst>
            </a:custGeom>
            <a:noFill/>
            <a:ln w="158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Isosceles Triangle 667"/>
            <p:cNvSpPr/>
            <p:nvPr/>
          </p:nvSpPr>
          <p:spPr>
            <a:xfrm>
              <a:off x="3151572" y="2973570"/>
              <a:ext cx="64008" cy="64008"/>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69" name="Isosceles Triangle 668"/>
            <p:cNvSpPr/>
            <p:nvPr/>
          </p:nvSpPr>
          <p:spPr>
            <a:xfrm>
              <a:off x="2711057" y="3013617"/>
              <a:ext cx="64008" cy="64008"/>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70" name="Isosceles Triangle 669"/>
            <p:cNvSpPr/>
            <p:nvPr/>
          </p:nvSpPr>
          <p:spPr>
            <a:xfrm>
              <a:off x="2385082" y="2906826"/>
              <a:ext cx="64008" cy="64008"/>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71" name="Isosceles Triangle 670"/>
            <p:cNvSpPr/>
            <p:nvPr/>
          </p:nvSpPr>
          <p:spPr>
            <a:xfrm>
              <a:off x="1502982" y="3681062"/>
              <a:ext cx="64008" cy="64008"/>
            </a:xfrm>
            <a:prstGeom prst="triangle">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sp>
        <p:nvSpPr>
          <p:cNvPr id="673" name="Rectangle 950"/>
          <p:cNvSpPr>
            <a:spLocks noChangeArrowheads="1"/>
          </p:cNvSpPr>
          <p:nvPr/>
        </p:nvSpPr>
        <p:spPr bwMode="auto">
          <a:xfrm>
            <a:off x="2284281" y="1585958"/>
            <a:ext cx="546623"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solidFill>
                  <a:srgbClr val="595A59"/>
                </a:solidFill>
                <a:effectLst/>
                <a:latin typeface="+mn-lt"/>
              </a:rPr>
              <a:t>Patient 12</a:t>
            </a:r>
            <a:endParaRPr kumimoji="0" lang="en-US" altLang="en-US" sz="1000" b="1" i="0" u="none" strike="noStrike" cap="none" normalizeH="0" baseline="0" dirty="0">
              <a:ln>
                <a:noFill/>
              </a:ln>
              <a:solidFill>
                <a:srgbClr val="595A59"/>
              </a:solidFill>
              <a:effectLst/>
              <a:latin typeface="+mn-lt"/>
            </a:endParaRPr>
          </a:p>
        </p:txBody>
      </p:sp>
      <p:sp>
        <p:nvSpPr>
          <p:cNvPr id="674" name="Rectangle 950"/>
          <p:cNvSpPr>
            <a:spLocks noChangeArrowheads="1"/>
          </p:cNvSpPr>
          <p:nvPr/>
        </p:nvSpPr>
        <p:spPr bwMode="auto">
          <a:xfrm>
            <a:off x="8209938" y="1623608"/>
            <a:ext cx="480901"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solidFill>
                  <a:srgbClr val="595A59"/>
                </a:solidFill>
                <a:effectLst/>
                <a:latin typeface="+mn-lt"/>
              </a:rPr>
              <a:t>Patient 6</a:t>
            </a:r>
            <a:endParaRPr kumimoji="0" lang="en-US" altLang="en-US" sz="1000" b="1" i="0" u="none" strike="noStrike" cap="none" normalizeH="0" baseline="0" dirty="0">
              <a:ln>
                <a:noFill/>
              </a:ln>
              <a:solidFill>
                <a:srgbClr val="595A59"/>
              </a:solidFill>
              <a:effectLst/>
              <a:latin typeface="+mn-lt"/>
            </a:endParaRPr>
          </a:p>
        </p:txBody>
      </p:sp>
      <p:sp>
        <p:nvSpPr>
          <p:cNvPr id="373" name="Rectangle 372"/>
          <p:cNvSpPr/>
          <p:nvPr/>
        </p:nvSpPr>
        <p:spPr>
          <a:xfrm>
            <a:off x="-918987" y="4691532"/>
            <a:ext cx="2430387" cy="276999"/>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Immunosuppressants: </a:t>
            </a:r>
            <a:endParaRPr kumimoji="0" lang="en-US" sz="1200" i="0" u="none" strike="noStrike" kern="0" cap="none" spc="0" normalizeH="0" baseline="0" noProof="0" dirty="0">
              <a:ln>
                <a:noFill/>
              </a:ln>
              <a:solidFill>
                <a:schemeClr val="accent6">
                  <a:lumMod val="50000"/>
                </a:schemeClr>
              </a:solidFill>
              <a:effectLst/>
              <a:uLnTx/>
              <a:uFillTx/>
            </a:endParaRPr>
          </a:p>
        </p:txBody>
      </p:sp>
      <p:sp>
        <p:nvSpPr>
          <p:cNvPr id="403" name="Rectangle 402"/>
          <p:cNvSpPr/>
          <p:nvPr/>
        </p:nvSpPr>
        <p:spPr>
          <a:xfrm>
            <a:off x="1488019" y="4691532"/>
            <a:ext cx="3299043" cy="27699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Prednisone 5 mg QOD, Prednisolone 7.5 mg QOD</a:t>
            </a:r>
            <a:endParaRPr kumimoji="0" lang="en-US" sz="1200" i="0" u="none" strike="noStrike" kern="0" cap="none" spc="0" normalizeH="0" baseline="0" noProof="0" dirty="0">
              <a:ln>
                <a:noFill/>
              </a:ln>
              <a:solidFill>
                <a:schemeClr val="accent6">
                  <a:lumMod val="50000"/>
                </a:schemeClr>
              </a:solidFill>
              <a:effectLst/>
              <a:uLnTx/>
              <a:uFillTx/>
            </a:endParaRPr>
          </a:p>
        </p:txBody>
      </p:sp>
      <p:sp>
        <p:nvSpPr>
          <p:cNvPr id="405" name="Rectangle 404"/>
          <p:cNvSpPr/>
          <p:nvPr/>
        </p:nvSpPr>
        <p:spPr>
          <a:xfrm>
            <a:off x="6533676" y="4691532"/>
            <a:ext cx="3623555"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MMF 500 mg BID, Methylprednisone 4 mg QD</a:t>
            </a:r>
            <a:endParaRPr kumimoji="0" lang="en-US" sz="1200" i="0" u="none" strike="noStrike" kern="0" cap="none" spc="0" normalizeH="0" baseline="0" noProof="0" dirty="0">
              <a:ln>
                <a:noFill/>
              </a:ln>
              <a:solidFill>
                <a:schemeClr val="accent6">
                  <a:lumMod val="50000"/>
                </a:schemeClr>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animBg="1"/>
      <p:bldP spid="353" grpId="0" animBg="1"/>
      <p:bldP spid="35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Patients Receiving Efgartigimod Were Able to Mount Humoral Immune Responses to COVID-19 Vaccines</a:t>
            </a:r>
            <a:endParaRPr lang="en-US" dirty="0"/>
          </a:p>
        </p:txBody>
      </p:sp>
      <p:sp>
        <p:nvSpPr>
          <p:cNvPr id="3" name="TextBox 2"/>
          <p:cNvSpPr txBox="1"/>
          <p:nvPr/>
        </p:nvSpPr>
        <p:spPr>
          <a:xfrm>
            <a:off x="485627" y="1896737"/>
            <a:ext cx="26937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i="1" dirty="0">
                <a:solidFill>
                  <a:srgbClr val="595A59"/>
                </a:solidFill>
              </a:rPr>
              <a:t>No treatment with efgartigimod or concomitant immunosuppressives</a:t>
            </a:r>
            <a:endParaRPr lang="en-US" sz="1400" i="1" dirty="0">
              <a:solidFill>
                <a:srgbClr val="595A59"/>
              </a:solidFill>
            </a:endParaRPr>
          </a:p>
        </p:txBody>
      </p:sp>
      <p:sp>
        <p:nvSpPr>
          <p:cNvPr id="8" name="Text Placeholder 3"/>
          <p:cNvSpPr txBox="1"/>
          <p:nvPr/>
        </p:nvSpPr>
        <p:spPr>
          <a:xfrm>
            <a:off x="342900" y="6316761"/>
            <a:ext cx="10934700" cy="388839"/>
          </a:xfrm>
          <a:prstGeom prst="rect">
            <a:avLst/>
          </a:prstGeom>
        </p:spPr>
        <p:txBody>
          <a:bodyPr vert="horz" lIns="91440" tIns="0" rIns="91440" bIns="45720" rtlCol="0" anchor="b" anchorCtr="0">
            <a:norm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solidFill>
                  <a:schemeClr val="tx2"/>
                </a:solidFill>
              </a:rPr>
              <a:t>BID, twice a day; BMI, body mass index; COVID-19, coronavirus disease 2019; Ig, immunoglobulin; LLOQ, lower limit of quantification; S-RBD, spike protein-receptor binding domain. </a:t>
            </a:r>
            <a:endParaRPr lang="en-US" sz="1050" dirty="0">
              <a:solidFill>
                <a:schemeClr val="tx2"/>
              </a:solidFill>
            </a:endParaRPr>
          </a:p>
        </p:txBody>
      </p:sp>
      <p:sp>
        <p:nvSpPr>
          <p:cNvPr id="27" name="TextBox 26"/>
          <p:cNvSpPr txBox="1"/>
          <p:nvPr/>
        </p:nvSpPr>
        <p:spPr>
          <a:xfrm>
            <a:off x="523390" y="1451996"/>
            <a:ext cx="2592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a:ln>
                  <a:noFill/>
                </a:ln>
                <a:solidFill>
                  <a:srgbClr val="595A59"/>
                </a:solidFill>
                <a:effectLst/>
                <a:uLnTx/>
                <a:uFillTx/>
                <a:ea typeface="+mn-ea"/>
                <a:cs typeface="+mn-cs"/>
              </a:rPr>
              <a:t>Placebo</a:t>
            </a:r>
            <a:endParaRPr kumimoji="0" lang="en-US" sz="1400" b="1" i="0" u="none" strike="noStrike" kern="0" cap="none" spc="0" normalizeH="0" baseline="30000" noProof="0" dirty="0">
              <a:ln>
                <a:noFill/>
              </a:ln>
              <a:solidFill>
                <a:srgbClr val="595A59"/>
              </a:solidFill>
              <a:effectLst/>
              <a:uLnTx/>
              <a:uFillTx/>
              <a:ea typeface="+mn-ea"/>
              <a:cs typeface="+mn-cs"/>
            </a:endParaRPr>
          </a:p>
        </p:txBody>
      </p:sp>
      <p:grpSp>
        <p:nvGrpSpPr>
          <p:cNvPr id="431" name="Group 430"/>
          <p:cNvGrpSpPr/>
          <p:nvPr/>
        </p:nvGrpSpPr>
        <p:grpSpPr>
          <a:xfrm>
            <a:off x="586141" y="2567950"/>
            <a:ext cx="2370135" cy="1975292"/>
            <a:chOff x="687708" y="2567950"/>
            <a:chExt cx="2370135" cy="1975292"/>
          </a:xfrm>
        </p:grpSpPr>
        <p:sp>
          <p:nvSpPr>
            <p:cNvPr id="72" name="Line 1166"/>
            <p:cNvSpPr>
              <a:spLocks noChangeShapeType="1"/>
            </p:cNvSpPr>
            <p:nvPr/>
          </p:nvSpPr>
          <p:spPr bwMode="auto">
            <a:xfrm>
              <a:off x="1214994" y="3779261"/>
              <a:ext cx="178167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76" name="Freeform 1205"/>
            <p:cNvSpPr/>
            <p:nvPr/>
          </p:nvSpPr>
          <p:spPr bwMode="auto">
            <a:xfrm>
              <a:off x="1217535" y="3025140"/>
              <a:ext cx="1774585" cy="1191059"/>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algn="ctr"/>
              <a:endParaRPr lang="en-US" sz="3200" dirty="0"/>
            </a:p>
          </p:txBody>
        </p:sp>
        <p:sp>
          <p:nvSpPr>
            <p:cNvPr id="81" name="Line 1207"/>
            <p:cNvSpPr>
              <a:spLocks noChangeShapeType="1"/>
            </p:cNvSpPr>
            <p:nvPr/>
          </p:nvSpPr>
          <p:spPr bwMode="auto">
            <a:xfrm flipH="1">
              <a:off x="1174324" y="382207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82" name="Line 1213"/>
            <p:cNvSpPr>
              <a:spLocks noChangeShapeType="1"/>
            </p:cNvSpPr>
            <p:nvPr/>
          </p:nvSpPr>
          <p:spPr bwMode="auto">
            <a:xfrm flipH="1">
              <a:off x="1174324" y="30300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90" name="Line 1281"/>
            <p:cNvSpPr>
              <a:spLocks noChangeShapeType="1"/>
            </p:cNvSpPr>
            <p:nvPr/>
          </p:nvSpPr>
          <p:spPr bwMode="auto">
            <a:xfrm flipH="1">
              <a:off x="1174324" y="3427584"/>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91" name="Line 1287"/>
            <p:cNvSpPr>
              <a:spLocks noChangeShapeType="1"/>
            </p:cNvSpPr>
            <p:nvPr/>
          </p:nvSpPr>
          <p:spPr bwMode="auto">
            <a:xfrm>
              <a:off x="12149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93" name="Freeform 1347"/>
            <p:cNvSpPr/>
            <p:nvPr/>
          </p:nvSpPr>
          <p:spPr bwMode="auto">
            <a:xfrm>
              <a:off x="2847552" y="3525049"/>
              <a:ext cx="58098" cy="56781"/>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3200" dirty="0"/>
            </a:p>
          </p:txBody>
        </p:sp>
        <p:sp>
          <p:nvSpPr>
            <p:cNvPr id="94" name="Rectangle 682"/>
            <p:cNvSpPr>
              <a:spLocks noChangeArrowheads="1"/>
            </p:cNvSpPr>
            <p:nvPr/>
          </p:nvSpPr>
          <p:spPr bwMode="auto">
            <a:xfrm>
              <a:off x="1209968" y="3776761"/>
              <a:ext cx="25006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LLOQ</a:t>
              </a:r>
              <a:endParaRPr kumimoji="0" lang="en-US" altLang="en-US" sz="900" b="0" i="0" u="none" strike="noStrike" cap="none" normalizeH="0" baseline="0" dirty="0">
                <a:ln>
                  <a:noFill/>
                </a:ln>
                <a:solidFill>
                  <a:schemeClr val="tx1"/>
                </a:solidFill>
                <a:effectLst/>
                <a:latin typeface="+mn-lt"/>
              </a:endParaRPr>
            </a:p>
          </p:txBody>
        </p:sp>
        <p:sp>
          <p:nvSpPr>
            <p:cNvPr id="95" name="Rectangle 673"/>
            <p:cNvSpPr>
              <a:spLocks noChangeArrowheads="1"/>
            </p:cNvSpPr>
            <p:nvPr/>
          </p:nvSpPr>
          <p:spPr bwMode="auto">
            <a:xfrm>
              <a:off x="1404316" y="4381659"/>
              <a:ext cx="14010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50" b="0" i="0" u="none" strike="noStrike" cap="none" normalizeH="0" baseline="0" dirty="0">
                  <a:ln>
                    <a:noFill/>
                  </a:ln>
                  <a:solidFill>
                    <a:srgbClr val="595A59"/>
                  </a:solidFill>
                  <a:effectLst/>
                  <a:latin typeface="+mn-lt"/>
                </a:rPr>
                <a:t>Days after 2</a:t>
              </a:r>
              <a:r>
                <a:rPr kumimoji="0" lang="en-US" altLang="en-US" sz="1050" b="0" i="0" u="none" strike="noStrike" cap="none" normalizeH="0" baseline="30000" dirty="0">
                  <a:ln>
                    <a:noFill/>
                  </a:ln>
                  <a:solidFill>
                    <a:srgbClr val="595A59"/>
                  </a:solidFill>
                  <a:effectLst/>
                  <a:latin typeface="+mn-lt"/>
                </a:rPr>
                <a:t>nd</a:t>
              </a:r>
              <a:r>
                <a:rPr kumimoji="0" lang="en-US" altLang="en-US" sz="1050" b="0" i="0" u="none" strike="noStrike" cap="none" normalizeH="0" baseline="0" dirty="0">
                  <a:ln>
                    <a:noFill/>
                  </a:ln>
                  <a:solidFill>
                    <a:srgbClr val="595A59"/>
                  </a:solidFill>
                  <a:effectLst/>
                  <a:latin typeface="+mn-lt"/>
                </a:rPr>
                <a:t> vaccination</a:t>
              </a:r>
              <a:endParaRPr kumimoji="0" lang="en-US" altLang="en-US" sz="1050" b="0" i="0" u="none" strike="noStrike" cap="none" normalizeH="0" baseline="0" dirty="0">
                <a:ln>
                  <a:noFill/>
                </a:ln>
                <a:solidFill>
                  <a:schemeClr val="tx1"/>
                </a:solidFill>
                <a:effectLst/>
                <a:latin typeface="+mn-lt"/>
              </a:endParaRPr>
            </a:p>
          </p:txBody>
        </p:sp>
        <p:sp>
          <p:nvSpPr>
            <p:cNvPr id="96" name="Rectangle 589"/>
            <p:cNvSpPr>
              <a:spLocks noChangeArrowheads="1"/>
            </p:cNvSpPr>
            <p:nvPr/>
          </p:nvSpPr>
          <p:spPr bwMode="auto">
            <a:xfrm>
              <a:off x="1359982" y="2865802"/>
              <a:ext cx="7005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 1</a:t>
              </a:r>
              <a:endParaRPr kumimoji="0" lang="en-US" altLang="en-US" sz="1000" b="0" i="0" u="none" strike="noStrike" cap="none" normalizeH="0" baseline="0" dirty="0">
                <a:ln>
                  <a:noFill/>
                </a:ln>
                <a:solidFill>
                  <a:schemeClr val="tx1"/>
                </a:solidFill>
                <a:effectLst/>
                <a:latin typeface="+mn-lt"/>
              </a:endParaRPr>
            </a:p>
          </p:txBody>
        </p:sp>
        <p:sp>
          <p:nvSpPr>
            <p:cNvPr id="97" name="Rectangle 646"/>
            <p:cNvSpPr>
              <a:spLocks noChangeArrowheads="1"/>
            </p:cNvSpPr>
            <p:nvPr/>
          </p:nvSpPr>
          <p:spPr bwMode="auto">
            <a:xfrm>
              <a:off x="912432" y="2953278"/>
              <a:ext cx="2628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a:t>
              </a:r>
              <a:endParaRPr kumimoji="0" lang="en-US" altLang="en-US" sz="1000" b="0" i="0" u="none" strike="noStrike" cap="none" normalizeH="0" baseline="0" dirty="0">
                <a:ln>
                  <a:noFill/>
                </a:ln>
                <a:solidFill>
                  <a:schemeClr val="tx1"/>
                </a:solidFill>
                <a:effectLst/>
                <a:latin typeface="+mn-lt"/>
              </a:endParaRPr>
            </a:p>
          </p:txBody>
        </p:sp>
        <p:sp>
          <p:nvSpPr>
            <p:cNvPr id="98" name="Rectangle 742"/>
            <p:cNvSpPr>
              <a:spLocks noChangeArrowheads="1"/>
            </p:cNvSpPr>
            <p:nvPr/>
          </p:nvSpPr>
          <p:spPr bwMode="auto">
            <a:xfrm>
              <a:off x="1012478" y="3745557"/>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a:t>
              </a:r>
              <a:endParaRPr kumimoji="0" lang="en-US" altLang="en-US" sz="1000" b="0" i="0" u="none" strike="noStrike" cap="none" normalizeH="0" baseline="0" dirty="0">
                <a:ln>
                  <a:noFill/>
                </a:ln>
                <a:solidFill>
                  <a:schemeClr val="tx1"/>
                </a:solidFill>
                <a:effectLst/>
                <a:latin typeface="+mn-lt"/>
              </a:endParaRPr>
            </a:p>
          </p:txBody>
        </p:sp>
        <p:sp>
          <p:nvSpPr>
            <p:cNvPr id="99" name="Rectangle 748"/>
            <p:cNvSpPr>
              <a:spLocks noChangeArrowheads="1"/>
            </p:cNvSpPr>
            <p:nvPr/>
          </p:nvSpPr>
          <p:spPr bwMode="auto">
            <a:xfrm>
              <a:off x="1062504" y="4143143"/>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a:t>
              </a:r>
              <a:endParaRPr kumimoji="0" lang="en-US" altLang="en-US" sz="1000" b="0" i="0" u="none" strike="noStrike" cap="none" normalizeH="0" baseline="0" dirty="0">
                <a:ln>
                  <a:noFill/>
                </a:ln>
                <a:solidFill>
                  <a:schemeClr val="tx1"/>
                </a:solidFill>
                <a:effectLst/>
                <a:latin typeface="+mn-lt"/>
              </a:endParaRPr>
            </a:p>
          </p:txBody>
        </p:sp>
        <p:sp>
          <p:nvSpPr>
            <p:cNvPr id="100" name="Rectangle 643"/>
            <p:cNvSpPr>
              <a:spLocks noChangeArrowheads="1"/>
            </p:cNvSpPr>
            <p:nvPr/>
          </p:nvSpPr>
          <p:spPr bwMode="auto">
            <a:xfrm>
              <a:off x="962455" y="3354005"/>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104" name="Rectangle 741"/>
            <p:cNvSpPr>
              <a:spLocks noChangeArrowheads="1"/>
            </p:cNvSpPr>
            <p:nvPr/>
          </p:nvSpPr>
          <p:spPr bwMode="auto">
            <a:xfrm>
              <a:off x="1127867" y="4239705"/>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-60</a:t>
              </a:r>
              <a:endParaRPr kumimoji="0" lang="en-US" altLang="en-US" sz="1000" b="0" i="0" u="none" strike="noStrike" cap="none" normalizeH="0" baseline="0" dirty="0">
                <a:ln>
                  <a:noFill/>
                </a:ln>
                <a:solidFill>
                  <a:schemeClr val="tx1"/>
                </a:solidFill>
                <a:effectLst/>
                <a:latin typeface="+mn-lt"/>
              </a:endParaRPr>
            </a:p>
          </p:txBody>
        </p:sp>
        <p:sp>
          <p:nvSpPr>
            <p:cNvPr id="80" name="Rectangle 79"/>
            <p:cNvSpPr/>
            <p:nvPr/>
          </p:nvSpPr>
          <p:spPr>
            <a:xfrm rot="16200000">
              <a:off x="-42139" y="3469680"/>
              <a:ext cx="1705916" cy="246221"/>
            </a:xfrm>
            <a:prstGeom prst="rect">
              <a:avLst/>
            </a:prstGeom>
            <a:noFill/>
            <a:ln w="12700" cap="flat" cmpd="sng" algn="ctr">
              <a:noFill/>
              <a:prstDash val="solid"/>
              <a:miter lim="800000"/>
            </a:ln>
            <a:effectLst/>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ea typeface="+mn-ea"/>
                  <a:cs typeface="+mn-cs"/>
                </a:rPr>
                <a:t>COVID-19 S-RBD IgG (AU/mL)</a:t>
              </a:r>
              <a:endParaRPr kumimoji="0" lang="en-US" sz="1000" b="0" i="0" u="none" strike="noStrike" kern="0" cap="none" spc="0" normalizeH="0" baseline="0" noProof="0" dirty="0">
                <a:ln>
                  <a:noFill/>
                </a:ln>
                <a:solidFill>
                  <a:srgbClr val="595A59"/>
                </a:solidFill>
                <a:effectLst/>
                <a:uLnTx/>
                <a:uFillTx/>
                <a:ea typeface="+mn-ea"/>
                <a:cs typeface="+mn-cs"/>
              </a:endParaRPr>
            </a:p>
          </p:txBody>
        </p:sp>
        <p:sp>
          <p:nvSpPr>
            <p:cNvPr id="409" name="Line 1207"/>
            <p:cNvSpPr>
              <a:spLocks noChangeShapeType="1"/>
            </p:cNvSpPr>
            <p:nvPr/>
          </p:nvSpPr>
          <p:spPr bwMode="auto">
            <a:xfrm flipH="1">
              <a:off x="1174324" y="421619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10" name="Line 1287"/>
            <p:cNvSpPr>
              <a:spLocks noChangeShapeType="1"/>
            </p:cNvSpPr>
            <p:nvPr/>
          </p:nvSpPr>
          <p:spPr bwMode="auto">
            <a:xfrm>
              <a:off x="1573332"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11" name="Rectangle 741"/>
            <p:cNvSpPr>
              <a:spLocks noChangeArrowheads="1"/>
            </p:cNvSpPr>
            <p:nvPr/>
          </p:nvSpPr>
          <p:spPr bwMode="auto">
            <a:xfrm>
              <a:off x="1486205" y="4239705"/>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-40</a:t>
              </a:r>
              <a:endParaRPr kumimoji="0" lang="en-US" altLang="en-US" sz="1000" b="0" i="0" u="none" strike="noStrike" cap="none" normalizeH="0" baseline="0" dirty="0">
                <a:ln>
                  <a:noFill/>
                </a:ln>
                <a:solidFill>
                  <a:schemeClr val="tx1"/>
                </a:solidFill>
                <a:effectLst/>
                <a:latin typeface="+mn-lt"/>
              </a:endParaRPr>
            </a:p>
          </p:txBody>
        </p:sp>
        <p:sp>
          <p:nvSpPr>
            <p:cNvPr id="412" name="Line 1287"/>
            <p:cNvSpPr>
              <a:spLocks noChangeShapeType="1"/>
            </p:cNvSpPr>
            <p:nvPr/>
          </p:nvSpPr>
          <p:spPr bwMode="auto">
            <a:xfrm>
              <a:off x="1931477"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13" name="Rectangle 741"/>
            <p:cNvSpPr>
              <a:spLocks noChangeArrowheads="1"/>
            </p:cNvSpPr>
            <p:nvPr/>
          </p:nvSpPr>
          <p:spPr bwMode="auto">
            <a:xfrm>
              <a:off x="1844350" y="4239705"/>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-20</a:t>
              </a:r>
              <a:endParaRPr kumimoji="0" lang="en-US" altLang="en-US" sz="1000" b="0" i="0" u="none" strike="noStrike" cap="none" normalizeH="0" baseline="0" dirty="0">
                <a:ln>
                  <a:noFill/>
                </a:ln>
                <a:solidFill>
                  <a:schemeClr val="tx1"/>
                </a:solidFill>
                <a:effectLst/>
                <a:latin typeface="+mn-lt"/>
              </a:endParaRPr>
            </a:p>
          </p:txBody>
        </p:sp>
        <p:sp>
          <p:nvSpPr>
            <p:cNvPr id="414" name="Line 1287"/>
            <p:cNvSpPr>
              <a:spLocks noChangeShapeType="1"/>
            </p:cNvSpPr>
            <p:nvPr/>
          </p:nvSpPr>
          <p:spPr bwMode="auto">
            <a:xfrm>
              <a:off x="2285963"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15" name="Rectangle 741"/>
            <p:cNvSpPr>
              <a:spLocks noChangeArrowheads="1"/>
            </p:cNvSpPr>
            <p:nvPr/>
          </p:nvSpPr>
          <p:spPr bwMode="auto">
            <a:xfrm>
              <a:off x="2253101" y="4239705"/>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416" name="Line 1287"/>
            <p:cNvSpPr>
              <a:spLocks noChangeShapeType="1"/>
            </p:cNvSpPr>
            <p:nvPr/>
          </p:nvSpPr>
          <p:spPr bwMode="auto">
            <a:xfrm>
              <a:off x="264042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17" name="Rectangle 741"/>
            <p:cNvSpPr>
              <a:spLocks noChangeArrowheads="1"/>
            </p:cNvSpPr>
            <p:nvPr/>
          </p:nvSpPr>
          <p:spPr bwMode="auto">
            <a:xfrm>
              <a:off x="2576341" y="4239705"/>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20</a:t>
              </a:r>
              <a:endParaRPr kumimoji="0" lang="en-US" altLang="en-US" sz="1000" b="0" i="0" u="none" strike="noStrike" cap="none" normalizeH="0" baseline="0" dirty="0">
                <a:ln>
                  <a:noFill/>
                </a:ln>
                <a:solidFill>
                  <a:schemeClr val="tx1"/>
                </a:solidFill>
                <a:effectLst/>
                <a:latin typeface="+mn-lt"/>
              </a:endParaRPr>
            </a:p>
          </p:txBody>
        </p:sp>
        <p:sp>
          <p:nvSpPr>
            <p:cNvPr id="418" name="Line 1287"/>
            <p:cNvSpPr>
              <a:spLocks noChangeShapeType="1"/>
            </p:cNvSpPr>
            <p:nvPr/>
          </p:nvSpPr>
          <p:spPr bwMode="auto">
            <a:xfrm>
              <a:off x="2992120" y="4189095"/>
              <a:ext cx="0" cy="68221"/>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19" name="Rectangle 741"/>
            <p:cNvSpPr>
              <a:spLocks noChangeArrowheads="1"/>
            </p:cNvSpPr>
            <p:nvPr/>
          </p:nvSpPr>
          <p:spPr bwMode="auto">
            <a:xfrm>
              <a:off x="2926396" y="4239705"/>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1000" dirty="0">
                  <a:solidFill>
                    <a:srgbClr val="595A59"/>
                  </a:solidFill>
                  <a:latin typeface="+mn-lt"/>
                </a:rPr>
                <a:t>4</a:t>
              </a: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420" name="Rectangle 589"/>
            <p:cNvSpPr>
              <a:spLocks noChangeArrowheads="1"/>
            </p:cNvSpPr>
            <p:nvPr/>
          </p:nvSpPr>
          <p:spPr bwMode="auto">
            <a:xfrm>
              <a:off x="2111788" y="2861485"/>
              <a:ext cx="7005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 2</a:t>
              </a:r>
              <a:endParaRPr kumimoji="0" lang="en-US" altLang="en-US" sz="1000" b="0" i="0" u="none" strike="noStrike" cap="none" normalizeH="0" baseline="0" dirty="0">
                <a:ln>
                  <a:noFill/>
                </a:ln>
                <a:solidFill>
                  <a:schemeClr val="tx1"/>
                </a:solidFill>
                <a:effectLst/>
                <a:latin typeface="+mn-lt"/>
              </a:endParaRPr>
            </a:p>
          </p:txBody>
        </p:sp>
        <p:sp>
          <p:nvSpPr>
            <p:cNvPr id="421" name="Line 1287"/>
            <p:cNvSpPr>
              <a:spLocks noChangeShapeType="1"/>
            </p:cNvSpPr>
            <p:nvPr/>
          </p:nvSpPr>
          <p:spPr bwMode="auto">
            <a:xfrm>
              <a:off x="1910263" y="3025139"/>
              <a:ext cx="0" cy="1192531"/>
            </a:xfrm>
            <a:prstGeom prst="line">
              <a:avLst/>
            </a:prstGeom>
            <a:noFill/>
            <a:ln w="11113">
              <a:solidFill>
                <a:srgbClr val="FF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24" name="Line 1287"/>
            <p:cNvSpPr>
              <a:spLocks noChangeShapeType="1"/>
            </p:cNvSpPr>
            <p:nvPr/>
          </p:nvSpPr>
          <p:spPr bwMode="auto">
            <a:xfrm>
              <a:off x="2300788" y="3025139"/>
              <a:ext cx="0" cy="1192531"/>
            </a:xfrm>
            <a:prstGeom prst="line">
              <a:avLst/>
            </a:prstGeom>
            <a:noFill/>
            <a:ln w="11113">
              <a:solidFill>
                <a:srgbClr val="FF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grpSp>
          <p:nvGrpSpPr>
            <p:cNvPr id="428" name="Group 427"/>
            <p:cNvGrpSpPr/>
            <p:nvPr/>
          </p:nvGrpSpPr>
          <p:grpSpPr>
            <a:xfrm>
              <a:off x="1486402" y="3208020"/>
              <a:ext cx="1224107" cy="577530"/>
              <a:chOff x="1486402" y="3208020"/>
              <a:chExt cx="1224107" cy="577530"/>
            </a:xfrm>
          </p:grpSpPr>
          <p:grpSp>
            <p:nvGrpSpPr>
              <p:cNvPr id="11" name="Group 10"/>
              <p:cNvGrpSpPr/>
              <p:nvPr/>
            </p:nvGrpSpPr>
            <p:grpSpPr>
              <a:xfrm>
                <a:off x="1486402" y="3208020"/>
                <a:ext cx="1224107" cy="577530"/>
                <a:chOff x="1486402" y="3208020"/>
                <a:chExt cx="1224107" cy="577530"/>
              </a:xfrm>
            </p:grpSpPr>
            <p:sp>
              <p:nvSpPr>
                <p:cNvPr id="5" name="Isosceles Triangle 4"/>
                <p:cNvSpPr/>
                <p:nvPr/>
              </p:nvSpPr>
              <p:spPr>
                <a:xfrm>
                  <a:off x="2643835" y="3208020"/>
                  <a:ext cx="66674" cy="5747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25" name="Isosceles Triangle 424"/>
                <p:cNvSpPr/>
                <p:nvPr/>
              </p:nvSpPr>
              <p:spPr>
                <a:xfrm>
                  <a:off x="1486402" y="3728072"/>
                  <a:ext cx="66674" cy="5747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cxnSp>
            <p:nvCxnSpPr>
              <p:cNvPr id="23" name="Straight Connector 22"/>
              <p:cNvCxnSpPr/>
              <p:nvPr/>
            </p:nvCxnSpPr>
            <p:spPr>
              <a:xfrm flipV="1">
                <a:off x="1526883" y="3238500"/>
                <a:ext cx="1143927" cy="518311"/>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29" name="Rectangle 950"/>
            <p:cNvSpPr>
              <a:spLocks noChangeArrowheads="1"/>
            </p:cNvSpPr>
            <p:nvPr/>
          </p:nvSpPr>
          <p:spPr bwMode="auto">
            <a:xfrm>
              <a:off x="1535537" y="2567950"/>
              <a:ext cx="1138581"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200" b="1" i="0" u="none" strike="noStrike" cap="none" normalizeH="0" baseline="0" dirty="0">
                  <a:ln>
                    <a:noFill/>
                  </a:ln>
                  <a:solidFill>
                    <a:srgbClr val="595A59"/>
                  </a:solidFill>
                  <a:effectLst/>
                  <a:latin typeface="+mn-lt"/>
                </a:rPr>
                <a:t>Patient 18 (Pfizer)</a:t>
              </a:r>
              <a:endParaRPr kumimoji="0" lang="en-US" altLang="en-US" sz="1200" b="1" i="0" u="none" strike="noStrike" cap="none" normalizeH="0" baseline="0" dirty="0">
                <a:ln>
                  <a:noFill/>
                </a:ln>
                <a:solidFill>
                  <a:srgbClr val="595A59"/>
                </a:solidFill>
                <a:effectLst/>
                <a:latin typeface="+mn-lt"/>
              </a:endParaRPr>
            </a:p>
          </p:txBody>
        </p:sp>
      </p:grpSp>
      <p:grpSp>
        <p:nvGrpSpPr>
          <p:cNvPr id="15" name="Group 14"/>
          <p:cNvGrpSpPr/>
          <p:nvPr/>
        </p:nvGrpSpPr>
        <p:grpSpPr>
          <a:xfrm>
            <a:off x="691961" y="5406004"/>
            <a:ext cx="1407009" cy="707886"/>
            <a:chOff x="10111667" y="5508298"/>
            <a:chExt cx="1407009" cy="707886"/>
          </a:xfrm>
        </p:grpSpPr>
        <p:sp>
          <p:nvSpPr>
            <p:cNvPr id="633" name="Rectangle 673"/>
            <p:cNvSpPr>
              <a:spLocks noChangeArrowheads="1"/>
            </p:cNvSpPr>
            <p:nvPr/>
          </p:nvSpPr>
          <p:spPr bwMode="auto">
            <a:xfrm>
              <a:off x="10385032" y="5508298"/>
              <a:ext cx="11336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ts val="600"/>
                </a:spcBef>
                <a:spcAft>
                  <a:spcPct val="0"/>
                </a:spcAft>
                <a:buClrTx/>
                <a:buSzTx/>
                <a:buFontTx/>
                <a:buNone/>
              </a:pPr>
              <a:r>
                <a:rPr kumimoji="0" lang="en-US" altLang="en-US" sz="1200" b="0" i="0" u="none" strike="noStrike" cap="none" normalizeH="0" baseline="0" dirty="0">
                  <a:ln>
                    <a:noFill/>
                  </a:ln>
                  <a:solidFill>
                    <a:srgbClr val="595A59"/>
                  </a:solidFill>
                  <a:effectLst/>
                  <a:latin typeface="+mn-lt"/>
                </a:rPr>
                <a:t>S-RBD IgG</a:t>
              </a:r>
              <a:endParaRPr kumimoji="0" lang="en-US" altLang="en-US" sz="1200" b="0" i="0" u="none" strike="noStrike" cap="none" normalizeH="0" baseline="0" dirty="0">
                <a:ln>
                  <a:noFill/>
                </a:ln>
                <a:solidFill>
                  <a:srgbClr val="595A59"/>
                </a:solidFill>
                <a:effectLst/>
                <a:latin typeface="+mn-lt"/>
              </a:endParaRPr>
            </a:p>
            <a:p>
              <a:pPr marL="0" marR="0" lvl="0" indent="0" defTabSz="914400" rtl="0" eaLnBrk="0" fontAlgn="base" latinLnBrk="0" hangingPunct="0">
                <a:lnSpc>
                  <a:spcPct val="100000"/>
                </a:lnSpc>
                <a:spcBef>
                  <a:spcPts val="600"/>
                </a:spcBef>
                <a:spcAft>
                  <a:spcPct val="0"/>
                </a:spcAft>
                <a:buClrTx/>
                <a:buSzTx/>
                <a:buFontTx/>
                <a:buNone/>
              </a:pPr>
              <a:r>
                <a:rPr lang="en-US" altLang="en-US" sz="1200" dirty="0">
                  <a:solidFill>
                    <a:srgbClr val="595A59"/>
                  </a:solidFill>
                  <a:latin typeface="+mn-lt"/>
                </a:rPr>
                <a:t>Lowest total IgG</a:t>
              </a:r>
              <a:endParaRPr kumimoji="0" lang="en-US" altLang="en-US" sz="1200" b="0" i="0" u="none" strike="noStrike" cap="none" normalizeH="0" baseline="0" dirty="0">
                <a:ln>
                  <a:noFill/>
                </a:ln>
                <a:solidFill>
                  <a:srgbClr val="595A59"/>
                </a:solidFill>
                <a:effectLst/>
                <a:latin typeface="+mn-lt"/>
              </a:endParaRPr>
            </a:p>
            <a:p>
              <a:pPr marL="0" marR="0" lvl="0" indent="0" defTabSz="914400" rtl="0" eaLnBrk="0" fontAlgn="base" latinLnBrk="0" hangingPunct="0">
                <a:lnSpc>
                  <a:spcPct val="100000"/>
                </a:lnSpc>
                <a:spcBef>
                  <a:spcPts val="600"/>
                </a:spcBef>
                <a:spcAft>
                  <a:spcPct val="0"/>
                </a:spcAft>
                <a:buClrTx/>
                <a:buSzTx/>
                <a:buFontTx/>
                <a:buNone/>
              </a:pPr>
              <a:r>
                <a:rPr lang="en-US" altLang="en-US" sz="1200" dirty="0">
                  <a:solidFill>
                    <a:srgbClr val="595A59"/>
                  </a:solidFill>
                  <a:latin typeface="+mn-lt"/>
                </a:rPr>
                <a:t>Efgartigimod cycle</a:t>
              </a:r>
              <a:endParaRPr kumimoji="0" lang="en-US" altLang="en-US" sz="1200" b="0" i="0" u="none" strike="noStrike" cap="none" normalizeH="0" baseline="0" dirty="0">
                <a:ln>
                  <a:noFill/>
                </a:ln>
                <a:solidFill>
                  <a:schemeClr val="tx1"/>
                </a:solidFill>
                <a:effectLst/>
                <a:latin typeface="+mn-lt"/>
              </a:endParaRPr>
            </a:p>
          </p:txBody>
        </p:sp>
        <p:sp>
          <p:nvSpPr>
            <p:cNvPr id="634" name="Rectangle 633"/>
            <p:cNvSpPr/>
            <p:nvPr/>
          </p:nvSpPr>
          <p:spPr>
            <a:xfrm>
              <a:off x="10153346" y="6069381"/>
              <a:ext cx="155448" cy="100584"/>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39" name="Group 638"/>
            <p:cNvGrpSpPr/>
            <p:nvPr/>
          </p:nvGrpSpPr>
          <p:grpSpPr>
            <a:xfrm>
              <a:off x="10111667" y="5541471"/>
              <a:ext cx="238806" cy="124247"/>
              <a:chOff x="10241040" y="5627794"/>
              <a:chExt cx="238806" cy="124247"/>
            </a:xfrm>
          </p:grpSpPr>
          <p:sp>
            <p:nvSpPr>
              <p:cNvPr id="635" name="Isosceles Triangle 634"/>
              <p:cNvSpPr/>
              <p:nvPr/>
            </p:nvSpPr>
            <p:spPr>
              <a:xfrm>
                <a:off x="10288380" y="5627794"/>
                <a:ext cx="144126" cy="12424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637" name="Straight Connector 636"/>
              <p:cNvCxnSpPr/>
              <p:nvPr/>
            </p:nvCxnSpPr>
            <p:spPr>
              <a:xfrm>
                <a:off x="10241040" y="5692419"/>
                <a:ext cx="23880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207" name="Straight Arrow Connector 206"/>
            <p:cNvCxnSpPr/>
            <p:nvPr/>
          </p:nvCxnSpPr>
          <p:spPr>
            <a:xfrm flipV="1">
              <a:off x="10231070" y="5805091"/>
              <a:ext cx="0" cy="13545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17" name="Rectangle 216"/>
          <p:cNvSpPr/>
          <p:nvPr/>
        </p:nvSpPr>
        <p:spPr>
          <a:xfrm>
            <a:off x="-875831" y="4873184"/>
            <a:ext cx="2430387" cy="276999"/>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Immunosuppressants: </a:t>
            </a:r>
            <a:endParaRPr kumimoji="0" lang="en-US" sz="1200" i="0" u="none" strike="noStrike" kern="0" cap="none" spc="0" normalizeH="0" baseline="0" noProof="0" dirty="0">
              <a:ln>
                <a:noFill/>
              </a:ln>
              <a:solidFill>
                <a:schemeClr val="accent6">
                  <a:lumMod val="50000"/>
                </a:schemeClr>
              </a:solidFill>
              <a:effectLst/>
              <a:uLnTx/>
              <a:uFillTx/>
            </a:endParaRPr>
          </a:p>
        </p:txBody>
      </p:sp>
      <p:sp>
        <p:nvSpPr>
          <p:cNvPr id="220" name="Rectangle 219"/>
          <p:cNvSpPr/>
          <p:nvPr/>
        </p:nvSpPr>
        <p:spPr>
          <a:xfrm>
            <a:off x="1418172" y="4869868"/>
            <a:ext cx="1239416"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None</a:t>
            </a:r>
            <a:endParaRPr kumimoji="0" lang="en-US" sz="1200" i="0" u="none" strike="noStrike" kern="0" cap="none" spc="0" normalizeH="0" baseline="0" noProof="0" dirty="0">
              <a:ln>
                <a:noFill/>
              </a:ln>
              <a:solidFill>
                <a:schemeClr val="accent6">
                  <a:lumMod val="50000"/>
                </a:schemeClr>
              </a:solidFill>
              <a:effectLst/>
              <a:uLnTx/>
              <a:uFillTx/>
            </a:endParaRPr>
          </a:p>
        </p:txBody>
      </p:sp>
      <p:grpSp>
        <p:nvGrpSpPr>
          <p:cNvPr id="17" name="Group 16"/>
          <p:cNvGrpSpPr/>
          <p:nvPr/>
        </p:nvGrpSpPr>
        <p:grpSpPr>
          <a:xfrm>
            <a:off x="3367129" y="1451996"/>
            <a:ext cx="2613856" cy="3694871"/>
            <a:chOff x="3367129" y="1451996"/>
            <a:chExt cx="2613856" cy="3694871"/>
          </a:xfrm>
        </p:grpSpPr>
        <p:sp>
          <p:nvSpPr>
            <p:cNvPr id="9" name="TextBox 8"/>
            <p:cNvSpPr txBox="1"/>
            <p:nvPr/>
          </p:nvSpPr>
          <p:spPr>
            <a:xfrm>
              <a:off x="3374945" y="1451996"/>
              <a:ext cx="26060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a:ln>
                    <a:noFill/>
                  </a:ln>
                  <a:solidFill>
                    <a:srgbClr val="595A59"/>
                  </a:solidFill>
                  <a:effectLst/>
                  <a:uLnTx/>
                  <a:uFillTx/>
                  <a:ea typeface="+mn-ea"/>
                  <a:cs typeface="+mn-cs"/>
                </a:rPr>
                <a:t>Efgartigimod</a:t>
              </a:r>
              <a:endParaRPr kumimoji="0" lang="en-US" sz="1400" b="1" i="0" u="none" strike="noStrike" kern="0" cap="none" spc="0" normalizeH="0" baseline="30000" noProof="0" dirty="0">
                <a:ln>
                  <a:noFill/>
                </a:ln>
                <a:solidFill>
                  <a:srgbClr val="595A59"/>
                </a:solidFill>
                <a:effectLst/>
                <a:uLnTx/>
                <a:uFillTx/>
                <a:ea typeface="+mn-ea"/>
                <a:cs typeface="+mn-cs"/>
              </a:endParaRPr>
            </a:p>
          </p:txBody>
        </p:sp>
        <p:sp>
          <p:nvSpPr>
            <p:cNvPr id="16" name="Rectangle 15"/>
            <p:cNvSpPr/>
            <p:nvPr/>
          </p:nvSpPr>
          <p:spPr>
            <a:xfrm>
              <a:off x="3458377" y="1896737"/>
              <a:ext cx="243917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i="1" dirty="0">
                  <a:solidFill>
                    <a:srgbClr val="595A59"/>
                  </a:solidFill>
                </a:rPr>
                <a:t>Vaccinated during IgG nadir</a:t>
              </a:r>
              <a:endParaRPr lang="en-US" sz="1400" i="1" baseline="30000" dirty="0">
                <a:solidFill>
                  <a:srgbClr val="595A59"/>
                </a:solidFill>
              </a:endParaRPr>
            </a:p>
          </p:txBody>
        </p:sp>
        <p:cxnSp>
          <p:nvCxnSpPr>
            <p:cNvPr id="10" name="Straight Connector 9"/>
            <p:cNvCxnSpPr/>
            <p:nvPr/>
          </p:nvCxnSpPr>
          <p:spPr>
            <a:xfrm>
              <a:off x="3367129" y="1854538"/>
              <a:ext cx="260604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471561" y="2527863"/>
              <a:ext cx="2364893" cy="2015379"/>
              <a:chOff x="3471561" y="2527863"/>
              <a:chExt cx="2364893" cy="2015379"/>
            </a:xfrm>
          </p:grpSpPr>
          <p:grpSp>
            <p:nvGrpSpPr>
              <p:cNvPr id="572" name="Group 571"/>
              <p:cNvGrpSpPr/>
              <p:nvPr/>
            </p:nvGrpSpPr>
            <p:grpSpPr>
              <a:xfrm>
                <a:off x="3471561" y="2527863"/>
                <a:ext cx="2364893" cy="2015379"/>
                <a:chOff x="4039143" y="2527863"/>
                <a:chExt cx="2364893" cy="2015379"/>
              </a:xfrm>
            </p:grpSpPr>
            <p:sp>
              <p:nvSpPr>
                <p:cNvPr id="474" name="Rectangle 473"/>
                <p:cNvSpPr/>
                <p:nvPr/>
              </p:nvSpPr>
              <p:spPr>
                <a:xfrm>
                  <a:off x="4562475" y="3025139"/>
                  <a:ext cx="247649"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75" name="Rectangle 474"/>
                <p:cNvSpPr/>
                <p:nvPr/>
              </p:nvSpPr>
              <p:spPr>
                <a:xfrm>
                  <a:off x="5234734" y="3025139"/>
                  <a:ext cx="251666"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76" name="Rectangle 475"/>
                <p:cNvSpPr/>
                <p:nvPr/>
              </p:nvSpPr>
              <p:spPr>
                <a:xfrm>
                  <a:off x="5901690" y="3025139"/>
                  <a:ext cx="245745"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32" name="Group 431"/>
                <p:cNvGrpSpPr/>
                <p:nvPr/>
              </p:nvGrpSpPr>
              <p:grpSpPr>
                <a:xfrm>
                  <a:off x="4039143" y="2527863"/>
                  <a:ext cx="2364893" cy="2015379"/>
                  <a:chOff x="725812" y="2527863"/>
                  <a:chExt cx="2364893" cy="2015379"/>
                </a:xfrm>
              </p:grpSpPr>
              <p:sp>
                <p:nvSpPr>
                  <p:cNvPr id="433" name="Line 1166"/>
                  <p:cNvSpPr>
                    <a:spLocks noChangeShapeType="1"/>
                  </p:cNvSpPr>
                  <p:nvPr/>
                </p:nvSpPr>
                <p:spPr bwMode="auto">
                  <a:xfrm>
                    <a:off x="1214994" y="3785297"/>
                    <a:ext cx="178167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34" name="Freeform 1205"/>
                  <p:cNvSpPr/>
                  <p:nvPr/>
                </p:nvSpPr>
                <p:spPr bwMode="auto">
                  <a:xfrm>
                    <a:off x="1217535" y="3025140"/>
                    <a:ext cx="1774585" cy="1191059"/>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algn="ctr"/>
                    <a:endParaRPr lang="en-US" sz="3200" dirty="0"/>
                  </a:p>
                </p:txBody>
              </p:sp>
              <p:sp>
                <p:nvSpPr>
                  <p:cNvPr id="435" name="Line 1207"/>
                  <p:cNvSpPr>
                    <a:spLocks noChangeShapeType="1"/>
                  </p:cNvSpPr>
                  <p:nvPr/>
                </p:nvSpPr>
                <p:spPr bwMode="auto">
                  <a:xfrm flipH="1">
                    <a:off x="1174324" y="382207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36" name="Line 1213"/>
                  <p:cNvSpPr>
                    <a:spLocks noChangeShapeType="1"/>
                  </p:cNvSpPr>
                  <p:nvPr/>
                </p:nvSpPr>
                <p:spPr bwMode="auto">
                  <a:xfrm flipH="1">
                    <a:off x="1174324" y="30300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37" name="Line 1281"/>
                  <p:cNvSpPr>
                    <a:spLocks noChangeShapeType="1"/>
                  </p:cNvSpPr>
                  <p:nvPr/>
                </p:nvSpPr>
                <p:spPr bwMode="auto">
                  <a:xfrm flipH="1">
                    <a:off x="1174324" y="3427584"/>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38" name="Line 1287"/>
                  <p:cNvSpPr>
                    <a:spLocks noChangeShapeType="1"/>
                  </p:cNvSpPr>
                  <p:nvPr/>
                </p:nvSpPr>
                <p:spPr bwMode="auto">
                  <a:xfrm>
                    <a:off x="12149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39" name="Freeform 1347"/>
                  <p:cNvSpPr/>
                  <p:nvPr/>
                </p:nvSpPr>
                <p:spPr bwMode="auto">
                  <a:xfrm>
                    <a:off x="2847552" y="3525049"/>
                    <a:ext cx="58098" cy="56781"/>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3200" dirty="0"/>
                  </a:p>
                </p:txBody>
              </p:sp>
              <p:sp>
                <p:nvSpPr>
                  <p:cNvPr id="440" name="Rectangle 682"/>
                  <p:cNvSpPr>
                    <a:spLocks noChangeArrowheads="1"/>
                  </p:cNvSpPr>
                  <p:nvPr/>
                </p:nvSpPr>
                <p:spPr bwMode="auto">
                  <a:xfrm>
                    <a:off x="1209968" y="3776761"/>
                    <a:ext cx="25006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LLOQ</a:t>
                    </a:r>
                    <a:endParaRPr kumimoji="0" lang="en-US" altLang="en-US" sz="900" b="0" i="0" u="none" strike="noStrike" cap="none" normalizeH="0" baseline="0" dirty="0">
                      <a:ln>
                        <a:noFill/>
                      </a:ln>
                      <a:solidFill>
                        <a:schemeClr val="tx1"/>
                      </a:solidFill>
                      <a:effectLst/>
                      <a:latin typeface="+mn-lt"/>
                    </a:endParaRPr>
                  </a:p>
                </p:txBody>
              </p:sp>
              <p:sp>
                <p:nvSpPr>
                  <p:cNvPr id="441" name="Rectangle 673"/>
                  <p:cNvSpPr>
                    <a:spLocks noChangeArrowheads="1"/>
                  </p:cNvSpPr>
                  <p:nvPr/>
                </p:nvSpPr>
                <p:spPr bwMode="auto">
                  <a:xfrm>
                    <a:off x="1404316" y="4381659"/>
                    <a:ext cx="14010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50" b="0" i="0" u="none" strike="noStrike" cap="none" normalizeH="0" baseline="0" dirty="0">
                        <a:ln>
                          <a:noFill/>
                        </a:ln>
                        <a:solidFill>
                          <a:srgbClr val="595A59"/>
                        </a:solidFill>
                        <a:effectLst/>
                        <a:latin typeface="+mn-lt"/>
                      </a:rPr>
                      <a:t>Days after 2</a:t>
                    </a:r>
                    <a:r>
                      <a:rPr kumimoji="0" lang="en-US" altLang="en-US" sz="1050" b="0" i="0" u="none" strike="noStrike" cap="none" normalizeH="0" baseline="30000" dirty="0">
                        <a:ln>
                          <a:noFill/>
                        </a:ln>
                        <a:solidFill>
                          <a:srgbClr val="595A59"/>
                        </a:solidFill>
                        <a:effectLst/>
                        <a:latin typeface="+mn-lt"/>
                      </a:rPr>
                      <a:t>nd</a:t>
                    </a:r>
                    <a:r>
                      <a:rPr kumimoji="0" lang="en-US" altLang="en-US" sz="1050" b="0" i="0" u="none" strike="noStrike" cap="none" normalizeH="0" baseline="0" dirty="0">
                        <a:ln>
                          <a:noFill/>
                        </a:ln>
                        <a:solidFill>
                          <a:srgbClr val="595A59"/>
                        </a:solidFill>
                        <a:effectLst/>
                        <a:latin typeface="+mn-lt"/>
                      </a:rPr>
                      <a:t> vaccination</a:t>
                    </a:r>
                    <a:endParaRPr kumimoji="0" lang="en-US" altLang="en-US" sz="1050" b="0" i="0" u="none" strike="noStrike" cap="none" normalizeH="0" baseline="0" dirty="0">
                      <a:ln>
                        <a:noFill/>
                      </a:ln>
                      <a:solidFill>
                        <a:schemeClr val="tx1"/>
                      </a:solidFill>
                      <a:effectLst/>
                      <a:latin typeface="+mn-lt"/>
                    </a:endParaRPr>
                  </a:p>
                </p:txBody>
              </p:sp>
              <p:sp>
                <p:nvSpPr>
                  <p:cNvPr id="442" name="Rectangle 589"/>
                  <p:cNvSpPr>
                    <a:spLocks noChangeArrowheads="1"/>
                  </p:cNvSpPr>
                  <p:nvPr/>
                </p:nvSpPr>
                <p:spPr bwMode="auto">
                  <a:xfrm>
                    <a:off x="1039914" y="2861956"/>
                    <a:ext cx="7005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 1</a:t>
                    </a:r>
                    <a:endParaRPr kumimoji="0" lang="en-US" altLang="en-US" sz="1000" b="0" i="0" u="none" strike="noStrike" cap="none" normalizeH="0" baseline="0" dirty="0">
                      <a:ln>
                        <a:noFill/>
                      </a:ln>
                      <a:solidFill>
                        <a:schemeClr val="tx1"/>
                      </a:solidFill>
                      <a:effectLst/>
                      <a:latin typeface="+mn-lt"/>
                    </a:endParaRPr>
                  </a:p>
                </p:txBody>
              </p:sp>
              <p:sp>
                <p:nvSpPr>
                  <p:cNvPr id="443" name="Rectangle 646"/>
                  <p:cNvSpPr>
                    <a:spLocks noChangeArrowheads="1"/>
                  </p:cNvSpPr>
                  <p:nvPr/>
                </p:nvSpPr>
                <p:spPr bwMode="auto">
                  <a:xfrm>
                    <a:off x="912436" y="2953278"/>
                    <a:ext cx="2628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a:t>
                    </a:r>
                    <a:endParaRPr kumimoji="0" lang="en-US" altLang="en-US" sz="1000" b="0" i="0" u="none" strike="noStrike" cap="none" normalizeH="0" baseline="0" dirty="0">
                      <a:ln>
                        <a:noFill/>
                      </a:ln>
                      <a:solidFill>
                        <a:schemeClr val="tx1"/>
                      </a:solidFill>
                      <a:effectLst/>
                      <a:latin typeface="+mn-lt"/>
                    </a:endParaRPr>
                  </a:p>
                </p:txBody>
              </p:sp>
              <p:sp>
                <p:nvSpPr>
                  <p:cNvPr id="444" name="Rectangle 742"/>
                  <p:cNvSpPr>
                    <a:spLocks noChangeArrowheads="1"/>
                  </p:cNvSpPr>
                  <p:nvPr/>
                </p:nvSpPr>
                <p:spPr bwMode="auto">
                  <a:xfrm>
                    <a:off x="1012482" y="3745557"/>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a:t>
                    </a:r>
                    <a:endParaRPr kumimoji="0" lang="en-US" altLang="en-US" sz="1000" b="0" i="0" u="none" strike="noStrike" cap="none" normalizeH="0" baseline="0" dirty="0">
                      <a:ln>
                        <a:noFill/>
                      </a:ln>
                      <a:solidFill>
                        <a:schemeClr val="tx1"/>
                      </a:solidFill>
                      <a:effectLst/>
                      <a:latin typeface="+mn-lt"/>
                    </a:endParaRPr>
                  </a:p>
                </p:txBody>
              </p:sp>
              <p:sp>
                <p:nvSpPr>
                  <p:cNvPr id="445" name="Rectangle 748"/>
                  <p:cNvSpPr>
                    <a:spLocks noChangeArrowheads="1"/>
                  </p:cNvSpPr>
                  <p:nvPr/>
                </p:nvSpPr>
                <p:spPr bwMode="auto">
                  <a:xfrm>
                    <a:off x="1062508" y="4143143"/>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a:t>
                    </a:r>
                    <a:endParaRPr kumimoji="0" lang="en-US" altLang="en-US" sz="1000" b="0" i="0" u="none" strike="noStrike" cap="none" normalizeH="0" baseline="0" dirty="0">
                      <a:ln>
                        <a:noFill/>
                      </a:ln>
                      <a:solidFill>
                        <a:schemeClr val="tx1"/>
                      </a:solidFill>
                      <a:effectLst/>
                      <a:latin typeface="+mn-lt"/>
                    </a:endParaRPr>
                  </a:p>
                </p:txBody>
              </p:sp>
              <p:sp>
                <p:nvSpPr>
                  <p:cNvPr id="446" name="Rectangle 643"/>
                  <p:cNvSpPr>
                    <a:spLocks noChangeArrowheads="1"/>
                  </p:cNvSpPr>
                  <p:nvPr/>
                </p:nvSpPr>
                <p:spPr bwMode="auto">
                  <a:xfrm>
                    <a:off x="962459" y="3354005"/>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447" name="Rectangle 741"/>
                  <p:cNvSpPr>
                    <a:spLocks noChangeArrowheads="1"/>
                  </p:cNvSpPr>
                  <p:nvPr/>
                </p:nvSpPr>
                <p:spPr bwMode="auto">
                  <a:xfrm>
                    <a:off x="1127867" y="4239705"/>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-50</a:t>
                    </a:r>
                    <a:endParaRPr kumimoji="0" lang="en-US" altLang="en-US" sz="1000" b="0" i="0" u="none" strike="noStrike" cap="none" normalizeH="0" baseline="0" dirty="0">
                      <a:ln>
                        <a:noFill/>
                      </a:ln>
                      <a:solidFill>
                        <a:schemeClr val="tx1"/>
                      </a:solidFill>
                      <a:effectLst/>
                      <a:latin typeface="+mn-lt"/>
                    </a:endParaRPr>
                  </a:p>
                </p:txBody>
              </p:sp>
              <p:sp>
                <p:nvSpPr>
                  <p:cNvPr id="448" name="Rectangle 447"/>
                  <p:cNvSpPr/>
                  <p:nvPr/>
                </p:nvSpPr>
                <p:spPr>
                  <a:xfrm rot="16200000">
                    <a:off x="-4035" y="3469680"/>
                    <a:ext cx="1705916" cy="246221"/>
                  </a:xfrm>
                  <a:prstGeom prst="rect">
                    <a:avLst/>
                  </a:prstGeom>
                  <a:noFill/>
                  <a:ln w="12700" cap="flat" cmpd="sng" algn="ctr">
                    <a:noFill/>
                    <a:prstDash val="solid"/>
                    <a:miter lim="800000"/>
                  </a:ln>
                  <a:effectLst/>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ea typeface="+mn-ea"/>
                        <a:cs typeface="+mn-cs"/>
                      </a:rPr>
                      <a:t>COVID-19 S-RBD IgG (AU/mL)</a:t>
                    </a:r>
                    <a:endParaRPr kumimoji="0" lang="en-US" sz="1000" b="0" i="0" u="none" strike="noStrike" kern="0" cap="none" spc="0" normalizeH="0" baseline="0" noProof="0" dirty="0">
                      <a:ln>
                        <a:noFill/>
                      </a:ln>
                      <a:solidFill>
                        <a:srgbClr val="595A59"/>
                      </a:solidFill>
                      <a:effectLst/>
                      <a:uLnTx/>
                      <a:uFillTx/>
                      <a:ea typeface="+mn-ea"/>
                      <a:cs typeface="+mn-cs"/>
                    </a:endParaRPr>
                  </a:p>
                </p:txBody>
              </p:sp>
              <p:sp>
                <p:nvSpPr>
                  <p:cNvPr id="449" name="Line 1207"/>
                  <p:cNvSpPr>
                    <a:spLocks noChangeShapeType="1"/>
                  </p:cNvSpPr>
                  <p:nvPr/>
                </p:nvSpPr>
                <p:spPr bwMode="auto">
                  <a:xfrm flipH="1">
                    <a:off x="1174324" y="421619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50" name="Line 1287"/>
                  <p:cNvSpPr>
                    <a:spLocks noChangeShapeType="1"/>
                  </p:cNvSpPr>
                  <p:nvPr/>
                </p:nvSpPr>
                <p:spPr bwMode="auto">
                  <a:xfrm>
                    <a:off x="1510467"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51" name="Rectangle 741"/>
                  <p:cNvSpPr>
                    <a:spLocks noChangeArrowheads="1"/>
                  </p:cNvSpPr>
                  <p:nvPr/>
                </p:nvSpPr>
                <p:spPr bwMode="auto">
                  <a:xfrm>
                    <a:off x="1423340" y="4239705"/>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-25</a:t>
                    </a:r>
                    <a:endParaRPr kumimoji="0" lang="en-US" altLang="en-US" sz="1000" b="0" i="0" u="none" strike="noStrike" cap="none" normalizeH="0" baseline="0" dirty="0">
                      <a:ln>
                        <a:noFill/>
                      </a:ln>
                      <a:solidFill>
                        <a:schemeClr val="tx1"/>
                      </a:solidFill>
                      <a:effectLst/>
                      <a:latin typeface="+mn-lt"/>
                    </a:endParaRPr>
                  </a:p>
                </p:txBody>
              </p:sp>
              <p:sp>
                <p:nvSpPr>
                  <p:cNvPr id="452" name="Line 1287"/>
                  <p:cNvSpPr>
                    <a:spLocks noChangeShapeType="1"/>
                  </p:cNvSpPr>
                  <p:nvPr/>
                </p:nvSpPr>
                <p:spPr bwMode="auto">
                  <a:xfrm>
                    <a:off x="1805747"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53" name="Rectangle 741"/>
                  <p:cNvSpPr>
                    <a:spLocks noChangeArrowheads="1"/>
                  </p:cNvSpPr>
                  <p:nvPr/>
                </p:nvSpPr>
                <p:spPr bwMode="auto">
                  <a:xfrm>
                    <a:off x="1770715" y="4239705"/>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454" name="Line 1287"/>
                  <p:cNvSpPr>
                    <a:spLocks noChangeShapeType="1"/>
                  </p:cNvSpPr>
                  <p:nvPr/>
                </p:nvSpPr>
                <p:spPr bwMode="auto">
                  <a:xfrm>
                    <a:off x="2397883"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55" name="Rectangle 741"/>
                  <p:cNvSpPr>
                    <a:spLocks noChangeArrowheads="1"/>
                  </p:cNvSpPr>
                  <p:nvPr/>
                </p:nvSpPr>
                <p:spPr bwMode="auto">
                  <a:xfrm>
                    <a:off x="2332160" y="4239705"/>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50</a:t>
                    </a:r>
                    <a:endParaRPr kumimoji="0" lang="en-US" altLang="en-US" sz="1000" b="0" i="0" u="none" strike="noStrike" cap="none" normalizeH="0" baseline="0" dirty="0">
                      <a:ln>
                        <a:noFill/>
                      </a:ln>
                      <a:solidFill>
                        <a:schemeClr val="tx1"/>
                      </a:solidFill>
                      <a:effectLst/>
                      <a:latin typeface="+mn-lt"/>
                    </a:endParaRPr>
                  </a:p>
                </p:txBody>
              </p:sp>
              <p:sp>
                <p:nvSpPr>
                  <p:cNvPr id="456" name="Line 1287"/>
                  <p:cNvSpPr>
                    <a:spLocks noChangeShapeType="1"/>
                  </p:cNvSpPr>
                  <p:nvPr/>
                </p:nvSpPr>
                <p:spPr bwMode="auto">
                  <a:xfrm>
                    <a:off x="2695669"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57" name="Rectangle 741"/>
                  <p:cNvSpPr>
                    <a:spLocks noChangeArrowheads="1"/>
                  </p:cNvSpPr>
                  <p:nvPr/>
                </p:nvSpPr>
                <p:spPr bwMode="auto">
                  <a:xfrm>
                    <a:off x="2631585" y="4239705"/>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75</a:t>
                    </a:r>
                    <a:endParaRPr kumimoji="0" lang="en-US" altLang="en-US" sz="1000" b="0" i="0" u="none" strike="noStrike" cap="none" normalizeH="0" baseline="0" dirty="0">
                      <a:ln>
                        <a:noFill/>
                      </a:ln>
                      <a:solidFill>
                        <a:schemeClr val="tx1"/>
                      </a:solidFill>
                      <a:effectLst/>
                      <a:latin typeface="+mn-lt"/>
                    </a:endParaRPr>
                  </a:p>
                </p:txBody>
              </p:sp>
              <p:sp>
                <p:nvSpPr>
                  <p:cNvPr id="458" name="Line 1287"/>
                  <p:cNvSpPr>
                    <a:spLocks noChangeShapeType="1"/>
                  </p:cNvSpPr>
                  <p:nvPr/>
                </p:nvSpPr>
                <p:spPr bwMode="auto">
                  <a:xfrm>
                    <a:off x="2992120" y="4189095"/>
                    <a:ext cx="0" cy="68221"/>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59" name="Rectangle 741"/>
                  <p:cNvSpPr>
                    <a:spLocks noChangeArrowheads="1"/>
                  </p:cNvSpPr>
                  <p:nvPr/>
                </p:nvSpPr>
                <p:spPr bwMode="auto">
                  <a:xfrm>
                    <a:off x="2893535" y="4239705"/>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460" name="Rectangle 589"/>
                  <p:cNvSpPr>
                    <a:spLocks noChangeArrowheads="1"/>
                  </p:cNvSpPr>
                  <p:nvPr/>
                </p:nvSpPr>
                <p:spPr bwMode="auto">
                  <a:xfrm>
                    <a:off x="1775508" y="2854647"/>
                    <a:ext cx="7005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 2</a:t>
                    </a:r>
                    <a:endParaRPr kumimoji="0" lang="en-US" altLang="en-US" sz="1000" b="0" i="0" u="none" strike="noStrike" cap="none" normalizeH="0" baseline="0" dirty="0">
                      <a:ln>
                        <a:noFill/>
                      </a:ln>
                      <a:solidFill>
                        <a:schemeClr val="tx1"/>
                      </a:solidFill>
                      <a:effectLst/>
                      <a:latin typeface="+mn-lt"/>
                    </a:endParaRPr>
                  </a:p>
                </p:txBody>
              </p:sp>
              <p:sp>
                <p:nvSpPr>
                  <p:cNvPr id="461" name="Line 1287"/>
                  <p:cNvSpPr>
                    <a:spLocks noChangeShapeType="1"/>
                  </p:cNvSpPr>
                  <p:nvPr/>
                </p:nvSpPr>
                <p:spPr bwMode="auto">
                  <a:xfrm>
                    <a:off x="1556783"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62" name="Line 1287"/>
                  <p:cNvSpPr>
                    <a:spLocks noChangeShapeType="1"/>
                  </p:cNvSpPr>
                  <p:nvPr/>
                </p:nvSpPr>
                <p:spPr bwMode="auto">
                  <a:xfrm>
                    <a:off x="1819587"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grpSp>
                <p:nvGrpSpPr>
                  <p:cNvPr id="463" name="Group 462"/>
                  <p:cNvGrpSpPr/>
                  <p:nvPr/>
                </p:nvGrpSpPr>
                <p:grpSpPr>
                  <a:xfrm>
                    <a:off x="1214529" y="3428098"/>
                    <a:ext cx="1405629" cy="311401"/>
                    <a:chOff x="1214529" y="3428098"/>
                    <a:chExt cx="1405629" cy="311401"/>
                  </a:xfrm>
                </p:grpSpPr>
                <p:grpSp>
                  <p:nvGrpSpPr>
                    <p:cNvPr id="465" name="Group 464"/>
                    <p:cNvGrpSpPr/>
                    <p:nvPr/>
                  </p:nvGrpSpPr>
                  <p:grpSpPr>
                    <a:xfrm>
                      <a:off x="1214529" y="3428098"/>
                      <a:ext cx="1405629" cy="311401"/>
                      <a:chOff x="1214529" y="3428098"/>
                      <a:chExt cx="1405629" cy="311401"/>
                    </a:xfrm>
                  </p:grpSpPr>
                  <p:sp>
                    <p:nvSpPr>
                      <p:cNvPr id="467" name="Isosceles Triangle 466"/>
                      <p:cNvSpPr>
                        <a:spLocks noChangeAspect="1"/>
                      </p:cNvSpPr>
                      <p:nvPr/>
                    </p:nvSpPr>
                    <p:spPr>
                      <a:xfrm>
                        <a:off x="2553484" y="3428098"/>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68" name="Isosceles Triangle 467"/>
                      <p:cNvSpPr/>
                      <p:nvPr/>
                    </p:nvSpPr>
                    <p:spPr>
                      <a:xfrm>
                        <a:off x="1214529" y="3675491"/>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cxnSp>
                  <p:nvCxnSpPr>
                    <p:cNvPr id="466" name="Straight Connector 465"/>
                    <p:cNvCxnSpPr/>
                    <p:nvPr/>
                  </p:nvCxnSpPr>
                  <p:spPr>
                    <a:xfrm flipV="1">
                      <a:off x="1245334" y="3461917"/>
                      <a:ext cx="1328629" cy="243308"/>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64" name="Rectangle 950"/>
                  <p:cNvSpPr>
                    <a:spLocks noChangeArrowheads="1"/>
                  </p:cNvSpPr>
                  <p:nvPr/>
                </p:nvSpPr>
                <p:spPr bwMode="auto">
                  <a:xfrm>
                    <a:off x="1535540" y="2527863"/>
                    <a:ext cx="1138581"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200" b="1" i="0" u="none" strike="noStrike" cap="none" normalizeH="0" baseline="0" dirty="0">
                        <a:ln>
                          <a:noFill/>
                        </a:ln>
                        <a:solidFill>
                          <a:srgbClr val="595A59"/>
                        </a:solidFill>
                        <a:effectLst/>
                        <a:latin typeface="+mn-lt"/>
                      </a:rPr>
                      <a:t>Patient 16 (Pfizer)</a:t>
                    </a:r>
                    <a:endParaRPr kumimoji="0" lang="en-US" altLang="en-US" sz="1200" b="1" i="0" u="none" strike="noStrike" cap="none" normalizeH="0" baseline="0" dirty="0">
                      <a:ln>
                        <a:noFill/>
                      </a:ln>
                      <a:solidFill>
                        <a:srgbClr val="595A59"/>
                      </a:solidFill>
                      <a:effectLst/>
                      <a:latin typeface="+mn-lt"/>
                    </a:endParaRPr>
                  </a:p>
                </p:txBody>
              </p:sp>
              <p:sp>
                <p:nvSpPr>
                  <p:cNvPr id="470" name="Line 1287"/>
                  <p:cNvSpPr>
                    <a:spLocks noChangeShapeType="1"/>
                  </p:cNvSpPr>
                  <p:nvPr/>
                </p:nvSpPr>
                <p:spPr bwMode="auto">
                  <a:xfrm>
                    <a:off x="2102861"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71" name="Rectangle 741"/>
                  <p:cNvSpPr>
                    <a:spLocks noChangeArrowheads="1"/>
                  </p:cNvSpPr>
                  <p:nvPr/>
                </p:nvSpPr>
                <p:spPr bwMode="auto">
                  <a:xfrm>
                    <a:off x="2037138" y="4239705"/>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25</a:t>
                    </a:r>
                    <a:endParaRPr kumimoji="0" lang="en-US" altLang="en-US" sz="1000" b="0" i="0" u="none" strike="noStrike" cap="none" normalizeH="0" baseline="0" dirty="0">
                      <a:ln>
                        <a:noFill/>
                      </a:ln>
                      <a:solidFill>
                        <a:schemeClr val="tx1"/>
                      </a:solidFill>
                      <a:effectLst/>
                      <a:latin typeface="+mn-lt"/>
                    </a:endParaRPr>
                  </a:p>
                </p:txBody>
              </p:sp>
            </p:grpSp>
          </p:grpSp>
          <p:cxnSp>
            <p:nvCxnSpPr>
              <p:cNvPr id="7" name="Straight Arrow Connector 6"/>
              <p:cNvCxnSpPr/>
              <p:nvPr/>
            </p:nvCxnSpPr>
            <p:spPr>
              <a:xfrm flipV="1">
                <a:off x="4339628" y="4110273"/>
                <a:ext cx="0" cy="1026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5009585" y="4110273"/>
                <a:ext cx="0" cy="1026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21" name="Rectangle 220"/>
            <p:cNvSpPr/>
            <p:nvPr/>
          </p:nvSpPr>
          <p:spPr>
            <a:xfrm>
              <a:off x="4162164" y="4869868"/>
              <a:ext cx="1239416"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None</a:t>
              </a:r>
              <a:endParaRPr kumimoji="0" lang="en-US" sz="1200" i="0" u="none" strike="noStrike" kern="0" cap="none" spc="0" normalizeH="0" baseline="0" noProof="0" dirty="0">
                <a:ln>
                  <a:noFill/>
                </a:ln>
                <a:solidFill>
                  <a:schemeClr val="accent6">
                    <a:lumMod val="50000"/>
                  </a:schemeClr>
                </a:solidFill>
                <a:effectLst/>
                <a:uLnTx/>
                <a:uFillTx/>
              </a:endParaRPr>
            </a:p>
          </p:txBody>
        </p:sp>
      </p:grpSp>
      <p:grpSp>
        <p:nvGrpSpPr>
          <p:cNvPr id="12" name="Group 11"/>
          <p:cNvGrpSpPr/>
          <p:nvPr/>
        </p:nvGrpSpPr>
        <p:grpSpPr>
          <a:xfrm>
            <a:off x="5254611" y="1451996"/>
            <a:ext cx="7710834" cy="3867879"/>
            <a:chOff x="5254611" y="1451996"/>
            <a:chExt cx="7710834" cy="3867879"/>
          </a:xfrm>
        </p:grpSpPr>
        <p:sp>
          <p:nvSpPr>
            <p:cNvPr id="14" name="Rectangle 13"/>
            <p:cNvSpPr/>
            <p:nvPr/>
          </p:nvSpPr>
          <p:spPr>
            <a:xfrm>
              <a:off x="5254611" y="1868827"/>
              <a:ext cx="4788143"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i="1" dirty="0">
                  <a:solidFill>
                    <a:srgbClr val="595A59"/>
                  </a:solidFill>
                </a:rPr>
                <a:t>Vaccinated between treatment cycles</a:t>
              </a:r>
              <a:endParaRPr lang="en-US" sz="1400" i="1" baseline="30000" dirty="0">
                <a:solidFill>
                  <a:srgbClr val="595A59"/>
                </a:solidFill>
              </a:endParaRPr>
            </a:p>
          </p:txBody>
        </p:sp>
        <p:sp>
          <p:nvSpPr>
            <p:cNvPr id="18" name="TextBox 17"/>
            <p:cNvSpPr txBox="1"/>
            <p:nvPr/>
          </p:nvSpPr>
          <p:spPr>
            <a:xfrm>
              <a:off x="6400580" y="1451996"/>
              <a:ext cx="25843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a:ln>
                    <a:noFill/>
                  </a:ln>
                  <a:solidFill>
                    <a:srgbClr val="595A59"/>
                  </a:solidFill>
                  <a:effectLst/>
                  <a:uLnTx/>
                  <a:uFillTx/>
                  <a:ea typeface="+mn-ea"/>
                  <a:cs typeface="+mn-cs"/>
                </a:rPr>
                <a:t>Efgartigimod</a:t>
              </a:r>
              <a:endParaRPr kumimoji="0" lang="en-US" sz="1400" b="1" i="0" u="none" strike="noStrike" kern="0" cap="none" spc="0" normalizeH="0" baseline="30000" noProof="0" dirty="0">
                <a:ln>
                  <a:noFill/>
                </a:ln>
                <a:solidFill>
                  <a:srgbClr val="595A59"/>
                </a:solidFill>
                <a:effectLst/>
                <a:uLnTx/>
                <a:uFillTx/>
                <a:ea typeface="+mn-ea"/>
                <a:cs typeface="+mn-cs"/>
              </a:endParaRPr>
            </a:p>
          </p:txBody>
        </p:sp>
        <p:cxnSp>
          <p:nvCxnSpPr>
            <p:cNvPr id="19" name="Straight Connector 18"/>
            <p:cNvCxnSpPr/>
            <p:nvPr/>
          </p:nvCxnSpPr>
          <p:spPr>
            <a:xfrm>
              <a:off x="6218831" y="1854538"/>
              <a:ext cx="276609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223984" y="2527979"/>
              <a:ext cx="2456356" cy="1983129"/>
              <a:chOff x="6223984" y="2527979"/>
              <a:chExt cx="2456356" cy="1983129"/>
            </a:xfrm>
          </p:grpSpPr>
          <p:grpSp>
            <p:nvGrpSpPr>
              <p:cNvPr id="521" name="Group 520"/>
              <p:cNvGrpSpPr/>
              <p:nvPr/>
            </p:nvGrpSpPr>
            <p:grpSpPr>
              <a:xfrm>
                <a:off x="6223984" y="2527979"/>
                <a:ext cx="2456356" cy="1983129"/>
                <a:chOff x="6844209" y="2527979"/>
                <a:chExt cx="2456356" cy="1983129"/>
              </a:xfrm>
            </p:grpSpPr>
            <p:sp>
              <p:nvSpPr>
                <p:cNvPr id="478" name="Rectangle 477"/>
                <p:cNvSpPr/>
                <p:nvPr/>
              </p:nvSpPr>
              <p:spPr>
                <a:xfrm>
                  <a:off x="7546965" y="3025139"/>
                  <a:ext cx="152400"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80" name="Rectangle 479"/>
                <p:cNvSpPr/>
                <p:nvPr/>
              </p:nvSpPr>
              <p:spPr>
                <a:xfrm>
                  <a:off x="8981429" y="3025139"/>
                  <a:ext cx="152400"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81" name="Group 480"/>
                <p:cNvGrpSpPr/>
                <p:nvPr/>
              </p:nvGrpSpPr>
              <p:grpSpPr>
                <a:xfrm>
                  <a:off x="6844209" y="2527979"/>
                  <a:ext cx="2456356" cy="1983129"/>
                  <a:chOff x="634349" y="2527979"/>
                  <a:chExt cx="2456356" cy="1983129"/>
                </a:xfrm>
              </p:grpSpPr>
              <p:sp>
                <p:nvSpPr>
                  <p:cNvPr id="482" name="Line 1166"/>
                  <p:cNvSpPr>
                    <a:spLocks noChangeShapeType="1"/>
                  </p:cNvSpPr>
                  <p:nvPr/>
                </p:nvSpPr>
                <p:spPr bwMode="auto">
                  <a:xfrm>
                    <a:off x="1214994" y="3889368"/>
                    <a:ext cx="178167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83" name="Freeform 1205"/>
                  <p:cNvSpPr/>
                  <p:nvPr/>
                </p:nvSpPr>
                <p:spPr bwMode="auto">
                  <a:xfrm>
                    <a:off x="1217535" y="3025140"/>
                    <a:ext cx="1774585" cy="1191059"/>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algn="ctr"/>
                    <a:endParaRPr lang="en-US" sz="3200" dirty="0"/>
                  </a:p>
                </p:txBody>
              </p:sp>
              <p:sp>
                <p:nvSpPr>
                  <p:cNvPr id="484" name="Line 1207"/>
                  <p:cNvSpPr>
                    <a:spLocks noChangeShapeType="1"/>
                  </p:cNvSpPr>
                  <p:nvPr/>
                </p:nvSpPr>
                <p:spPr bwMode="auto">
                  <a:xfrm flipH="1">
                    <a:off x="1174324" y="3920894"/>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85" name="Line 1213"/>
                  <p:cNvSpPr>
                    <a:spLocks noChangeShapeType="1"/>
                  </p:cNvSpPr>
                  <p:nvPr/>
                </p:nvSpPr>
                <p:spPr bwMode="auto">
                  <a:xfrm flipH="1">
                    <a:off x="1174324" y="30300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86" name="Line 1281"/>
                  <p:cNvSpPr>
                    <a:spLocks noChangeShapeType="1"/>
                  </p:cNvSpPr>
                  <p:nvPr/>
                </p:nvSpPr>
                <p:spPr bwMode="auto">
                  <a:xfrm flipH="1">
                    <a:off x="1174324" y="3621390"/>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87" name="Line 1287"/>
                  <p:cNvSpPr>
                    <a:spLocks noChangeShapeType="1"/>
                  </p:cNvSpPr>
                  <p:nvPr/>
                </p:nvSpPr>
                <p:spPr bwMode="auto">
                  <a:xfrm>
                    <a:off x="12149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88" name="Freeform 1347"/>
                  <p:cNvSpPr/>
                  <p:nvPr/>
                </p:nvSpPr>
                <p:spPr bwMode="auto">
                  <a:xfrm>
                    <a:off x="2847552" y="3525049"/>
                    <a:ext cx="58098" cy="56781"/>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3200" dirty="0"/>
                  </a:p>
                </p:txBody>
              </p:sp>
              <p:sp>
                <p:nvSpPr>
                  <p:cNvPr id="489" name="Rectangle 682"/>
                  <p:cNvSpPr>
                    <a:spLocks noChangeArrowheads="1"/>
                  </p:cNvSpPr>
                  <p:nvPr/>
                </p:nvSpPr>
                <p:spPr bwMode="auto">
                  <a:xfrm>
                    <a:off x="1209968" y="3883058"/>
                    <a:ext cx="25006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LLOQ</a:t>
                    </a:r>
                    <a:endParaRPr kumimoji="0" lang="en-US" altLang="en-US" sz="900" b="0" i="0" u="none" strike="noStrike" cap="none" normalizeH="0" baseline="0" dirty="0">
                      <a:ln>
                        <a:noFill/>
                      </a:ln>
                      <a:solidFill>
                        <a:schemeClr val="tx1"/>
                      </a:solidFill>
                      <a:effectLst/>
                      <a:latin typeface="+mn-lt"/>
                    </a:endParaRPr>
                  </a:p>
                </p:txBody>
              </p:sp>
              <p:sp>
                <p:nvSpPr>
                  <p:cNvPr id="490" name="Rectangle 673"/>
                  <p:cNvSpPr>
                    <a:spLocks noChangeArrowheads="1"/>
                  </p:cNvSpPr>
                  <p:nvPr/>
                </p:nvSpPr>
                <p:spPr bwMode="auto">
                  <a:xfrm>
                    <a:off x="1404316" y="4349525"/>
                    <a:ext cx="14010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50" b="0" i="0" u="none" strike="noStrike" cap="none" normalizeH="0" baseline="0" dirty="0">
                        <a:ln>
                          <a:noFill/>
                        </a:ln>
                        <a:solidFill>
                          <a:srgbClr val="595A59"/>
                        </a:solidFill>
                        <a:effectLst/>
                        <a:latin typeface="+mn-lt"/>
                      </a:rPr>
                      <a:t>Days after 2</a:t>
                    </a:r>
                    <a:r>
                      <a:rPr kumimoji="0" lang="en-US" altLang="en-US" sz="1050" b="0" i="0" u="none" strike="noStrike" cap="none" normalizeH="0" baseline="30000" dirty="0">
                        <a:ln>
                          <a:noFill/>
                        </a:ln>
                        <a:solidFill>
                          <a:srgbClr val="595A59"/>
                        </a:solidFill>
                        <a:effectLst/>
                        <a:latin typeface="+mn-lt"/>
                      </a:rPr>
                      <a:t>nd</a:t>
                    </a:r>
                    <a:r>
                      <a:rPr kumimoji="0" lang="en-US" altLang="en-US" sz="1050" b="0" i="0" u="none" strike="noStrike" cap="none" normalizeH="0" baseline="0" dirty="0">
                        <a:ln>
                          <a:noFill/>
                        </a:ln>
                        <a:solidFill>
                          <a:srgbClr val="595A59"/>
                        </a:solidFill>
                        <a:effectLst/>
                        <a:latin typeface="+mn-lt"/>
                      </a:rPr>
                      <a:t> vaccination</a:t>
                    </a:r>
                    <a:endParaRPr kumimoji="0" lang="en-US" altLang="en-US" sz="1050" b="0" i="0" u="none" strike="noStrike" cap="none" normalizeH="0" baseline="0" dirty="0">
                      <a:ln>
                        <a:noFill/>
                      </a:ln>
                      <a:solidFill>
                        <a:schemeClr val="tx1"/>
                      </a:solidFill>
                      <a:effectLst/>
                      <a:latin typeface="+mn-lt"/>
                    </a:endParaRPr>
                  </a:p>
                </p:txBody>
              </p:sp>
              <p:sp>
                <p:nvSpPr>
                  <p:cNvPr id="491" name="Rectangle 589"/>
                  <p:cNvSpPr>
                    <a:spLocks noChangeArrowheads="1"/>
                  </p:cNvSpPr>
                  <p:nvPr/>
                </p:nvSpPr>
                <p:spPr bwMode="auto">
                  <a:xfrm>
                    <a:off x="1490767" y="2885727"/>
                    <a:ext cx="7005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 1</a:t>
                    </a:r>
                    <a:endParaRPr kumimoji="0" lang="en-US" altLang="en-US" sz="1000" b="0" i="0" u="none" strike="noStrike" cap="none" normalizeH="0" baseline="0" dirty="0">
                      <a:ln>
                        <a:noFill/>
                      </a:ln>
                      <a:solidFill>
                        <a:schemeClr val="tx1"/>
                      </a:solidFill>
                      <a:effectLst/>
                      <a:latin typeface="+mn-lt"/>
                    </a:endParaRPr>
                  </a:p>
                </p:txBody>
              </p:sp>
              <p:sp>
                <p:nvSpPr>
                  <p:cNvPr id="492" name="Rectangle 646"/>
                  <p:cNvSpPr>
                    <a:spLocks noChangeArrowheads="1"/>
                  </p:cNvSpPr>
                  <p:nvPr/>
                </p:nvSpPr>
                <p:spPr bwMode="auto">
                  <a:xfrm>
                    <a:off x="835378" y="2953278"/>
                    <a:ext cx="3286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10000</a:t>
                    </a:r>
                    <a:endParaRPr kumimoji="0" lang="en-US" altLang="en-US" sz="1000" b="0" i="0" u="none" strike="noStrike" cap="none" normalizeH="0" baseline="0" dirty="0">
                      <a:ln>
                        <a:noFill/>
                      </a:ln>
                      <a:solidFill>
                        <a:schemeClr val="tx1"/>
                      </a:solidFill>
                      <a:effectLst/>
                      <a:latin typeface="+mn-lt"/>
                    </a:endParaRPr>
                  </a:p>
                </p:txBody>
              </p:sp>
              <p:sp>
                <p:nvSpPr>
                  <p:cNvPr id="493" name="Rectangle 742"/>
                  <p:cNvSpPr>
                    <a:spLocks noChangeArrowheads="1"/>
                  </p:cNvSpPr>
                  <p:nvPr/>
                </p:nvSpPr>
                <p:spPr bwMode="auto">
                  <a:xfrm>
                    <a:off x="1022010" y="3844376"/>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a:t>
                    </a:r>
                    <a:endParaRPr kumimoji="0" lang="en-US" altLang="en-US" sz="1000" b="0" i="0" u="none" strike="noStrike" cap="none" normalizeH="0" baseline="0" dirty="0">
                      <a:ln>
                        <a:noFill/>
                      </a:ln>
                      <a:solidFill>
                        <a:schemeClr val="tx1"/>
                      </a:solidFill>
                      <a:effectLst/>
                      <a:latin typeface="+mn-lt"/>
                    </a:endParaRPr>
                  </a:p>
                </p:txBody>
              </p:sp>
              <p:sp>
                <p:nvSpPr>
                  <p:cNvPr id="494" name="Rectangle 748"/>
                  <p:cNvSpPr>
                    <a:spLocks noChangeArrowheads="1"/>
                  </p:cNvSpPr>
                  <p:nvPr/>
                </p:nvSpPr>
                <p:spPr bwMode="auto">
                  <a:xfrm>
                    <a:off x="1072036" y="4143143"/>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a:t>
                    </a:r>
                    <a:endParaRPr kumimoji="0" lang="en-US" altLang="en-US" sz="1000" b="0" i="0" u="none" strike="noStrike" cap="none" normalizeH="0" baseline="0" dirty="0">
                      <a:ln>
                        <a:noFill/>
                      </a:ln>
                      <a:solidFill>
                        <a:schemeClr val="tx1"/>
                      </a:solidFill>
                      <a:effectLst/>
                      <a:latin typeface="+mn-lt"/>
                    </a:endParaRPr>
                  </a:p>
                </p:txBody>
              </p:sp>
              <p:sp>
                <p:nvSpPr>
                  <p:cNvPr id="495" name="Rectangle 643"/>
                  <p:cNvSpPr>
                    <a:spLocks noChangeArrowheads="1"/>
                  </p:cNvSpPr>
                  <p:nvPr/>
                </p:nvSpPr>
                <p:spPr bwMode="auto">
                  <a:xfrm>
                    <a:off x="971987" y="3547811"/>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496" name="Rectangle 741"/>
                  <p:cNvSpPr>
                    <a:spLocks noChangeArrowheads="1"/>
                  </p:cNvSpPr>
                  <p:nvPr/>
                </p:nvSpPr>
                <p:spPr bwMode="auto">
                  <a:xfrm>
                    <a:off x="1095005" y="4239705"/>
                    <a:ext cx="2356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-150</a:t>
                    </a:r>
                    <a:endParaRPr kumimoji="0" lang="en-US" altLang="en-US" sz="1000" b="0" i="0" u="none" strike="noStrike" cap="none" normalizeH="0" baseline="0" dirty="0">
                      <a:ln>
                        <a:noFill/>
                      </a:ln>
                      <a:solidFill>
                        <a:schemeClr val="tx1"/>
                      </a:solidFill>
                      <a:effectLst/>
                      <a:latin typeface="+mn-lt"/>
                    </a:endParaRPr>
                  </a:p>
                </p:txBody>
              </p:sp>
              <p:sp>
                <p:nvSpPr>
                  <p:cNvPr id="497" name="Rectangle 496"/>
                  <p:cNvSpPr/>
                  <p:nvPr/>
                </p:nvSpPr>
                <p:spPr>
                  <a:xfrm rot="16200000">
                    <a:off x="-95498" y="3469680"/>
                    <a:ext cx="1705916" cy="246221"/>
                  </a:xfrm>
                  <a:prstGeom prst="rect">
                    <a:avLst/>
                  </a:prstGeom>
                  <a:noFill/>
                  <a:ln w="12700" cap="flat" cmpd="sng" algn="ctr">
                    <a:noFill/>
                    <a:prstDash val="solid"/>
                    <a:miter lim="800000"/>
                  </a:ln>
                  <a:effectLst/>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ea typeface="+mn-ea"/>
                        <a:cs typeface="+mn-cs"/>
                      </a:rPr>
                      <a:t>COVID-19 S-RBD IgG (AU/mL)</a:t>
                    </a:r>
                    <a:endParaRPr kumimoji="0" lang="en-US" sz="1000" b="0" i="0" u="none" strike="noStrike" kern="0" cap="none" spc="0" normalizeH="0" baseline="0" noProof="0" dirty="0">
                      <a:ln>
                        <a:noFill/>
                      </a:ln>
                      <a:solidFill>
                        <a:srgbClr val="595A59"/>
                      </a:solidFill>
                      <a:effectLst/>
                      <a:uLnTx/>
                      <a:uFillTx/>
                      <a:ea typeface="+mn-ea"/>
                      <a:cs typeface="+mn-cs"/>
                    </a:endParaRPr>
                  </a:p>
                </p:txBody>
              </p:sp>
              <p:sp>
                <p:nvSpPr>
                  <p:cNvPr id="498" name="Line 1207"/>
                  <p:cNvSpPr>
                    <a:spLocks noChangeShapeType="1"/>
                  </p:cNvSpPr>
                  <p:nvPr/>
                </p:nvSpPr>
                <p:spPr bwMode="auto">
                  <a:xfrm flipH="1">
                    <a:off x="1174324" y="421619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499" name="Line 1287"/>
                  <p:cNvSpPr>
                    <a:spLocks noChangeShapeType="1"/>
                  </p:cNvSpPr>
                  <p:nvPr/>
                </p:nvSpPr>
                <p:spPr bwMode="auto">
                  <a:xfrm>
                    <a:off x="1576878"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00" name="Rectangle 741"/>
                  <p:cNvSpPr>
                    <a:spLocks noChangeArrowheads="1"/>
                  </p:cNvSpPr>
                  <p:nvPr/>
                </p:nvSpPr>
                <p:spPr bwMode="auto">
                  <a:xfrm>
                    <a:off x="1459058" y="4239705"/>
                    <a:ext cx="2356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501" name="Line 1287"/>
                  <p:cNvSpPr>
                    <a:spLocks noChangeShapeType="1"/>
                  </p:cNvSpPr>
                  <p:nvPr/>
                </p:nvSpPr>
                <p:spPr bwMode="auto">
                  <a:xfrm>
                    <a:off x="1931212"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02" name="Rectangle 741"/>
                  <p:cNvSpPr>
                    <a:spLocks noChangeArrowheads="1"/>
                  </p:cNvSpPr>
                  <p:nvPr/>
                </p:nvSpPr>
                <p:spPr bwMode="auto">
                  <a:xfrm>
                    <a:off x="1846255" y="4239705"/>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-50</a:t>
                    </a:r>
                    <a:endParaRPr kumimoji="0" lang="en-US" altLang="en-US" sz="1000" b="0" i="0" u="none" strike="noStrike" cap="none" normalizeH="0" baseline="0" dirty="0">
                      <a:ln>
                        <a:noFill/>
                      </a:ln>
                      <a:solidFill>
                        <a:schemeClr val="tx1"/>
                      </a:solidFill>
                      <a:effectLst/>
                      <a:latin typeface="+mn-lt"/>
                    </a:endParaRPr>
                  </a:p>
                </p:txBody>
              </p:sp>
              <p:sp>
                <p:nvSpPr>
                  <p:cNvPr id="505" name="Line 1287"/>
                  <p:cNvSpPr>
                    <a:spLocks noChangeShapeType="1"/>
                  </p:cNvSpPr>
                  <p:nvPr/>
                </p:nvSpPr>
                <p:spPr bwMode="auto">
                  <a:xfrm>
                    <a:off x="264042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06" name="Rectangle 741"/>
                  <p:cNvSpPr>
                    <a:spLocks noChangeArrowheads="1"/>
                  </p:cNvSpPr>
                  <p:nvPr/>
                </p:nvSpPr>
                <p:spPr bwMode="auto">
                  <a:xfrm>
                    <a:off x="2576340" y="4239705"/>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50</a:t>
                    </a:r>
                    <a:endParaRPr kumimoji="0" lang="en-US" altLang="en-US" sz="1000" b="0" i="0" u="none" strike="noStrike" cap="none" normalizeH="0" baseline="0" dirty="0">
                      <a:ln>
                        <a:noFill/>
                      </a:ln>
                      <a:solidFill>
                        <a:schemeClr val="tx1"/>
                      </a:solidFill>
                      <a:effectLst/>
                      <a:latin typeface="+mn-lt"/>
                    </a:endParaRPr>
                  </a:p>
                </p:txBody>
              </p:sp>
              <p:sp>
                <p:nvSpPr>
                  <p:cNvPr id="507" name="Line 1287"/>
                  <p:cNvSpPr>
                    <a:spLocks noChangeShapeType="1"/>
                  </p:cNvSpPr>
                  <p:nvPr/>
                </p:nvSpPr>
                <p:spPr bwMode="auto">
                  <a:xfrm>
                    <a:off x="2992120" y="4189095"/>
                    <a:ext cx="0" cy="68221"/>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08" name="Rectangle 741"/>
                  <p:cNvSpPr>
                    <a:spLocks noChangeArrowheads="1"/>
                  </p:cNvSpPr>
                  <p:nvPr/>
                </p:nvSpPr>
                <p:spPr bwMode="auto">
                  <a:xfrm>
                    <a:off x="2893535" y="4239705"/>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509" name="Rectangle 589"/>
                  <p:cNvSpPr>
                    <a:spLocks noChangeArrowheads="1"/>
                  </p:cNvSpPr>
                  <p:nvPr/>
                </p:nvSpPr>
                <p:spPr bwMode="auto">
                  <a:xfrm>
                    <a:off x="2266367" y="2885728"/>
                    <a:ext cx="7005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 2</a:t>
                    </a:r>
                    <a:endParaRPr kumimoji="0" lang="en-US" altLang="en-US" sz="1000" b="0" i="0" u="none" strike="noStrike" cap="none" normalizeH="0" baseline="0" dirty="0">
                      <a:ln>
                        <a:noFill/>
                      </a:ln>
                      <a:solidFill>
                        <a:schemeClr val="tx1"/>
                      </a:solidFill>
                      <a:effectLst/>
                      <a:latin typeface="+mn-lt"/>
                    </a:endParaRPr>
                  </a:p>
                </p:txBody>
              </p:sp>
              <p:sp>
                <p:nvSpPr>
                  <p:cNvPr id="510" name="Line 1287"/>
                  <p:cNvSpPr>
                    <a:spLocks noChangeShapeType="1"/>
                  </p:cNvSpPr>
                  <p:nvPr/>
                </p:nvSpPr>
                <p:spPr bwMode="auto">
                  <a:xfrm>
                    <a:off x="2135903"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11" name="Line 1287"/>
                  <p:cNvSpPr>
                    <a:spLocks noChangeShapeType="1"/>
                  </p:cNvSpPr>
                  <p:nvPr/>
                </p:nvSpPr>
                <p:spPr bwMode="auto">
                  <a:xfrm>
                    <a:off x="2293879"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grpSp>
                <p:nvGrpSpPr>
                  <p:cNvPr id="512" name="Group 511"/>
                  <p:cNvGrpSpPr/>
                  <p:nvPr/>
                </p:nvGrpSpPr>
                <p:grpSpPr>
                  <a:xfrm>
                    <a:off x="1305969" y="3198276"/>
                    <a:ext cx="1497667" cy="1045413"/>
                    <a:chOff x="1305969" y="3198276"/>
                    <a:chExt cx="1497667" cy="1045413"/>
                  </a:xfrm>
                </p:grpSpPr>
                <p:grpSp>
                  <p:nvGrpSpPr>
                    <p:cNvPr id="516" name="Group 515"/>
                    <p:cNvGrpSpPr/>
                    <p:nvPr/>
                  </p:nvGrpSpPr>
                  <p:grpSpPr>
                    <a:xfrm>
                      <a:off x="1305969" y="3198276"/>
                      <a:ext cx="1497667" cy="1045413"/>
                      <a:chOff x="1305969" y="3198276"/>
                      <a:chExt cx="1497667" cy="1045413"/>
                    </a:xfrm>
                  </p:grpSpPr>
                  <p:sp>
                    <p:nvSpPr>
                      <p:cNvPr id="518" name="Isosceles Triangle 517"/>
                      <p:cNvSpPr/>
                      <p:nvPr/>
                    </p:nvSpPr>
                    <p:spPr>
                      <a:xfrm>
                        <a:off x="2736962" y="3198276"/>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19" name="Isosceles Triangle 518"/>
                      <p:cNvSpPr/>
                      <p:nvPr/>
                    </p:nvSpPr>
                    <p:spPr>
                      <a:xfrm>
                        <a:off x="1305969" y="4179681"/>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cxnSp>
                  <p:nvCxnSpPr>
                    <p:cNvPr id="517" name="Straight Connector 516"/>
                    <p:cNvCxnSpPr/>
                    <p:nvPr/>
                  </p:nvCxnSpPr>
                  <p:spPr>
                    <a:xfrm flipV="1">
                      <a:off x="1329484" y="3230880"/>
                      <a:ext cx="1430655" cy="99441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13" name="Rectangle 950"/>
                  <p:cNvSpPr>
                    <a:spLocks noChangeArrowheads="1"/>
                  </p:cNvSpPr>
                  <p:nvPr/>
                </p:nvSpPr>
                <p:spPr bwMode="auto">
                  <a:xfrm>
                    <a:off x="1535539" y="2527979"/>
                    <a:ext cx="1138581"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200" b="1" i="0" u="none" strike="noStrike" cap="none" normalizeH="0" baseline="0" dirty="0">
                        <a:ln>
                          <a:noFill/>
                        </a:ln>
                        <a:solidFill>
                          <a:srgbClr val="595A59"/>
                        </a:solidFill>
                        <a:effectLst/>
                        <a:latin typeface="+mn-lt"/>
                      </a:rPr>
                      <a:t>Patient 17 (Pfizer)</a:t>
                    </a:r>
                    <a:endParaRPr kumimoji="0" lang="en-US" altLang="en-US" sz="1200" b="1" i="0" u="none" strike="noStrike" cap="none" normalizeH="0" baseline="0" dirty="0">
                      <a:ln>
                        <a:noFill/>
                      </a:ln>
                      <a:solidFill>
                        <a:srgbClr val="595A59"/>
                      </a:solidFill>
                      <a:effectLst/>
                      <a:latin typeface="+mn-lt"/>
                    </a:endParaRPr>
                  </a:p>
                </p:txBody>
              </p:sp>
              <p:sp>
                <p:nvSpPr>
                  <p:cNvPr id="514" name="Line 1287"/>
                  <p:cNvSpPr>
                    <a:spLocks noChangeShapeType="1"/>
                  </p:cNvSpPr>
                  <p:nvPr/>
                </p:nvSpPr>
                <p:spPr bwMode="auto">
                  <a:xfrm>
                    <a:off x="2287646"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15" name="Rectangle 741"/>
                  <p:cNvSpPr>
                    <a:spLocks noChangeArrowheads="1"/>
                  </p:cNvSpPr>
                  <p:nvPr/>
                </p:nvSpPr>
                <p:spPr bwMode="auto">
                  <a:xfrm>
                    <a:off x="2254784" y="4239705"/>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523" name="Line 1213"/>
                  <p:cNvSpPr>
                    <a:spLocks noChangeShapeType="1"/>
                  </p:cNvSpPr>
                  <p:nvPr/>
                </p:nvSpPr>
                <p:spPr bwMode="auto">
                  <a:xfrm flipH="1">
                    <a:off x="1174324" y="33263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24" name="Rectangle 646"/>
                  <p:cNvSpPr>
                    <a:spLocks noChangeArrowheads="1"/>
                  </p:cNvSpPr>
                  <p:nvPr/>
                </p:nvSpPr>
                <p:spPr bwMode="auto">
                  <a:xfrm>
                    <a:off x="921964" y="3249578"/>
                    <a:ext cx="2628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a:t>
                    </a:r>
                    <a:endParaRPr kumimoji="0" lang="en-US" altLang="en-US" sz="1000" b="0" i="0" u="none" strike="noStrike" cap="none" normalizeH="0" baseline="0" dirty="0">
                      <a:ln>
                        <a:noFill/>
                      </a:ln>
                      <a:solidFill>
                        <a:schemeClr val="tx1"/>
                      </a:solidFill>
                      <a:effectLst/>
                      <a:latin typeface="+mn-lt"/>
                    </a:endParaRPr>
                  </a:p>
                </p:txBody>
              </p:sp>
            </p:grpSp>
          </p:grpSp>
          <p:cxnSp>
            <p:nvCxnSpPr>
              <p:cNvPr id="209" name="Straight Arrow Connector 208"/>
              <p:cNvCxnSpPr/>
              <p:nvPr/>
            </p:nvCxnSpPr>
            <p:spPr>
              <a:xfrm flipV="1">
                <a:off x="7126683" y="4110273"/>
                <a:ext cx="0" cy="1026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22" name="Rectangle 221"/>
            <p:cNvSpPr/>
            <p:nvPr/>
          </p:nvSpPr>
          <p:spPr>
            <a:xfrm>
              <a:off x="7058006" y="4869868"/>
              <a:ext cx="1239416"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None</a:t>
              </a:r>
              <a:endParaRPr kumimoji="0" lang="en-US" sz="1200" i="0" u="none" strike="noStrike" kern="0" cap="none" spc="0" normalizeH="0" baseline="0" noProof="0" dirty="0">
                <a:ln>
                  <a:noFill/>
                </a:ln>
                <a:solidFill>
                  <a:schemeClr val="accent6">
                    <a:lumMod val="50000"/>
                  </a:schemeClr>
                </a:solidFill>
                <a:effectLst/>
                <a:uLnTx/>
                <a:uFillTx/>
              </a:endParaRPr>
            </a:p>
          </p:txBody>
        </p:sp>
        <p:grpSp>
          <p:nvGrpSpPr>
            <p:cNvPr id="31" name="Group 30"/>
            <p:cNvGrpSpPr/>
            <p:nvPr/>
          </p:nvGrpSpPr>
          <p:grpSpPr>
            <a:xfrm>
              <a:off x="9147910" y="2510665"/>
              <a:ext cx="2416760" cy="2809210"/>
              <a:chOff x="9147910" y="2510665"/>
              <a:chExt cx="2416760" cy="2809210"/>
            </a:xfrm>
          </p:grpSpPr>
          <p:grpSp>
            <p:nvGrpSpPr>
              <p:cNvPr id="25" name="Group 24"/>
              <p:cNvGrpSpPr/>
              <p:nvPr/>
            </p:nvGrpSpPr>
            <p:grpSpPr>
              <a:xfrm>
                <a:off x="9147910" y="2510665"/>
                <a:ext cx="2409343" cy="2012652"/>
                <a:chOff x="9147910" y="2510665"/>
                <a:chExt cx="2409343" cy="2012652"/>
              </a:xfrm>
            </p:grpSpPr>
            <p:grpSp>
              <p:nvGrpSpPr>
                <p:cNvPr id="573" name="Group 572"/>
                <p:cNvGrpSpPr/>
                <p:nvPr/>
              </p:nvGrpSpPr>
              <p:grpSpPr>
                <a:xfrm>
                  <a:off x="9147910" y="2510665"/>
                  <a:ext cx="2409343" cy="2012652"/>
                  <a:chOff x="3994693" y="2510665"/>
                  <a:chExt cx="2409343" cy="2012652"/>
                </a:xfrm>
              </p:grpSpPr>
              <p:sp>
                <p:nvSpPr>
                  <p:cNvPr id="574" name="Rectangle 573"/>
                  <p:cNvSpPr/>
                  <p:nvPr/>
                </p:nvSpPr>
                <p:spPr>
                  <a:xfrm>
                    <a:off x="4595303" y="3025139"/>
                    <a:ext cx="190499"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75" name="Rectangle 574"/>
                  <p:cNvSpPr/>
                  <p:nvPr/>
                </p:nvSpPr>
                <p:spPr>
                  <a:xfrm>
                    <a:off x="5268402" y="3025139"/>
                    <a:ext cx="215901"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76" name="Rectangle 575"/>
                  <p:cNvSpPr/>
                  <p:nvPr/>
                </p:nvSpPr>
                <p:spPr>
                  <a:xfrm>
                    <a:off x="6038023" y="3025139"/>
                    <a:ext cx="187960"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577" name="Group 576"/>
                  <p:cNvGrpSpPr/>
                  <p:nvPr/>
                </p:nvGrpSpPr>
                <p:grpSpPr>
                  <a:xfrm>
                    <a:off x="3994693" y="2510665"/>
                    <a:ext cx="2409343" cy="2012652"/>
                    <a:chOff x="681362" y="2510665"/>
                    <a:chExt cx="2409343" cy="2012652"/>
                  </a:xfrm>
                </p:grpSpPr>
                <p:sp>
                  <p:nvSpPr>
                    <p:cNvPr id="578" name="Line 1166"/>
                    <p:cNvSpPr>
                      <a:spLocks noChangeShapeType="1"/>
                    </p:cNvSpPr>
                    <p:nvPr/>
                  </p:nvSpPr>
                  <p:spPr bwMode="auto">
                    <a:xfrm>
                      <a:off x="1214994" y="3598731"/>
                      <a:ext cx="178167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79" name="Freeform 1205"/>
                    <p:cNvSpPr/>
                    <p:nvPr/>
                  </p:nvSpPr>
                  <p:spPr bwMode="auto">
                    <a:xfrm>
                      <a:off x="1217535" y="3025140"/>
                      <a:ext cx="1774585" cy="1191059"/>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algn="ctr"/>
                      <a:endParaRPr lang="en-US" sz="3200" dirty="0"/>
                    </a:p>
                  </p:txBody>
                </p:sp>
                <p:sp>
                  <p:nvSpPr>
                    <p:cNvPr id="580" name="Line 1207"/>
                    <p:cNvSpPr>
                      <a:spLocks noChangeShapeType="1"/>
                    </p:cNvSpPr>
                    <p:nvPr/>
                  </p:nvSpPr>
                  <p:spPr bwMode="auto">
                    <a:xfrm flipH="1">
                      <a:off x="1174324" y="362432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81" name="Line 1213"/>
                    <p:cNvSpPr>
                      <a:spLocks noChangeShapeType="1"/>
                    </p:cNvSpPr>
                    <p:nvPr/>
                  </p:nvSpPr>
                  <p:spPr bwMode="auto">
                    <a:xfrm flipH="1">
                      <a:off x="1174324" y="30300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82" name="Line 1281"/>
                    <p:cNvSpPr>
                      <a:spLocks noChangeShapeType="1"/>
                    </p:cNvSpPr>
                    <p:nvPr/>
                  </p:nvSpPr>
                  <p:spPr bwMode="auto">
                    <a:xfrm flipH="1">
                      <a:off x="1174324" y="3337657"/>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83" name="Line 1287"/>
                    <p:cNvSpPr>
                      <a:spLocks noChangeShapeType="1"/>
                    </p:cNvSpPr>
                    <p:nvPr/>
                  </p:nvSpPr>
                  <p:spPr bwMode="auto">
                    <a:xfrm>
                      <a:off x="12149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84" name="Freeform 1347"/>
                    <p:cNvSpPr/>
                    <p:nvPr/>
                  </p:nvSpPr>
                  <p:spPr bwMode="auto">
                    <a:xfrm>
                      <a:off x="2847552" y="3525049"/>
                      <a:ext cx="58098" cy="56781"/>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3200" dirty="0"/>
                    </a:p>
                  </p:txBody>
                </p:sp>
                <p:sp>
                  <p:nvSpPr>
                    <p:cNvPr id="585" name="Rectangle 682"/>
                    <p:cNvSpPr>
                      <a:spLocks noChangeArrowheads="1"/>
                    </p:cNvSpPr>
                    <p:nvPr/>
                  </p:nvSpPr>
                  <p:spPr bwMode="auto">
                    <a:xfrm>
                      <a:off x="1209968" y="3592421"/>
                      <a:ext cx="25006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LLOQ</a:t>
                      </a:r>
                      <a:endParaRPr kumimoji="0" lang="en-US" altLang="en-US" sz="900" b="0" i="0" u="none" strike="noStrike" cap="none" normalizeH="0" baseline="0" dirty="0">
                        <a:ln>
                          <a:noFill/>
                        </a:ln>
                        <a:solidFill>
                          <a:schemeClr val="tx1"/>
                        </a:solidFill>
                        <a:effectLst/>
                        <a:latin typeface="+mn-lt"/>
                      </a:endParaRPr>
                    </a:p>
                  </p:txBody>
                </p:sp>
                <p:sp>
                  <p:nvSpPr>
                    <p:cNvPr id="586" name="Rectangle 673"/>
                    <p:cNvSpPr>
                      <a:spLocks noChangeArrowheads="1"/>
                    </p:cNvSpPr>
                    <p:nvPr/>
                  </p:nvSpPr>
                  <p:spPr bwMode="auto">
                    <a:xfrm>
                      <a:off x="1404316" y="4361734"/>
                      <a:ext cx="14010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50" b="0" i="0" u="none" strike="noStrike" cap="none" normalizeH="0" baseline="0" dirty="0">
                          <a:ln>
                            <a:noFill/>
                          </a:ln>
                          <a:solidFill>
                            <a:srgbClr val="595A59"/>
                          </a:solidFill>
                          <a:effectLst/>
                          <a:latin typeface="+mn-lt"/>
                        </a:rPr>
                        <a:t>Days after 2</a:t>
                      </a:r>
                      <a:r>
                        <a:rPr kumimoji="0" lang="en-US" altLang="en-US" sz="1050" b="0" i="0" u="none" strike="noStrike" cap="none" normalizeH="0" baseline="30000" dirty="0">
                          <a:ln>
                            <a:noFill/>
                          </a:ln>
                          <a:solidFill>
                            <a:srgbClr val="595A59"/>
                          </a:solidFill>
                          <a:effectLst/>
                          <a:latin typeface="+mn-lt"/>
                        </a:rPr>
                        <a:t>nd</a:t>
                      </a:r>
                      <a:r>
                        <a:rPr kumimoji="0" lang="en-US" altLang="en-US" sz="1050" b="0" i="0" u="none" strike="noStrike" cap="none" normalizeH="0" baseline="0" dirty="0">
                          <a:ln>
                            <a:noFill/>
                          </a:ln>
                          <a:solidFill>
                            <a:srgbClr val="595A59"/>
                          </a:solidFill>
                          <a:effectLst/>
                          <a:latin typeface="+mn-lt"/>
                        </a:rPr>
                        <a:t> vaccination</a:t>
                      </a:r>
                      <a:endParaRPr kumimoji="0" lang="en-US" altLang="en-US" sz="1050" b="0" i="0" u="none" strike="noStrike" cap="none" normalizeH="0" baseline="0" dirty="0">
                        <a:ln>
                          <a:noFill/>
                        </a:ln>
                        <a:solidFill>
                          <a:schemeClr val="tx1"/>
                        </a:solidFill>
                        <a:effectLst/>
                        <a:latin typeface="+mn-lt"/>
                      </a:endParaRPr>
                    </a:p>
                  </p:txBody>
                </p:sp>
                <p:sp>
                  <p:nvSpPr>
                    <p:cNvPr id="587" name="Rectangle 589"/>
                    <p:cNvSpPr>
                      <a:spLocks noChangeArrowheads="1"/>
                    </p:cNvSpPr>
                    <p:nvPr/>
                  </p:nvSpPr>
                  <p:spPr bwMode="auto">
                    <a:xfrm>
                      <a:off x="1323537" y="2885439"/>
                      <a:ext cx="7005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 1</a:t>
                      </a:r>
                      <a:endParaRPr kumimoji="0" lang="en-US" altLang="en-US" sz="1000" b="0" i="0" u="none" strike="noStrike" cap="none" normalizeH="0" baseline="0" dirty="0">
                        <a:ln>
                          <a:noFill/>
                        </a:ln>
                        <a:solidFill>
                          <a:schemeClr val="tx1"/>
                        </a:solidFill>
                        <a:effectLst/>
                        <a:latin typeface="+mn-lt"/>
                      </a:endParaRPr>
                    </a:p>
                  </p:txBody>
                </p:sp>
                <p:sp>
                  <p:nvSpPr>
                    <p:cNvPr id="588" name="Rectangle 646"/>
                    <p:cNvSpPr>
                      <a:spLocks noChangeArrowheads="1"/>
                    </p:cNvSpPr>
                    <p:nvPr/>
                  </p:nvSpPr>
                  <p:spPr bwMode="auto">
                    <a:xfrm>
                      <a:off x="906086" y="2953278"/>
                      <a:ext cx="2628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a:t>
                      </a:r>
                      <a:endParaRPr kumimoji="0" lang="en-US" altLang="en-US" sz="1000" b="0" i="0" u="none" strike="noStrike" cap="none" normalizeH="0" baseline="0" dirty="0">
                        <a:ln>
                          <a:noFill/>
                        </a:ln>
                        <a:solidFill>
                          <a:schemeClr val="tx1"/>
                        </a:solidFill>
                        <a:effectLst/>
                        <a:latin typeface="+mn-lt"/>
                      </a:endParaRPr>
                    </a:p>
                  </p:txBody>
                </p:sp>
                <p:sp>
                  <p:nvSpPr>
                    <p:cNvPr id="589" name="Rectangle 742"/>
                    <p:cNvSpPr>
                      <a:spLocks noChangeArrowheads="1"/>
                    </p:cNvSpPr>
                    <p:nvPr/>
                  </p:nvSpPr>
                  <p:spPr bwMode="auto">
                    <a:xfrm>
                      <a:off x="1006132" y="3547811"/>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a:t>
                      </a:r>
                      <a:endParaRPr kumimoji="0" lang="en-US" altLang="en-US" sz="1000" b="0" i="0" u="none" strike="noStrike" cap="none" normalizeH="0" baseline="0" dirty="0">
                        <a:ln>
                          <a:noFill/>
                        </a:ln>
                        <a:solidFill>
                          <a:schemeClr val="tx1"/>
                        </a:solidFill>
                        <a:effectLst/>
                        <a:latin typeface="+mn-lt"/>
                      </a:endParaRPr>
                    </a:p>
                  </p:txBody>
                </p:sp>
                <p:sp>
                  <p:nvSpPr>
                    <p:cNvPr id="590" name="Rectangle 748"/>
                    <p:cNvSpPr>
                      <a:spLocks noChangeArrowheads="1"/>
                    </p:cNvSpPr>
                    <p:nvPr/>
                  </p:nvSpPr>
                  <p:spPr bwMode="auto">
                    <a:xfrm>
                      <a:off x="970726" y="4143143"/>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0.1</a:t>
                      </a:r>
                      <a:endParaRPr kumimoji="0" lang="en-US" altLang="en-US" sz="1000" b="0" i="0" u="none" strike="noStrike" cap="none" normalizeH="0" baseline="0" dirty="0">
                        <a:ln>
                          <a:noFill/>
                        </a:ln>
                        <a:solidFill>
                          <a:schemeClr val="tx1"/>
                        </a:solidFill>
                        <a:effectLst/>
                        <a:latin typeface="+mn-lt"/>
                      </a:endParaRPr>
                    </a:p>
                  </p:txBody>
                </p:sp>
                <p:sp>
                  <p:nvSpPr>
                    <p:cNvPr id="591" name="Rectangle 643"/>
                    <p:cNvSpPr>
                      <a:spLocks noChangeArrowheads="1"/>
                    </p:cNvSpPr>
                    <p:nvPr/>
                  </p:nvSpPr>
                  <p:spPr bwMode="auto">
                    <a:xfrm>
                      <a:off x="956109" y="3264078"/>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592" name="Rectangle 741"/>
                    <p:cNvSpPr>
                      <a:spLocks noChangeArrowheads="1"/>
                    </p:cNvSpPr>
                    <p:nvPr/>
                  </p:nvSpPr>
                  <p:spPr bwMode="auto">
                    <a:xfrm>
                      <a:off x="1095005" y="4239705"/>
                      <a:ext cx="2356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593" name="Rectangle 592"/>
                    <p:cNvSpPr/>
                    <p:nvPr/>
                  </p:nvSpPr>
                  <p:spPr>
                    <a:xfrm rot="16200000">
                      <a:off x="-48485" y="3469680"/>
                      <a:ext cx="1705916" cy="246221"/>
                    </a:xfrm>
                    <a:prstGeom prst="rect">
                      <a:avLst/>
                    </a:prstGeom>
                    <a:noFill/>
                    <a:ln w="12700" cap="flat" cmpd="sng" algn="ctr">
                      <a:noFill/>
                      <a:prstDash val="solid"/>
                      <a:miter lim="800000"/>
                    </a:ln>
                    <a:effectLst/>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ea typeface="+mn-ea"/>
                          <a:cs typeface="+mn-cs"/>
                        </a:rPr>
                        <a:t>COVID-19 S-RBD IgG (AU/mL)</a:t>
                      </a:r>
                      <a:endParaRPr kumimoji="0" lang="en-US" sz="1000" b="0" i="0" u="none" strike="noStrike" kern="0" cap="none" spc="0" normalizeH="0" baseline="0" noProof="0" dirty="0">
                        <a:ln>
                          <a:noFill/>
                        </a:ln>
                        <a:solidFill>
                          <a:srgbClr val="595A59"/>
                        </a:solidFill>
                        <a:effectLst/>
                        <a:uLnTx/>
                        <a:uFillTx/>
                        <a:ea typeface="+mn-ea"/>
                        <a:cs typeface="+mn-cs"/>
                      </a:endParaRPr>
                    </a:p>
                  </p:txBody>
                </p:sp>
                <p:sp>
                  <p:nvSpPr>
                    <p:cNvPr id="594" name="Line 1207"/>
                    <p:cNvSpPr>
                      <a:spLocks noChangeShapeType="1"/>
                    </p:cNvSpPr>
                    <p:nvPr/>
                  </p:nvSpPr>
                  <p:spPr bwMode="auto">
                    <a:xfrm flipH="1">
                      <a:off x="1174324" y="421619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95" name="Line 1287"/>
                    <p:cNvSpPr>
                      <a:spLocks noChangeShapeType="1"/>
                    </p:cNvSpPr>
                    <p:nvPr/>
                  </p:nvSpPr>
                  <p:spPr bwMode="auto">
                    <a:xfrm>
                      <a:off x="1388917"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96" name="Rectangle 741"/>
                    <p:cNvSpPr>
                      <a:spLocks noChangeArrowheads="1"/>
                    </p:cNvSpPr>
                    <p:nvPr/>
                  </p:nvSpPr>
                  <p:spPr bwMode="auto">
                    <a:xfrm>
                      <a:off x="1303960" y="4239705"/>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-80</a:t>
                      </a:r>
                      <a:endParaRPr kumimoji="0" lang="en-US" altLang="en-US" sz="1000" b="0" i="0" u="none" strike="noStrike" cap="none" normalizeH="0" baseline="0" dirty="0">
                        <a:ln>
                          <a:noFill/>
                        </a:ln>
                        <a:solidFill>
                          <a:schemeClr val="tx1"/>
                        </a:solidFill>
                        <a:effectLst/>
                        <a:latin typeface="+mn-lt"/>
                      </a:endParaRPr>
                    </a:p>
                  </p:txBody>
                </p:sp>
                <p:sp>
                  <p:nvSpPr>
                    <p:cNvPr id="597" name="Line 1287"/>
                    <p:cNvSpPr>
                      <a:spLocks noChangeShapeType="1"/>
                    </p:cNvSpPr>
                    <p:nvPr/>
                  </p:nvSpPr>
                  <p:spPr bwMode="auto">
                    <a:xfrm>
                      <a:off x="1930207"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598" name="Rectangle 741"/>
                    <p:cNvSpPr>
                      <a:spLocks noChangeArrowheads="1"/>
                    </p:cNvSpPr>
                    <p:nvPr/>
                  </p:nvSpPr>
                  <p:spPr bwMode="auto">
                    <a:xfrm>
                      <a:off x="1843080" y="4239705"/>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-20</a:t>
                      </a:r>
                      <a:endParaRPr kumimoji="0" lang="en-US" altLang="en-US" sz="1000" b="0" i="0" u="none" strike="noStrike" cap="none" normalizeH="0" baseline="0" dirty="0">
                        <a:ln>
                          <a:noFill/>
                        </a:ln>
                        <a:solidFill>
                          <a:schemeClr val="tx1"/>
                        </a:solidFill>
                        <a:effectLst/>
                        <a:latin typeface="+mn-lt"/>
                      </a:endParaRPr>
                    </a:p>
                  </p:txBody>
                </p:sp>
                <p:sp>
                  <p:nvSpPr>
                    <p:cNvPr id="599" name="Line 1287"/>
                    <p:cNvSpPr>
                      <a:spLocks noChangeShapeType="1"/>
                    </p:cNvSpPr>
                    <p:nvPr/>
                  </p:nvSpPr>
                  <p:spPr bwMode="auto">
                    <a:xfrm>
                      <a:off x="228434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600" name="Rectangle 741"/>
                    <p:cNvSpPr>
                      <a:spLocks noChangeArrowheads="1"/>
                    </p:cNvSpPr>
                    <p:nvPr/>
                  </p:nvSpPr>
                  <p:spPr bwMode="auto">
                    <a:xfrm>
                      <a:off x="2218621" y="4239705"/>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1000" dirty="0">
                          <a:solidFill>
                            <a:srgbClr val="595A59"/>
                          </a:solidFill>
                          <a:latin typeface="+mn-lt"/>
                        </a:rPr>
                        <a:t>2</a:t>
                      </a: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601" name="Line 1287"/>
                    <p:cNvSpPr>
                      <a:spLocks noChangeShapeType="1"/>
                    </p:cNvSpPr>
                    <p:nvPr/>
                  </p:nvSpPr>
                  <p:spPr bwMode="auto">
                    <a:xfrm>
                      <a:off x="2634709"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602" name="Rectangle 741"/>
                    <p:cNvSpPr>
                      <a:spLocks noChangeArrowheads="1"/>
                    </p:cNvSpPr>
                    <p:nvPr/>
                  </p:nvSpPr>
                  <p:spPr bwMode="auto">
                    <a:xfrm>
                      <a:off x="2570625" y="4239705"/>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60</a:t>
                      </a:r>
                      <a:endParaRPr kumimoji="0" lang="en-US" altLang="en-US" sz="1000" b="0" i="0" u="none" strike="noStrike" cap="none" normalizeH="0" baseline="0" dirty="0">
                        <a:ln>
                          <a:noFill/>
                        </a:ln>
                        <a:solidFill>
                          <a:schemeClr val="tx1"/>
                        </a:solidFill>
                        <a:effectLst/>
                        <a:latin typeface="+mn-lt"/>
                      </a:endParaRPr>
                    </a:p>
                  </p:txBody>
                </p:sp>
                <p:sp>
                  <p:nvSpPr>
                    <p:cNvPr id="603" name="Line 1287"/>
                    <p:cNvSpPr>
                      <a:spLocks noChangeShapeType="1"/>
                    </p:cNvSpPr>
                    <p:nvPr/>
                  </p:nvSpPr>
                  <p:spPr bwMode="auto">
                    <a:xfrm>
                      <a:off x="2992120" y="4189095"/>
                      <a:ext cx="0" cy="68221"/>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604" name="Rectangle 741"/>
                    <p:cNvSpPr>
                      <a:spLocks noChangeArrowheads="1"/>
                    </p:cNvSpPr>
                    <p:nvPr/>
                  </p:nvSpPr>
                  <p:spPr bwMode="auto">
                    <a:xfrm>
                      <a:off x="2893535" y="4239705"/>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605" name="Rectangle 589"/>
                    <p:cNvSpPr>
                      <a:spLocks noChangeArrowheads="1"/>
                    </p:cNvSpPr>
                    <p:nvPr/>
                  </p:nvSpPr>
                  <p:spPr bwMode="auto">
                    <a:xfrm>
                      <a:off x="2089580" y="2885439"/>
                      <a:ext cx="7005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 2</a:t>
                      </a:r>
                      <a:endParaRPr kumimoji="0" lang="en-US" altLang="en-US" sz="1000" b="0" i="0" u="none" strike="noStrike" cap="none" normalizeH="0" baseline="0" dirty="0">
                        <a:ln>
                          <a:noFill/>
                        </a:ln>
                        <a:solidFill>
                          <a:schemeClr val="tx1"/>
                        </a:solidFill>
                        <a:effectLst/>
                        <a:latin typeface="+mn-lt"/>
                      </a:endParaRPr>
                    </a:p>
                  </p:txBody>
                </p:sp>
                <p:sp>
                  <p:nvSpPr>
                    <p:cNvPr id="606" name="Line 1287"/>
                    <p:cNvSpPr>
                      <a:spLocks noChangeShapeType="1"/>
                    </p:cNvSpPr>
                    <p:nvPr/>
                  </p:nvSpPr>
                  <p:spPr bwMode="auto">
                    <a:xfrm>
                      <a:off x="1965421"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607" name="Line 1287"/>
                    <p:cNvSpPr>
                      <a:spLocks noChangeShapeType="1"/>
                    </p:cNvSpPr>
                    <p:nvPr/>
                  </p:nvSpPr>
                  <p:spPr bwMode="auto">
                    <a:xfrm>
                      <a:off x="2112145"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grpSp>
                  <p:nvGrpSpPr>
                    <p:cNvPr id="608" name="Group 607"/>
                    <p:cNvGrpSpPr/>
                    <p:nvPr/>
                  </p:nvGrpSpPr>
                  <p:grpSpPr>
                    <a:xfrm>
                      <a:off x="1250089" y="3890378"/>
                      <a:ext cx="1509769" cy="70101"/>
                      <a:chOff x="1250089" y="3890378"/>
                      <a:chExt cx="1509769" cy="70101"/>
                    </a:xfrm>
                  </p:grpSpPr>
                  <p:grpSp>
                    <p:nvGrpSpPr>
                      <p:cNvPr id="612" name="Group 611"/>
                      <p:cNvGrpSpPr/>
                      <p:nvPr/>
                    </p:nvGrpSpPr>
                    <p:grpSpPr>
                      <a:xfrm>
                        <a:off x="1250089" y="3890378"/>
                        <a:ext cx="1509769" cy="70101"/>
                        <a:chOff x="1250089" y="3890378"/>
                        <a:chExt cx="1509769" cy="70101"/>
                      </a:xfrm>
                    </p:grpSpPr>
                    <p:sp>
                      <p:nvSpPr>
                        <p:cNvPr id="614" name="Isosceles Triangle 613"/>
                        <p:cNvSpPr>
                          <a:spLocks noChangeAspect="1"/>
                        </p:cNvSpPr>
                        <p:nvPr/>
                      </p:nvSpPr>
                      <p:spPr>
                        <a:xfrm>
                          <a:off x="2693184" y="3890378"/>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15" name="Isosceles Triangle 614"/>
                        <p:cNvSpPr/>
                        <p:nvPr/>
                      </p:nvSpPr>
                      <p:spPr>
                        <a:xfrm>
                          <a:off x="1250089" y="3896471"/>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cxnSp>
                    <p:nvCxnSpPr>
                      <p:cNvPr id="613" name="Straight Connector 612"/>
                      <p:cNvCxnSpPr/>
                      <p:nvPr/>
                    </p:nvCxnSpPr>
                    <p:spPr>
                      <a:xfrm flipV="1">
                        <a:off x="1287052" y="3926840"/>
                        <a:ext cx="1440180" cy="7621"/>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09" name="Rectangle 950"/>
                    <p:cNvSpPr>
                      <a:spLocks noChangeArrowheads="1"/>
                    </p:cNvSpPr>
                    <p:nvPr/>
                  </p:nvSpPr>
                  <p:spPr bwMode="auto">
                    <a:xfrm>
                      <a:off x="1535537" y="2510665"/>
                      <a:ext cx="1138581"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200" b="1" i="0" u="none" strike="noStrike" cap="none" normalizeH="0" baseline="0" dirty="0">
                          <a:ln>
                            <a:noFill/>
                          </a:ln>
                          <a:solidFill>
                            <a:srgbClr val="595A59"/>
                          </a:solidFill>
                          <a:effectLst/>
                          <a:latin typeface="+mn-lt"/>
                        </a:rPr>
                        <a:t>Patient 15 (Pfizer)</a:t>
                      </a:r>
                      <a:endParaRPr kumimoji="0" lang="en-US" altLang="en-US" sz="1200" b="1" i="0" u="none" strike="noStrike" cap="none" normalizeH="0" baseline="0" dirty="0">
                        <a:ln>
                          <a:noFill/>
                        </a:ln>
                        <a:solidFill>
                          <a:srgbClr val="595A59"/>
                        </a:solidFill>
                        <a:effectLst/>
                        <a:latin typeface="+mn-lt"/>
                      </a:endParaRPr>
                    </a:p>
                  </p:txBody>
                </p:sp>
                <p:sp>
                  <p:nvSpPr>
                    <p:cNvPr id="610" name="Line 1287"/>
                    <p:cNvSpPr>
                      <a:spLocks noChangeShapeType="1"/>
                    </p:cNvSpPr>
                    <p:nvPr/>
                  </p:nvSpPr>
                  <p:spPr bwMode="auto">
                    <a:xfrm>
                      <a:off x="2102861"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611" name="Rectangle 741"/>
                    <p:cNvSpPr>
                      <a:spLocks noChangeArrowheads="1"/>
                    </p:cNvSpPr>
                    <p:nvPr/>
                  </p:nvSpPr>
                  <p:spPr bwMode="auto">
                    <a:xfrm>
                      <a:off x="2037138" y="4239705"/>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25</a:t>
                      </a:r>
                      <a:endParaRPr kumimoji="0" lang="en-US" altLang="en-US" sz="1000" b="0" i="0" u="none" strike="noStrike" cap="none" normalizeH="0" baseline="0" dirty="0">
                        <a:ln>
                          <a:noFill/>
                        </a:ln>
                        <a:solidFill>
                          <a:schemeClr val="tx1"/>
                        </a:solidFill>
                        <a:effectLst/>
                        <a:latin typeface="+mn-lt"/>
                      </a:endParaRPr>
                    </a:p>
                  </p:txBody>
                </p:sp>
                <p:sp>
                  <p:nvSpPr>
                    <p:cNvPr id="617" name="Line 1207"/>
                    <p:cNvSpPr>
                      <a:spLocks noChangeShapeType="1"/>
                    </p:cNvSpPr>
                    <p:nvPr/>
                  </p:nvSpPr>
                  <p:spPr bwMode="auto">
                    <a:xfrm flipH="1">
                      <a:off x="1174324" y="3927143"/>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618" name="Rectangle 742"/>
                    <p:cNvSpPr>
                      <a:spLocks noChangeArrowheads="1"/>
                    </p:cNvSpPr>
                    <p:nvPr/>
                  </p:nvSpPr>
                  <p:spPr bwMode="auto">
                    <a:xfrm>
                      <a:off x="1096126" y="3850625"/>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a:t>
                      </a:r>
                      <a:endParaRPr kumimoji="0" lang="en-US" altLang="en-US" sz="1000" b="0" i="0" u="none" strike="noStrike" cap="none" normalizeH="0" baseline="0" dirty="0">
                        <a:ln>
                          <a:noFill/>
                        </a:ln>
                        <a:solidFill>
                          <a:schemeClr val="tx1"/>
                        </a:solidFill>
                        <a:effectLst/>
                        <a:latin typeface="+mn-lt"/>
                      </a:endParaRPr>
                    </a:p>
                  </p:txBody>
                </p:sp>
                <p:sp>
                  <p:nvSpPr>
                    <p:cNvPr id="619" name="Line 1287"/>
                    <p:cNvSpPr>
                      <a:spLocks noChangeShapeType="1"/>
                    </p:cNvSpPr>
                    <p:nvPr/>
                  </p:nvSpPr>
                  <p:spPr bwMode="auto">
                    <a:xfrm>
                      <a:off x="1575070"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620" name="Rectangle 741"/>
                    <p:cNvSpPr>
                      <a:spLocks noChangeArrowheads="1"/>
                    </p:cNvSpPr>
                    <p:nvPr/>
                  </p:nvSpPr>
                  <p:spPr bwMode="auto">
                    <a:xfrm>
                      <a:off x="1490113" y="4239705"/>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-60</a:t>
                      </a:r>
                      <a:endParaRPr kumimoji="0" lang="en-US" altLang="en-US" sz="1000" b="0" i="0" u="none" strike="noStrike" cap="none" normalizeH="0" baseline="0" dirty="0">
                        <a:ln>
                          <a:noFill/>
                        </a:ln>
                        <a:solidFill>
                          <a:schemeClr val="tx1"/>
                        </a:solidFill>
                        <a:effectLst/>
                        <a:latin typeface="+mn-lt"/>
                      </a:endParaRPr>
                    </a:p>
                  </p:txBody>
                </p:sp>
                <p:sp>
                  <p:nvSpPr>
                    <p:cNvPr id="621" name="Line 1287"/>
                    <p:cNvSpPr>
                      <a:spLocks noChangeShapeType="1"/>
                    </p:cNvSpPr>
                    <p:nvPr/>
                  </p:nvSpPr>
                  <p:spPr bwMode="auto">
                    <a:xfrm>
                      <a:off x="1743101"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622" name="Rectangle 741"/>
                    <p:cNvSpPr>
                      <a:spLocks noChangeArrowheads="1"/>
                    </p:cNvSpPr>
                    <p:nvPr/>
                  </p:nvSpPr>
                  <p:spPr bwMode="auto">
                    <a:xfrm>
                      <a:off x="1658144" y="4239705"/>
                      <a:ext cx="1699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-40</a:t>
                      </a:r>
                      <a:endParaRPr kumimoji="0" lang="en-US" altLang="en-US" sz="1000" b="0" i="0" u="none" strike="noStrike" cap="none" normalizeH="0" baseline="0" dirty="0">
                        <a:ln>
                          <a:noFill/>
                        </a:ln>
                        <a:solidFill>
                          <a:schemeClr val="tx1"/>
                        </a:solidFill>
                        <a:effectLst/>
                        <a:latin typeface="+mn-lt"/>
                      </a:endParaRPr>
                    </a:p>
                  </p:txBody>
                </p:sp>
                <p:sp>
                  <p:nvSpPr>
                    <p:cNvPr id="625" name="Line 1287"/>
                    <p:cNvSpPr>
                      <a:spLocks noChangeShapeType="1"/>
                    </p:cNvSpPr>
                    <p:nvPr/>
                  </p:nvSpPr>
                  <p:spPr bwMode="auto">
                    <a:xfrm>
                      <a:off x="2166300"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626" name="Line 1287"/>
                    <p:cNvSpPr>
                      <a:spLocks noChangeShapeType="1"/>
                    </p:cNvSpPr>
                    <p:nvPr/>
                  </p:nvSpPr>
                  <p:spPr bwMode="auto">
                    <a:xfrm>
                      <a:off x="2467431"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627" name="Rectangle 741"/>
                    <p:cNvSpPr>
                      <a:spLocks noChangeArrowheads="1"/>
                    </p:cNvSpPr>
                    <p:nvPr/>
                  </p:nvSpPr>
                  <p:spPr bwMode="auto">
                    <a:xfrm>
                      <a:off x="2401708" y="4239705"/>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1000" dirty="0">
                          <a:solidFill>
                            <a:srgbClr val="595A59"/>
                          </a:solidFill>
                          <a:latin typeface="+mn-lt"/>
                        </a:rPr>
                        <a:t>4</a:t>
                      </a: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628" name="Line 1287"/>
                    <p:cNvSpPr>
                      <a:spLocks noChangeShapeType="1"/>
                    </p:cNvSpPr>
                    <p:nvPr/>
                  </p:nvSpPr>
                  <p:spPr bwMode="auto">
                    <a:xfrm>
                      <a:off x="282230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sz="3200" dirty="0"/>
                    </a:p>
                  </p:txBody>
                </p:sp>
                <p:sp>
                  <p:nvSpPr>
                    <p:cNvPr id="629" name="Rectangle 741"/>
                    <p:cNvSpPr>
                      <a:spLocks noChangeArrowheads="1"/>
                    </p:cNvSpPr>
                    <p:nvPr/>
                  </p:nvSpPr>
                  <p:spPr bwMode="auto">
                    <a:xfrm>
                      <a:off x="2758220" y="4239705"/>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1000" dirty="0">
                          <a:solidFill>
                            <a:srgbClr val="595A59"/>
                          </a:solidFill>
                          <a:latin typeface="+mn-lt"/>
                        </a:rPr>
                        <a:t>8</a:t>
                      </a: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grpSp>
            </p:grpSp>
            <p:cxnSp>
              <p:nvCxnSpPr>
                <p:cNvPr id="211" name="Straight Arrow Connector 210"/>
                <p:cNvCxnSpPr/>
                <p:nvPr/>
              </p:nvCxnSpPr>
              <p:spPr>
                <a:xfrm flipV="1">
                  <a:off x="9981851" y="4110273"/>
                  <a:ext cx="0" cy="1026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V="1">
                  <a:off x="10687245" y="4110273"/>
                  <a:ext cx="0" cy="1026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23" name="Rectangle 222"/>
              <p:cNvSpPr/>
              <p:nvPr/>
            </p:nvSpPr>
            <p:spPr>
              <a:xfrm>
                <a:off x="9850315" y="4869868"/>
                <a:ext cx="1511441"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MMF  1500 mg BID</a:t>
                </a:r>
                <a:endParaRPr lang="en-US" sz="1200" kern="0" dirty="0">
                  <a:solidFill>
                    <a:schemeClr val="accent6">
                      <a:lumMod val="50000"/>
                    </a:schemeClr>
                  </a:solidFill>
                </a:endParaRPr>
              </a:p>
            </p:txBody>
          </p:sp>
          <p:sp>
            <p:nvSpPr>
              <p:cNvPr id="227" name="TextBox 226"/>
              <p:cNvSpPr txBox="1"/>
              <p:nvPr/>
            </p:nvSpPr>
            <p:spPr>
              <a:xfrm>
                <a:off x="9790085" y="5042877"/>
                <a:ext cx="1774585" cy="276998"/>
              </a:xfrm>
              <a:prstGeom prst="rect">
                <a:avLst/>
              </a:prstGeom>
              <a:noFill/>
            </p:spPr>
            <p:txBody>
              <a:bodyPr wrap="square">
                <a:spAutoFit/>
              </a:bodyPr>
              <a:lstStyle/>
              <a:p>
                <a:r>
                  <a:rPr lang="en-US" sz="1200" kern="0" dirty="0">
                    <a:solidFill>
                      <a:schemeClr val="accent6">
                        <a:lumMod val="50000"/>
                      </a:schemeClr>
                    </a:solidFill>
                  </a:rPr>
                  <a:t>(Patient BMI: 47 kg/m</a:t>
                </a:r>
                <a:r>
                  <a:rPr lang="en-US" sz="1200" kern="0" baseline="30000" dirty="0">
                    <a:solidFill>
                      <a:schemeClr val="accent6">
                        <a:lumMod val="50000"/>
                      </a:schemeClr>
                    </a:solidFill>
                  </a:rPr>
                  <a:t>2</a:t>
                </a:r>
                <a:r>
                  <a:rPr lang="en-US" sz="1200" kern="0" dirty="0">
                    <a:solidFill>
                      <a:schemeClr val="accent6">
                        <a:lumMod val="50000"/>
                      </a:schemeClr>
                    </a:solidFill>
                  </a:rPr>
                  <a:t>)</a:t>
                </a:r>
                <a:endParaRPr lang="en-US" sz="1200" kern="0" dirty="0">
                  <a:solidFill>
                    <a:schemeClr val="accent6">
                      <a:lumMod val="50000"/>
                    </a:schemeClr>
                  </a:solidFill>
                </a:endParaRPr>
              </a:p>
            </p:txBody>
          </p:sp>
        </p:grpSp>
        <p:sp>
          <p:nvSpPr>
            <p:cNvPr id="224" name="Rectangle 223"/>
            <p:cNvSpPr/>
            <p:nvPr/>
          </p:nvSpPr>
          <p:spPr>
            <a:xfrm>
              <a:off x="8177302" y="1868827"/>
              <a:ext cx="4788143"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i="1" dirty="0">
                  <a:solidFill>
                    <a:srgbClr val="595A59"/>
                  </a:solidFill>
                </a:rPr>
                <a:t>Vaccinated during a treatment cycle</a:t>
              </a:r>
              <a:endParaRPr lang="en-US" sz="1400" i="1" baseline="30000" dirty="0">
                <a:solidFill>
                  <a:srgbClr val="595A59"/>
                </a:solidFill>
              </a:endParaRPr>
            </a:p>
          </p:txBody>
        </p:sp>
        <p:sp>
          <p:nvSpPr>
            <p:cNvPr id="225" name="TextBox 224"/>
            <p:cNvSpPr txBox="1"/>
            <p:nvPr/>
          </p:nvSpPr>
          <p:spPr>
            <a:xfrm>
              <a:off x="9279202" y="1451996"/>
              <a:ext cx="25843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a:ln>
                    <a:noFill/>
                  </a:ln>
                  <a:solidFill>
                    <a:srgbClr val="595A59"/>
                  </a:solidFill>
                  <a:effectLst/>
                  <a:uLnTx/>
                  <a:uFillTx/>
                  <a:ea typeface="+mn-ea"/>
                  <a:cs typeface="+mn-cs"/>
                </a:rPr>
                <a:t>Efgartigimod</a:t>
              </a:r>
              <a:endParaRPr kumimoji="0" lang="en-US" sz="1400" b="1" i="0" u="none" strike="noStrike" kern="0" cap="none" spc="0" normalizeH="0" baseline="30000" noProof="0" dirty="0">
                <a:ln>
                  <a:noFill/>
                </a:ln>
                <a:solidFill>
                  <a:srgbClr val="595A59"/>
                </a:solidFill>
                <a:effectLst/>
                <a:uLnTx/>
                <a:uFillTx/>
                <a:ea typeface="+mn-ea"/>
                <a:cs typeface="+mn-cs"/>
              </a:endParaRPr>
            </a:p>
          </p:txBody>
        </p:sp>
        <p:cxnSp>
          <p:nvCxnSpPr>
            <p:cNvPr id="226" name="Straight Connector 225"/>
            <p:cNvCxnSpPr/>
            <p:nvPr/>
          </p:nvCxnSpPr>
          <p:spPr>
            <a:xfrm>
              <a:off x="9188328" y="1854538"/>
              <a:ext cx="276609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439348" y="5537708"/>
            <a:ext cx="10080170" cy="756175"/>
            <a:chOff x="2439348" y="5537708"/>
            <a:chExt cx="10080170" cy="756175"/>
          </a:xfrm>
        </p:grpSpPr>
        <p:sp>
          <p:nvSpPr>
            <p:cNvPr id="26" name="Rectangle: Rounded Corners 8"/>
            <p:cNvSpPr/>
            <p:nvPr/>
          </p:nvSpPr>
          <p:spPr>
            <a:xfrm rot="16200000" flipV="1">
              <a:off x="7003566" y="1089793"/>
              <a:ext cx="756175" cy="9652006"/>
            </a:xfrm>
            <a:prstGeom prst="round2SameRect">
              <a:avLst>
                <a:gd name="adj1" fmla="val 0"/>
                <a:gd name="adj2" fmla="val 50000"/>
              </a:avLst>
            </a:prstGeom>
            <a:solidFill>
              <a:srgbClr val="EFEB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 lIns="91440" tIns="0" rIns="91440" bIns="0" rtlCol="0" anchor="ctr"/>
            <a:lstStyle/>
            <a:p>
              <a:pPr marL="341630"/>
              <a:endParaRPr lang="en-US" sz="2000" b="1" dirty="0">
                <a:solidFill>
                  <a:srgbClr val="0B426D"/>
                </a:solidFill>
              </a:endParaRPr>
            </a:p>
          </p:txBody>
        </p:sp>
        <p:sp>
          <p:nvSpPr>
            <p:cNvPr id="231" name="TextBox 230"/>
            <p:cNvSpPr txBox="1"/>
            <p:nvPr/>
          </p:nvSpPr>
          <p:spPr>
            <a:xfrm>
              <a:off x="2439348" y="5606094"/>
              <a:ext cx="10080170" cy="646331"/>
            </a:xfrm>
            <a:prstGeom prst="rect">
              <a:avLst/>
            </a:prstGeom>
            <a:noFill/>
          </p:spPr>
          <p:txBody>
            <a:bodyPr wrap="square">
              <a:spAutoFit/>
            </a:bodyPr>
            <a:lstStyle/>
            <a:p>
              <a:pPr marL="341630"/>
              <a:r>
                <a:rPr lang="en-US" sz="1800" b="1" dirty="0">
                  <a:solidFill>
                    <a:srgbClr val="0B426D"/>
                  </a:solidFill>
                </a:rPr>
                <a:t>None of the vaccinated patients experienced a known COVID-19 infection prior to the vaccine or prior to the last post-vaccination sample.</a:t>
              </a:r>
              <a:endParaRPr lang="en-US" sz="1800" b="1" dirty="0">
                <a:solidFill>
                  <a:srgbClr val="0B426D"/>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 name="Rectangle: Rounded Corners 8"/>
          <p:cNvSpPr/>
          <p:nvPr/>
        </p:nvSpPr>
        <p:spPr>
          <a:xfrm rot="16200000">
            <a:off x="7637646" y="1781716"/>
            <a:ext cx="696384" cy="8396878"/>
          </a:xfrm>
          <a:prstGeom prst="round2SameRect">
            <a:avLst>
              <a:gd name="adj1" fmla="val 50000"/>
              <a:gd name="adj2" fmla="val 0"/>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0" rIns="91440" bIns="0" rtlCol="0" anchor="ctr"/>
          <a:lstStyle/>
          <a:p>
            <a:pPr marL="40005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srgbClr val="0B426D"/>
              </a:solidFill>
              <a:effectLst/>
              <a:uLnTx/>
              <a:uFillTx/>
              <a:ea typeface="+mn-ea"/>
              <a:cs typeface="+mn-cs"/>
            </a:endParaRPr>
          </a:p>
        </p:txBody>
      </p:sp>
      <p:sp>
        <p:nvSpPr>
          <p:cNvPr id="2" name="Title 1"/>
          <p:cNvSpPr>
            <a:spLocks noGrp="1"/>
          </p:cNvSpPr>
          <p:nvPr>
            <p:ph type="title"/>
          </p:nvPr>
        </p:nvSpPr>
        <p:spPr/>
        <p:txBody>
          <a:bodyPr>
            <a:normAutofit/>
          </a:bodyPr>
          <a:lstStyle/>
          <a:p>
            <a:r>
              <a:rPr lang="en-US" dirty="0"/>
              <a:t>IgG Reduction With Prolonged Efgartigimod Treatment Did Not Compromise Existing Humoral Immunity in Patients With Pemphigus</a:t>
            </a:r>
            <a:endParaRPr lang="en-US" dirty="0"/>
          </a:p>
        </p:txBody>
      </p:sp>
      <p:sp>
        <p:nvSpPr>
          <p:cNvPr id="1886" name="Footer Placeholder 7"/>
          <p:cNvSpPr>
            <a:spLocks noGrp="1"/>
          </p:cNvSpPr>
          <p:nvPr>
            <p:ph type="ftr" sz="quarter" idx="11"/>
          </p:nvPr>
        </p:nvSpPr>
        <p:spPr/>
        <p:txBody>
          <a:bodyPr/>
          <a:lstStyle/>
          <a:p>
            <a:r>
              <a:rPr lang="en-US" dirty="0"/>
              <a:t>Ig, immunoglobulin; SEM, standard error of the mean.</a:t>
            </a:r>
            <a:endParaRPr lang="en-US" dirty="0"/>
          </a:p>
          <a:p>
            <a:r>
              <a:rPr kumimoji="0" lang="en-US" sz="1050" b="0" i="0" u="none" strike="noStrike" kern="1200" cap="none" spc="0" normalizeH="0" baseline="0" noProof="0" dirty="0" err="1">
                <a:ln>
                  <a:noFill/>
                </a:ln>
                <a:effectLst/>
                <a:uLnTx/>
                <a:uFillTx/>
              </a:rPr>
              <a:t>Goebeler</a:t>
            </a:r>
            <a:r>
              <a:rPr kumimoji="0" lang="en-US" sz="1050" b="0" i="0" u="none" strike="noStrike" kern="1200" cap="none" spc="0" normalizeH="0" baseline="0" noProof="0" dirty="0">
                <a:ln>
                  <a:noFill/>
                </a:ln>
                <a:effectLst/>
                <a:uLnTx/>
                <a:uFillTx/>
              </a:rPr>
              <a:t> M, et al. </a:t>
            </a:r>
            <a:r>
              <a:rPr kumimoji="0" lang="en-US" sz="1050" b="0" i="1" u="none" strike="noStrike" kern="1200" cap="none" spc="0" normalizeH="0" baseline="0" noProof="0" dirty="0">
                <a:ln>
                  <a:noFill/>
                </a:ln>
                <a:effectLst/>
                <a:uLnTx/>
                <a:uFillTx/>
              </a:rPr>
              <a:t>Br J Dermatol</a:t>
            </a:r>
            <a:r>
              <a:rPr kumimoji="0" lang="en-US" sz="1050" b="0" i="0" u="none" strike="noStrike" kern="1200" cap="none" spc="0" normalizeH="0" baseline="0" noProof="0" dirty="0">
                <a:ln>
                  <a:noFill/>
                </a:ln>
                <a:effectLst/>
                <a:uLnTx/>
                <a:uFillTx/>
              </a:rPr>
              <a:t>. 2021 Oct 5. </a:t>
            </a:r>
            <a:r>
              <a:rPr kumimoji="0" lang="en-US" sz="1050" b="0" i="0" u="none" strike="noStrike" kern="1200" cap="none" spc="0" normalizeH="0" baseline="0" noProof="0" dirty="0" err="1">
                <a:ln>
                  <a:noFill/>
                </a:ln>
                <a:effectLst/>
                <a:uLnTx/>
                <a:uFillTx/>
              </a:rPr>
              <a:t>doi</a:t>
            </a:r>
            <a:r>
              <a:rPr kumimoji="0" lang="en-US" sz="1050" b="0" i="0" u="none" strike="noStrike" kern="1200" cap="none" spc="0" normalizeH="0" baseline="0" noProof="0" dirty="0">
                <a:ln>
                  <a:noFill/>
                </a:ln>
                <a:effectLst/>
                <a:uLnTx/>
                <a:uFillTx/>
              </a:rPr>
              <a:t>: 10.1111/bjd.20782.</a:t>
            </a:r>
            <a:endParaRPr kumimoji="0" lang="nl-NL" sz="1050" b="1" i="0" u="none" strike="noStrike" kern="1200" cap="none" spc="0" normalizeH="0" baseline="0" noProof="0" dirty="0">
              <a:ln>
                <a:noFill/>
              </a:ln>
              <a:effectLst/>
              <a:uLnTx/>
              <a:uFillTx/>
              <a:cs typeface="Calibri" panose="020F0502020204030204"/>
            </a:endParaRPr>
          </a:p>
        </p:txBody>
      </p:sp>
      <p:sp>
        <p:nvSpPr>
          <p:cNvPr id="943" name="Rectangle 942"/>
          <p:cNvSpPr/>
          <p:nvPr/>
        </p:nvSpPr>
        <p:spPr>
          <a:xfrm>
            <a:off x="153736" y="1940689"/>
            <a:ext cx="3883591" cy="215444"/>
          </a:xfrm>
          <a:prstGeom prst="rect">
            <a:avLst/>
          </a:prstGeom>
          <a:solidFill>
            <a:srgbClr val="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1" i="0" u="none" strike="noStrike" kern="0" cap="none" spc="0" normalizeH="0" baseline="30000" noProof="0" dirty="0">
              <a:ln>
                <a:noFill/>
              </a:ln>
              <a:solidFill>
                <a:srgbClr val="595A59"/>
              </a:solidFill>
              <a:effectLst/>
              <a:uLnTx/>
              <a:uFillTx/>
            </a:endParaRPr>
          </a:p>
        </p:txBody>
      </p:sp>
      <p:sp>
        <p:nvSpPr>
          <p:cNvPr id="945" name="Rectangle 944"/>
          <p:cNvSpPr/>
          <p:nvPr/>
        </p:nvSpPr>
        <p:spPr>
          <a:xfrm>
            <a:off x="300257" y="1459483"/>
            <a:ext cx="11591485" cy="338554"/>
          </a:xfrm>
          <a:prstGeom prst="rect">
            <a:avLst/>
          </a:prstGeom>
          <a:noFill/>
        </p:spPr>
        <p:txBody>
          <a:bodyPr wrap="square">
            <a:spAutoFit/>
          </a:bodyPr>
          <a:lstStyle/>
          <a:p>
            <a:r>
              <a:rPr lang="en-US" sz="1600" b="1" dirty="0">
                <a:solidFill>
                  <a:srgbClr val="595A59"/>
                </a:solidFill>
              </a:rPr>
              <a:t>Protective antibody titers were measured in 15 patients treated with weekly or biweekly efgartigimod up to 34 weeks</a:t>
            </a:r>
            <a:endParaRPr lang="en-US" sz="1600" b="1" dirty="0">
              <a:solidFill>
                <a:srgbClr val="595A59"/>
              </a:solidFill>
            </a:endParaRPr>
          </a:p>
        </p:txBody>
      </p:sp>
      <p:sp>
        <p:nvSpPr>
          <p:cNvPr id="951" name="Rectangle 950"/>
          <p:cNvSpPr/>
          <p:nvPr/>
        </p:nvSpPr>
        <p:spPr>
          <a:xfrm>
            <a:off x="956858" y="2912098"/>
            <a:ext cx="1473086" cy="1774244"/>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nvGrpSpPr>
          <p:cNvPr id="953" name="Group 952"/>
          <p:cNvGrpSpPr/>
          <p:nvPr/>
        </p:nvGrpSpPr>
        <p:grpSpPr>
          <a:xfrm>
            <a:off x="419765" y="2837037"/>
            <a:ext cx="2775289" cy="2223268"/>
            <a:chOff x="493493" y="2304973"/>
            <a:chExt cx="2775289" cy="2223268"/>
          </a:xfrm>
        </p:grpSpPr>
        <p:sp>
          <p:nvSpPr>
            <p:cNvPr id="1851" name="Rectangle 1850"/>
            <p:cNvSpPr/>
            <p:nvPr/>
          </p:nvSpPr>
          <p:spPr>
            <a:xfrm rot="16200000">
              <a:off x="-273165" y="3099571"/>
              <a:ext cx="1779174" cy="24585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ea typeface="+mn-ea"/>
                  <a:cs typeface="+mn-cs"/>
                </a:rPr>
                <a:t>Change from baseline, %</a:t>
              </a:r>
              <a:endParaRPr kumimoji="0" lang="en-US" sz="900" b="0" i="0" u="none" strike="noStrike" kern="0" cap="none" spc="0" normalizeH="0" baseline="0" noProof="0" dirty="0">
                <a:ln>
                  <a:noFill/>
                </a:ln>
                <a:solidFill>
                  <a:srgbClr val="595A59"/>
                </a:solidFill>
                <a:effectLst/>
                <a:uLnTx/>
                <a:uFillTx/>
                <a:ea typeface="+mn-ea"/>
                <a:cs typeface="+mn-cs"/>
              </a:endParaRPr>
            </a:p>
          </p:txBody>
        </p:sp>
        <p:sp>
          <p:nvSpPr>
            <p:cNvPr id="1852" name="Rectangle 32"/>
            <p:cNvSpPr/>
            <p:nvPr/>
          </p:nvSpPr>
          <p:spPr>
            <a:xfrm>
              <a:off x="1027816" y="2370179"/>
              <a:ext cx="2149882" cy="1783612"/>
            </a:xfrm>
            <a:custGeom>
              <a:avLst/>
              <a:gdLst>
                <a:gd name="connsiteX0" fmla="*/ 0 w 2149882"/>
                <a:gd name="connsiteY0" fmla="*/ 0 h 1783612"/>
                <a:gd name="connsiteX1" fmla="*/ 2149882 w 2149882"/>
                <a:gd name="connsiteY1" fmla="*/ 0 h 1783612"/>
                <a:gd name="connsiteX2" fmla="*/ 2149882 w 2149882"/>
                <a:gd name="connsiteY2" fmla="*/ 1783612 h 1783612"/>
                <a:gd name="connsiteX3" fmla="*/ 0 w 2149882"/>
                <a:gd name="connsiteY3" fmla="*/ 1783612 h 1783612"/>
                <a:gd name="connsiteX4" fmla="*/ 0 w 2149882"/>
                <a:gd name="connsiteY4" fmla="*/ 0 h 1783612"/>
                <a:gd name="connsiteX0-1" fmla="*/ 0 w 2149882"/>
                <a:gd name="connsiteY0-2" fmla="*/ 0 h 1783612"/>
                <a:gd name="connsiteX1-3" fmla="*/ 2149882 w 2149882"/>
                <a:gd name="connsiteY1-4" fmla="*/ 0 h 1783612"/>
                <a:gd name="connsiteX2-5" fmla="*/ 2149882 w 2149882"/>
                <a:gd name="connsiteY2-6" fmla="*/ 1783612 h 1783612"/>
                <a:gd name="connsiteX3-7" fmla="*/ 0 w 2149882"/>
                <a:gd name="connsiteY3-8" fmla="*/ 1783612 h 1783612"/>
                <a:gd name="connsiteX4-9" fmla="*/ 0 w 2149882"/>
                <a:gd name="connsiteY4-10" fmla="*/ 0 h 1783612"/>
                <a:gd name="connsiteX0-11" fmla="*/ 2149882 w 2241322"/>
                <a:gd name="connsiteY0-12" fmla="*/ 0 h 1783612"/>
                <a:gd name="connsiteX1-13" fmla="*/ 2149882 w 2241322"/>
                <a:gd name="connsiteY1-14" fmla="*/ 1783612 h 1783612"/>
                <a:gd name="connsiteX2-15" fmla="*/ 0 w 2241322"/>
                <a:gd name="connsiteY2-16" fmla="*/ 1783612 h 1783612"/>
                <a:gd name="connsiteX3-17" fmla="*/ 0 w 2241322"/>
                <a:gd name="connsiteY3-18" fmla="*/ 0 h 1783612"/>
                <a:gd name="connsiteX4-19" fmla="*/ 2241322 w 2241322"/>
                <a:gd name="connsiteY4-20" fmla="*/ 91440 h 1783612"/>
                <a:gd name="connsiteX0-21" fmla="*/ 2149882 w 2149882"/>
                <a:gd name="connsiteY0-22" fmla="*/ 0 h 1783612"/>
                <a:gd name="connsiteX1-23" fmla="*/ 2149882 w 2149882"/>
                <a:gd name="connsiteY1-24" fmla="*/ 1783612 h 1783612"/>
                <a:gd name="connsiteX2-25" fmla="*/ 0 w 2149882"/>
                <a:gd name="connsiteY2-26" fmla="*/ 1783612 h 1783612"/>
                <a:gd name="connsiteX3-27" fmla="*/ 0 w 2149882"/>
                <a:gd name="connsiteY3-28" fmla="*/ 0 h 1783612"/>
                <a:gd name="connsiteX0-29" fmla="*/ 2149882 w 2149882"/>
                <a:gd name="connsiteY0-30" fmla="*/ 1783612 h 1783612"/>
                <a:gd name="connsiteX1-31" fmla="*/ 0 w 2149882"/>
                <a:gd name="connsiteY1-32" fmla="*/ 1783612 h 1783612"/>
                <a:gd name="connsiteX2-33" fmla="*/ 0 w 2149882"/>
                <a:gd name="connsiteY2-34" fmla="*/ 0 h 1783612"/>
              </a:gdLst>
              <a:ahLst/>
              <a:cxnLst>
                <a:cxn ang="0">
                  <a:pos x="connsiteX0-1" y="connsiteY0-2"/>
                </a:cxn>
                <a:cxn ang="0">
                  <a:pos x="connsiteX1-3" y="connsiteY1-4"/>
                </a:cxn>
                <a:cxn ang="0">
                  <a:pos x="connsiteX2-5" y="connsiteY2-6"/>
                </a:cxn>
              </a:cxnLst>
              <a:rect l="l" t="t" r="r" b="b"/>
              <a:pathLst>
                <a:path w="2149882" h="1783612">
                  <a:moveTo>
                    <a:pt x="2149882" y="1783612"/>
                  </a:moveTo>
                  <a:lnTo>
                    <a:pt x="0" y="1783612"/>
                  </a:lnTo>
                  <a:lnTo>
                    <a:pt x="0" y="0"/>
                  </a:lnTo>
                </a:path>
              </a:pathLst>
            </a:custGeom>
            <a:noFill/>
            <a:ln w="12700" cap="flat" cmpd="sng" algn="ctr">
              <a:solidFill>
                <a:srgbClr val="595A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ea typeface="+mn-ea"/>
                <a:cs typeface="+mn-cs"/>
              </a:endParaRPr>
            </a:p>
          </p:txBody>
        </p:sp>
        <p:cxnSp>
          <p:nvCxnSpPr>
            <p:cNvPr id="1853" name="Straight Connector 1852"/>
            <p:cNvCxnSpPr/>
            <p:nvPr/>
          </p:nvCxnSpPr>
          <p:spPr>
            <a:xfrm flipH="1">
              <a:off x="960361" y="4157857"/>
              <a:ext cx="62617" cy="0"/>
            </a:xfrm>
            <a:prstGeom prst="line">
              <a:avLst/>
            </a:prstGeom>
            <a:noFill/>
            <a:ln w="12700" cap="flat" cmpd="sng" algn="ctr">
              <a:solidFill>
                <a:srgbClr val="595A59"/>
              </a:solidFill>
              <a:prstDash val="solid"/>
              <a:miter lim="800000"/>
            </a:ln>
            <a:effectLst/>
          </p:spPr>
        </p:cxnSp>
        <p:sp>
          <p:nvSpPr>
            <p:cNvPr id="1854" name="TextBox 1853"/>
            <p:cNvSpPr txBox="1"/>
            <p:nvPr/>
          </p:nvSpPr>
          <p:spPr>
            <a:xfrm>
              <a:off x="880920" y="4082973"/>
              <a:ext cx="57708"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0</a:t>
              </a:r>
              <a:endParaRPr kumimoji="0" lang="en-US" sz="900" b="0" i="0" u="none" strike="noStrike" kern="0" cap="none" spc="0" normalizeH="0" baseline="0" noProof="0" dirty="0">
                <a:ln>
                  <a:noFill/>
                </a:ln>
                <a:solidFill>
                  <a:srgbClr val="595A59"/>
                </a:solidFill>
                <a:effectLst/>
                <a:uLnTx/>
                <a:uFillTx/>
              </a:endParaRPr>
            </a:p>
          </p:txBody>
        </p:sp>
        <p:cxnSp>
          <p:nvCxnSpPr>
            <p:cNvPr id="1855" name="Straight Connector 1854"/>
            <p:cNvCxnSpPr/>
            <p:nvPr/>
          </p:nvCxnSpPr>
          <p:spPr>
            <a:xfrm flipH="1">
              <a:off x="960361" y="3795772"/>
              <a:ext cx="62617" cy="0"/>
            </a:xfrm>
            <a:prstGeom prst="line">
              <a:avLst/>
            </a:prstGeom>
            <a:noFill/>
            <a:ln w="12700" cap="flat" cmpd="sng" algn="ctr">
              <a:solidFill>
                <a:srgbClr val="595A59"/>
              </a:solidFill>
              <a:prstDash val="solid"/>
              <a:miter lim="800000"/>
            </a:ln>
            <a:effectLst/>
          </p:spPr>
        </p:cxnSp>
        <p:sp>
          <p:nvSpPr>
            <p:cNvPr id="1856" name="TextBox 1855"/>
            <p:cNvSpPr txBox="1"/>
            <p:nvPr/>
          </p:nvSpPr>
          <p:spPr>
            <a:xfrm>
              <a:off x="823212" y="3727373"/>
              <a:ext cx="115416"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50</a:t>
              </a:r>
              <a:endParaRPr kumimoji="0" lang="en-US" sz="900" b="0" i="0" u="none" strike="noStrike" kern="0" cap="none" spc="0" normalizeH="0" baseline="0" noProof="0" dirty="0">
                <a:ln>
                  <a:noFill/>
                </a:ln>
                <a:solidFill>
                  <a:srgbClr val="595A59"/>
                </a:solidFill>
                <a:effectLst/>
                <a:uLnTx/>
                <a:uFillTx/>
              </a:endParaRPr>
            </a:p>
          </p:txBody>
        </p:sp>
        <p:cxnSp>
          <p:nvCxnSpPr>
            <p:cNvPr id="1857" name="Straight Connector 1856"/>
            <p:cNvCxnSpPr/>
            <p:nvPr/>
          </p:nvCxnSpPr>
          <p:spPr>
            <a:xfrm flipH="1">
              <a:off x="960361" y="3440172"/>
              <a:ext cx="62617" cy="0"/>
            </a:xfrm>
            <a:prstGeom prst="line">
              <a:avLst/>
            </a:prstGeom>
            <a:noFill/>
            <a:ln w="12700" cap="flat" cmpd="sng" algn="ctr">
              <a:solidFill>
                <a:srgbClr val="595A59"/>
              </a:solidFill>
              <a:prstDash val="solid"/>
              <a:miter lim="800000"/>
            </a:ln>
            <a:effectLst/>
          </p:spPr>
        </p:cxnSp>
        <p:sp>
          <p:nvSpPr>
            <p:cNvPr id="1858" name="TextBox 1857"/>
            <p:cNvSpPr txBox="1"/>
            <p:nvPr/>
          </p:nvSpPr>
          <p:spPr>
            <a:xfrm>
              <a:off x="765504" y="3371773"/>
              <a:ext cx="173124"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100</a:t>
              </a:r>
              <a:endParaRPr kumimoji="0" lang="en-US" sz="900" b="0" i="0" u="none" strike="noStrike" kern="0" cap="none" spc="0" normalizeH="0" baseline="0" noProof="0" dirty="0">
                <a:ln>
                  <a:noFill/>
                </a:ln>
                <a:solidFill>
                  <a:srgbClr val="595A59"/>
                </a:solidFill>
                <a:effectLst/>
                <a:uLnTx/>
                <a:uFillTx/>
              </a:endParaRPr>
            </a:p>
          </p:txBody>
        </p:sp>
        <p:cxnSp>
          <p:nvCxnSpPr>
            <p:cNvPr id="1859" name="Straight Connector 1858"/>
            <p:cNvCxnSpPr/>
            <p:nvPr/>
          </p:nvCxnSpPr>
          <p:spPr>
            <a:xfrm flipH="1">
              <a:off x="960361" y="3084572"/>
              <a:ext cx="62617" cy="0"/>
            </a:xfrm>
            <a:prstGeom prst="line">
              <a:avLst/>
            </a:prstGeom>
            <a:noFill/>
            <a:ln w="12700" cap="flat" cmpd="sng" algn="ctr">
              <a:solidFill>
                <a:srgbClr val="595A59"/>
              </a:solidFill>
              <a:prstDash val="solid"/>
              <a:miter lim="800000"/>
            </a:ln>
            <a:effectLst/>
          </p:spPr>
        </p:cxnSp>
        <p:sp>
          <p:nvSpPr>
            <p:cNvPr id="1860" name="TextBox 1859"/>
            <p:cNvSpPr txBox="1"/>
            <p:nvPr/>
          </p:nvSpPr>
          <p:spPr>
            <a:xfrm>
              <a:off x="765504" y="3016173"/>
              <a:ext cx="173124"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150</a:t>
              </a:r>
              <a:endParaRPr kumimoji="0" lang="en-US" sz="900" b="0" i="0" u="none" strike="noStrike" kern="0" cap="none" spc="0" normalizeH="0" baseline="0" noProof="0" dirty="0">
                <a:ln>
                  <a:noFill/>
                </a:ln>
                <a:solidFill>
                  <a:srgbClr val="595A59"/>
                </a:solidFill>
                <a:effectLst/>
                <a:uLnTx/>
                <a:uFillTx/>
              </a:endParaRPr>
            </a:p>
          </p:txBody>
        </p:sp>
        <p:cxnSp>
          <p:nvCxnSpPr>
            <p:cNvPr id="1861" name="Straight Connector 1860"/>
            <p:cNvCxnSpPr/>
            <p:nvPr/>
          </p:nvCxnSpPr>
          <p:spPr>
            <a:xfrm flipH="1">
              <a:off x="960361" y="2731391"/>
              <a:ext cx="62617" cy="0"/>
            </a:xfrm>
            <a:prstGeom prst="line">
              <a:avLst/>
            </a:prstGeom>
            <a:noFill/>
            <a:ln w="12700" cap="flat" cmpd="sng" algn="ctr">
              <a:solidFill>
                <a:srgbClr val="595A59"/>
              </a:solidFill>
              <a:prstDash val="solid"/>
              <a:miter lim="800000"/>
            </a:ln>
            <a:effectLst/>
          </p:spPr>
        </p:cxnSp>
        <p:sp>
          <p:nvSpPr>
            <p:cNvPr id="1862" name="TextBox 1861"/>
            <p:cNvSpPr txBox="1"/>
            <p:nvPr/>
          </p:nvSpPr>
          <p:spPr>
            <a:xfrm>
              <a:off x="765504" y="2662992"/>
              <a:ext cx="173124"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200</a:t>
              </a:r>
              <a:endParaRPr kumimoji="0" lang="en-US" sz="900" b="0" i="0" u="none" strike="noStrike" kern="0" cap="none" spc="0" normalizeH="0" baseline="0" noProof="0" dirty="0">
                <a:ln>
                  <a:noFill/>
                </a:ln>
                <a:solidFill>
                  <a:srgbClr val="595A59"/>
                </a:solidFill>
                <a:effectLst/>
                <a:uLnTx/>
                <a:uFillTx/>
              </a:endParaRPr>
            </a:p>
          </p:txBody>
        </p:sp>
        <p:cxnSp>
          <p:nvCxnSpPr>
            <p:cNvPr id="1863" name="Straight Connector 1862"/>
            <p:cNvCxnSpPr/>
            <p:nvPr/>
          </p:nvCxnSpPr>
          <p:spPr>
            <a:xfrm flipH="1">
              <a:off x="960361" y="2373372"/>
              <a:ext cx="62617" cy="0"/>
            </a:xfrm>
            <a:prstGeom prst="line">
              <a:avLst/>
            </a:prstGeom>
            <a:noFill/>
            <a:ln w="12700" cap="flat" cmpd="sng" algn="ctr">
              <a:solidFill>
                <a:srgbClr val="595A59"/>
              </a:solidFill>
              <a:prstDash val="solid"/>
              <a:miter lim="800000"/>
            </a:ln>
            <a:effectLst/>
          </p:spPr>
        </p:cxnSp>
        <p:sp>
          <p:nvSpPr>
            <p:cNvPr id="1864" name="TextBox 1863"/>
            <p:cNvSpPr txBox="1"/>
            <p:nvPr/>
          </p:nvSpPr>
          <p:spPr>
            <a:xfrm>
              <a:off x="765504" y="2304973"/>
              <a:ext cx="173124"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250</a:t>
              </a:r>
              <a:endParaRPr kumimoji="0" lang="en-US" sz="900" b="0" i="0" u="none" strike="noStrike" kern="0" cap="none" spc="0" normalizeH="0" baseline="0" noProof="0" dirty="0">
                <a:ln>
                  <a:noFill/>
                </a:ln>
                <a:solidFill>
                  <a:srgbClr val="595A59"/>
                </a:solidFill>
                <a:effectLst/>
                <a:uLnTx/>
                <a:uFillTx/>
              </a:endParaRPr>
            </a:p>
          </p:txBody>
        </p:sp>
        <p:cxnSp>
          <p:nvCxnSpPr>
            <p:cNvPr id="1865" name="Straight Connector 1864"/>
            <p:cNvCxnSpPr/>
            <p:nvPr/>
          </p:nvCxnSpPr>
          <p:spPr>
            <a:xfrm rot="16200000" flipH="1">
              <a:off x="996080" y="4187092"/>
              <a:ext cx="62617" cy="0"/>
            </a:xfrm>
            <a:prstGeom prst="line">
              <a:avLst/>
            </a:prstGeom>
            <a:noFill/>
            <a:ln w="12700" cap="flat" cmpd="sng" algn="ctr">
              <a:solidFill>
                <a:srgbClr val="595A59"/>
              </a:solidFill>
              <a:prstDash val="solid"/>
              <a:miter lim="800000"/>
            </a:ln>
            <a:effectLst/>
          </p:spPr>
        </p:cxnSp>
        <p:sp>
          <p:nvSpPr>
            <p:cNvPr id="1866" name="TextBox 1865"/>
            <p:cNvSpPr txBox="1"/>
            <p:nvPr/>
          </p:nvSpPr>
          <p:spPr>
            <a:xfrm>
              <a:off x="998333" y="4246729"/>
              <a:ext cx="57708"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0</a:t>
              </a:r>
              <a:endParaRPr kumimoji="0" lang="en-US" sz="900" b="0" i="0" u="none" strike="noStrike" kern="0" cap="none" spc="0" normalizeH="0" baseline="0" noProof="0" dirty="0">
                <a:ln>
                  <a:noFill/>
                </a:ln>
                <a:solidFill>
                  <a:srgbClr val="595A59"/>
                </a:solidFill>
                <a:effectLst/>
                <a:uLnTx/>
                <a:uFillTx/>
              </a:endParaRPr>
            </a:p>
          </p:txBody>
        </p:sp>
        <p:cxnSp>
          <p:nvCxnSpPr>
            <p:cNvPr id="1867" name="Straight Connector 1866"/>
            <p:cNvCxnSpPr/>
            <p:nvPr/>
          </p:nvCxnSpPr>
          <p:spPr>
            <a:xfrm rot="16200000" flipH="1">
              <a:off x="1305644" y="4187093"/>
              <a:ext cx="62617" cy="0"/>
            </a:xfrm>
            <a:prstGeom prst="line">
              <a:avLst/>
            </a:prstGeom>
            <a:noFill/>
            <a:ln w="12700" cap="flat" cmpd="sng" algn="ctr">
              <a:solidFill>
                <a:srgbClr val="595A59"/>
              </a:solidFill>
              <a:prstDash val="solid"/>
              <a:miter lim="800000"/>
            </a:ln>
            <a:effectLst/>
          </p:spPr>
        </p:cxnSp>
        <p:sp>
          <p:nvSpPr>
            <p:cNvPr id="1868" name="TextBox 1867"/>
            <p:cNvSpPr txBox="1"/>
            <p:nvPr/>
          </p:nvSpPr>
          <p:spPr>
            <a:xfrm>
              <a:off x="1279043" y="4246730"/>
              <a:ext cx="11541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50</a:t>
              </a:r>
              <a:endParaRPr kumimoji="0" lang="en-US" sz="900" b="0" i="0" u="none" strike="noStrike" kern="0" cap="none" spc="0" normalizeH="0" baseline="0" noProof="0" dirty="0">
                <a:ln>
                  <a:noFill/>
                </a:ln>
                <a:solidFill>
                  <a:srgbClr val="595A59"/>
                </a:solidFill>
                <a:effectLst/>
                <a:uLnTx/>
                <a:uFillTx/>
              </a:endParaRPr>
            </a:p>
          </p:txBody>
        </p:sp>
        <p:cxnSp>
          <p:nvCxnSpPr>
            <p:cNvPr id="1869" name="Straight Connector 1868"/>
            <p:cNvCxnSpPr/>
            <p:nvPr/>
          </p:nvCxnSpPr>
          <p:spPr>
            <a:xfrm rot="16200000" flipH="1">
              <a:off x="1608064" y="4187094"/>
              <a:ext cx="62617" cy="0"/>
            </a:xfrm>
            <a:prstGeom prst="line">
              <a:avLst/>
            </a:prstGeom>
            <a:noFill/>
            <a:ln w="12700" cap="flat" cmpd="sng" algn="ctr">
              <a:solidFill>
                <a:srgbClr val="595A59"/>
              </a:solidFill>
              <a:prstDash val="solid"/>
              <a:miter lim="800000"/>
            </a:ln>
            <a:effectLst/>
          </p:spPr>
        </p:cxnSp>
        <p:sp>
          <p:nvSpPr>
            <p:cNvPr id="1870" name="TextBox 1869"/>
            <p:cNvSpPr txBox="1"/>
            <p:nvPr/>
          </p:nvSpPr>
          <p:spPr>
            <a:xfrm>
              <a:off x="1552609" y="4246731"/>
              <a:ext cx="173124"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100</a:t>
              </a:r>
              <a:endParaRPr kumimoji="0" lang="en-US" sz="900" b="0" i="0" u="none" strike="noStrike" kern="0" cap="none" spc="0" normalizeH="0" baseline="0" noProof="0" dirty="0">
                <a:ln>
                  <a:noFill/>
                </a:ln>
                <a:solidFill>
                  <a:srgbClr val="595A59"/>
                </a:solidFill>
                <a:effectLst/>
                <a:uLnTx/>
                <a:uFillTx/>
              </a:endParaRPr>
            </a:p>
          </p:txBody>
        </p:sp>
        <p:cxnSp>
          <p:nvCxnSpPr>
            <p:cNvPr id="1871" name="Straight Connector 1870"/>
            <p:cNvCxnSpPr/>
            <p:nvPr/>
          </p:nvCxnSpPr>
          <p:spPr>
            <a:xfrm rot="16200000" flipH="1">
              <a:off x="1922389" y="4187094"/>
              <a:ext cx="62617" cy="0"/>
            </a:xfrm>
            <a:prstGeom prst="line">
              <a:avLst/>
            </a:prstGeom>
            <a:noFill/>
            <a:ln w="12700" cap="flat" cmpd="sng" algn="ctr">
              <a:solidFill>
                <a:srgbClr val="595A59"/>
              </a:solidFill>
              <a:prstDash val="solid"/>
              <a:miter lim="800000"/>
            </a:ln>
            <a:effectLst/>
          </p:spPr>
        </p:cxnSp>
        <p:sp>
          <p:nvSpPr>
            <p:cNvPr id="1872" name="TextBox 1871"/>
            <p:cNvSpPr txBox="1"/>
            <p:nvPr/>
          </p:nvSpPr>
          <p:spPr>
            <a:xfrm>
              <a:off x="1866934" y="4246731"/>
              <a:ext cx="173124"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150</a:t>
              </a:r>
              <a:endParaRPr kumimoji="0" lang="en-US" sz="900" b="0" i="0" u="none" strike="noStrike" kern="0" cap="none" spc="0" normalizeH="0" baseline="0" noProof="0" dirty="0">
                <a:ln>
                  <a:noFill/>
                </a:ln>
                <a:solidFill>
                  <a:srgbClr val="595A59"/>
                </a:solidFill>
                <a:effectLst/>
                <a:uLnTx/>
                <a:uFillTx/>
              </a:endParaRPr>
            </a:p>
          </p:txBody>
        </p:sp>
        <p:cxnSp>
          <p:nvCxnSpPr>
            <p:cNvPr id="1873" name="Straight Connector 1872"/>
            <p:cNvCxnSpPr/>
            <p:nvPr/>
          </p:nvCxnSpPr>
          <p:spPr>
            <a:xfrm rot="16200000" flipH="1">
              <a:off x="2234333" y="4187094"/>
              <a:ext cx="62617" cy="0"/>
            </a:xfrm>
            <a:prstGeom prst="line">
              <a:avLst/>
            </a:prstGeom>
            <a:noFill/>
            <a:ln w="12700" cap="flat" cmpd="sng" algn="ctr">
              <a:solidFill>
                <a:srgbClr val="595A59"/>
              </a:solidFill>
              <a:prstDash val="solid"/>
              <a:miter lim="800000"/>
            </a:ln>
            <a:effectLst/>
          </p:spPr>
        </p:cxnSp>
        <p:sp>
          <p:nvSpPr>
            <p:cNvPr id="1874" name="TextBox 1873"/>
            <p:cNvSpPr txBox="1"/>
            <p:nvPr/>
          </p:nvSpPr>
          <p:spPr>
            <a:xfrm>
              <a:off x="2178878" y="4246731"/>
              <a:ext cx="173124"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200</a:t>
              </a:r>
              <a:endParaRPr kumimoji="0" lang="en-US" sz="900" b="0" i="0" u="none" strike="noStrike" kern="0" cap="none" spc="0" normalizeH="0" baseline="0" noProof="0" dirty="0">
                <a:ln>
                  <a:noFill/>
                </a:ln>
                <a:solidFill>
                  <a:srgbClr val="595A59"/>
                </a:solidFill>
                <a:effectLst/>
                <a:uLnTx/>
                <a:uFillTx/>
              </a:endParaRPr>
            </a:p>
          </p:txBody>
        </p:sp>
        <p:cxnSp>
          <p:nvCxnSpPr>
            <p:cNvPr id="1875" name="Straight Connector 1874"/>
            <p:cNvCxnSpPr/>
            <p:nvPr/>
          </p:nvCxnSpPr>
          <p:spPr>
            <a:xfrm rot="16200000" flipH="1">
              <a:off x="2539133" y="4187094"/>
              <a:ext cx="62617" cy="0"/>
            </a:xfrm>
            <a:prstGeom prst="line">
              <a:avLst/>
            </a:prstGeom>
            <a:noFill/>
            <a:ln w="12700" cap="flat" cmpd="sng" algn="ctr">
              <a:solidFill>
                <a:srgbClr val="595A59"/>
              </a:solidFill>
              <a:prstDash val="solid"/>
              <a:miter lim="800000"/>
            </a:ln>
            <a:effectLst/>
          </p:spPr>
        </p:cxnSp>
        <p:sp>
          <p:nvSpPr>
            <p:cNvPr id="1876" name="TextBox 1875"/>
            <p:cNvSpPr txBox="1"/>
            <p:nvPr/>
          </p:nvSpPr>
          <p:spPr>
            <a:xfrm>
              <a:off x="2483678" y="4246731"/>
              <a:ext cx="173124"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250</a:t>
              </a:r>
              <a:endParaRPr kumimoji="0" lang="en-US" sz="900" b="0" i="0" u="none" strike="noStrike" kern="0" cap="none" spc="0" normalizeH="0" baseline="0" noProof="0" dirty="0">
                <a:ln>
                  <a:noFill/>
                </a:ln>
                <a:solidFill>
                  <a:srgbClr val="595A59"/>
                </a:solidFill>
                <a:effectLst/>
                <a:uLnTx/>
                <a:uFillTx/>
              </a:endParaRPr>
            </a:p>
          </p:txBody>
        </p:sp>
        <p:cxnSp>
          <p:nvCxnSpPr>
            <p:cNvPr id="1877" name="Straight Connector 1876"/>
            <p:cNvCxnSpPr/>
            <p:nvPr/>
          </p:nvCxnSpPr>
          <p:spPr>
            <a:xfrm rot="16200000" flipH="1">
              <a:off x="2841552" y="4187094"/>
              <a:ext cx="62617" cy="0"/>
            </a:xfrm>
            <a:prstGeom prst="line">
              <a:avLst/>
            </a:prstGeom>
            <a:noFill/>
            <a:ln w="12700" cap="flat" cmpd="sng" algn="ctr">
              <a:solidFill>
                <a:srgbClr val="595A59"/>
              </a:solidFill>
              <a:prstDash val="solid"/>
              <a:miter lim="800000"/>
            </a:ln>
            <a:effectLst/>
          </p:spPr>
        </p:cxnSp>
        <p:sp>
          <p:nvSpPr>
            <p:cNvPr id="1878" name="TextBox 1877"/>
            <p:cNvSpPr txBox="1"/>
            <p:nvPr/>
          </p:nvSpPr>
          <p:spPr>
            <a:xfrm>
              <a:off x="2786097" y="4246731"/>
              <a:ext cx="173124"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300</a:t>
              </a:r>
              <a:endParaRPr kumimoji="0" lang="en-US" sz="900" b="0" i="0" u="none" strike="noStrike" kern="0" cap="none" spc="0" normalizeH="0" baseline="0" noProof="0" dirty="0">
                <a:ln>
                  <a:noFill/>
                </a:ln>
                <a:solidFill>
                  <a:srgbClr val="595A59"/>
                </a:solidFill>
                <a:effectLst/>
                <a:uLnTx/>
                <a:uFillTx/>
              </a:endParaRPr>
            </a:p>
          </p:txBody>
        </p:sp>
        <p:cxnSp>
          <p:nvCxnSpPr>
            <p:cNvPr id="1879" name="Straight Connector 1878"/>
            <p:cNvCxnSpPr/>
            <p:nvPr/>
          </p:nvCxnSpPr>
          <p:spPr>
            <a:xfrm rot="16200000" flipH="1">
              <a:off x="3151113" y="4187094"/>
              <a:ext cx="62617" cy="0"/>
            </a:xfrm>
            <a:prstGeom prst="line">
              <a:avLst/>
            </a:prstGeom>
            <a:noFill/>
            <a:ln w="12700" cap="flat" cmpd="sng" algn="ctr">
              <a:solidFill>
                <a:srgbClr val="595A59"/>
              </a:solidFill>
              <a:prstDash val="solid"/>
              <a:miter lim="800000"/>
            </a:ln>
            <a:effectLst/>
          </p:spPr>
        </p:cxnSp>
        <p:sp>
          <p:nvSpPr>
            <p:cNvPr id="1880" name="TextBox 1879"/>
            <p:cNvSpPr txBox="1"/>
            <p:nvPr/>
          </p:nvSpPr>
          <p:spPr>
            <a:xfrm>
              <a:off x="3095658" y="4246731"/>
              <a:ext cx="173124"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350</a:t>
              </a:r>
              <a:endParaRPr kumimoji="0" lang="en-US" sz="900" b="0" i="0" u="none" strike="noStrike" kern="0" cap="none" spc="0" normalizeH="0" baseline="0" noProof="0" dirty="0">
                <a:ln>
                  <a:noFill/>
                </a:ln>
                <a:solidFill>
                  <a:srgbClr val="595A59"/>
                </a:solidFill>
                <a:effectLst/>
                <a:uLnTx/>
                <a:uFillTx/>
              </a:endParaRPr>
            </a:p>
          </p:txBody>
        </p:sp>
        <p:sp>
          <p:nvSpPr>
            <p:cNvPr id="1881" name="TextBox 1880"/>
            <p:cNvSpPr txBox="1"/>
            <p:nvPr/>
          </p:nvSpPr>
          <p:spPr>
            <a:xfrm>
              <a:off x="1853422" y="4389742"/>
              <a:ext cx="50494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Study days</a:t>
              </a:r>
              <a:endParaRPr kumimoji="0" lang="en-US" sz="900" b="0" i="0" u="none" strike="noStrike" kern="0" cap="none" spc="0" normalizeH="0" baseline="0" noProof="0" dirty="0">
                <a:ln>
                  <a:noFill/>
                </a:ln>
                <a:solidFill>
                  <a:srgbClr val="595A59"/>
                </a:solidFill>
                <a:effectLst/>
                <a:uLnTx/>
                <a:uFillTx/>
              </a:endParaRPr>
            </a:p>
          </p:txBody>
        </p:sp>
      </p:grpSp>
      <p:sp>
        <p:nvSpPr>
          <p:cNvPr id="954" name="Freeform: Shape 953"/>
          <p:cNvSpPr/>
          <p:nvPr/>
        </p:nvSpPr>
        <p:spPr>
          <a:xfrm>
            <a:off x="954972" y="3946777"/>
            <a:ext cx="1905000" cy="454818"/>
          </a:xfrm>
          <a:custGeom>
            <a:avLst/>
            <a:gdLst>
              <a:gd name="connsiteX0" fmla="*/ 0 w 1905000"/>
              <a:gd name="connsiteY0" fmla="*/ 26193 h 454818"/>
              <a:gd name="connsiteX1" fmla="*/ 50006 w 1905000"/>
              <a:gd name="connsiteY1" fmla="*/ 245268 h 454818"/>
              <a:gd name="connsiteX2" fmla="*/ 95250 w 1905000"/>
              <a:gd name="connsiteY2" fmla="*/ 354806 h 454818"/>
              <a:gd name="connsiteX3" fmla="*/ 140494 w 1905000"/>
              <a:gd name="connsiteY3" fmla="*/ 411956 h 454818"/>
              <a:gd name="connsiteX4" fmla="*/ 183356 w 1905000"/>
              <a:gd name="connsiteY4" fmla="*/ 454818 h 454818"/>
              <a:gd name="connsiteX5" fmla="*/ 266700 w 1905000"/>
              <a:gd name="connsiteY5" fmla="*/ 340518 h 454818"/>
              <a:gd name="connsiteX6" fmla="*/ 352425 w 1905000"/>
              <a:gd name="connsiteY6" fmla="*/ 321468 h 454818"/>
              <a:gd name="connsiteX7" fmla="*/ 440531 w 1905000"/>
              <a:gd name="connsiteY7" fmla="*/ 309562 h 454818"/>
              <a:gd name="connsiteX8" fmla="*/ 523875 w 1905000"/>
              <a:gd name="connsiteY8" fmla="*/ 133350 h 454818"/>
              <a:gd name="connsiteX9" fmla="*/ 607219 w 1905000"/>
              <a:gd name="connsiteY9" fmla="*/ 57150 h 454818"/>
              <a:gd name="connsiteX10" fmla="*/ 697706 w 1905000"/>
              <a:gd name="connsiteY10" fmla="*/ 128587 h 454818"/>
              <a:gd name="connsiteX11" fmla="*/ 783431 w 1905000"/>
              <a:gd name="connsiteY11" fmla="*/ 230981 h 454818"/>
              <a:gd name="connsiteX12" fmla="*/ 876300 w 1905000"/>
              <a:gd name="connsiteY12" fmla="*/ 292893 h 454818"/>
              <a:gd name="connsiteX13" fmla="*/ 959644 w 1905000"/>
              <a:gd name="connsiteY13" fmla="*/ 288131 h 454818"/>
              <a:gd name="connsiteX14" fmla="*/ 1040606 w 1905000"/>
              <a:gd name="connsiteY14" fmla="*/ 271462 h 454818"/>
              <a:gd name="connsiteX15" fmla="*/ 1131094 w 1905000"/>
              <a:gd name="connsiteY15" fmla="*/ 285750 h 454818"/>
              <a:gd name="connsiteX16" fmla="*/ 1214438 w 1905000"/>
              <a:gd name="connsiteY16" fmla="*/ 245268 h 454818"/>
              <a:gd name="connsiteX17" fmla="*/ 1297781 w 1905000"/>
              <a:gd name="connsiteY17" fmla="*/ 328612 h 454818"/>
              <a:gd name="connsiteX18" fmla="*/ 1388269 w 1905000"/>
              <a:gd name="connsiteY18" fmla="*/ 266700 h 454818"/>
              <a:gd name="connsiteX19" fmla="*/ 1476375 w 1905000"/>
              <a:gd name="connsiteY19" fmla="*/ 283368 h 454818"/>
              <a:gd name="connsiteX20" fmla="*/ 1557338 w 1905000"/>
              <a:gd name="connsiteY20" fmla="*/ 233362 h 454818"/>
              <a:gd name="connsiteX21" fmla="*/ 1728788 w 1905000"/>
              <a:gd name="connsiteY21" fmla="*/ 38100 h 454818"/>
              <a:gd name="connsiteX22" fmla="*/ 1905000 w 1905000"/>
              <a:gd name="connsiteY22"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0" h="454818">
                <a:moveTo>
                  <a:pt x="0" y="26193"/>
                </a:moveTo>
                <a:lnTo>
                  <a:pt x="50006" y="245268"/>
                </a:lnTo>
                <a:lnTo>
                  <a:pt x="95250" y="354806"/>
                </a:lnTo>
                <a:lnTo>
                  <a:pt x="140494" y="411956"/>
                </a:lnTo>
                <a:lnTo>
                  <a:pt x="183356" y="454818"/>
                </a:lnTo>
                <a:lnTo>
                  <a:pt x="266700" y="340518"/>
                </a:lnTo>
                <a:lnTo>
                  <a:pt x="352425" y="321468"/>
                </a:lnTo>
                <a:lnTo>
                  <a:pt x="440531" y="309562"/>
                </a:lnTo>
                <a:lnTo>
                  <a:pt x="523875" y="133350"/>
                </a:lnTo>
                <a:lnTo>
                  <a:pt x="607219" y="57150"/>
                </a:lnTo>
                <a:lnTo>
                  <a:pt x="697706" y="128587"/>
                </a:lnTo>
                <a:lnTo>
                  <a:pt x="783431" y="230981"/>
                </a:lnTo>
                <a:lnTo>
                  <a:pt x="876300" y="292893"/>
                </a:lnTo>
                <a:lnTo>
                  <a:pt x="959644" y="288131"/>
                </a:lnTo>
                <a:lnTo>
                  <a:pt x="1040606" y="271462"/>
                </a:lnTo>
                <a:lnTo>
                  <a:pt x="1131094" y="285750"/>
                </a:lnTo>
                <a:lnTo>
                  <a:pt x="1214438" y="245268"/>
                </a:lnTo>
                <a:lnTo>
                  <a:pt x="1297781" y="328612"/>
                </a:lnTo>
                <a:lnTo>
                  <a:pt x="1388269" y="266700"/>
                </a:lnTo>
                <a:lnTo>
                  <a:pt x="1476375" y="283368"/>
                </a:lnTo>
                <a:lnTo>
                  <a:pt x="1557338" y="233362"/>
                </a:lnTo>
                <a:lnTo>
                  <a:pt x="1728788" y="38100"/>
                </a:lnTo>
                <a:lnTo>
                  <a:pt x="1905000" y="0"/>
                </a:lnTo>
              </a:path>
            </a:pathLst>
          </a:custGeom>
          <a:noFill/>
          <a:ln w="12700" cap="flat" cmpd="sng" algn="ctr">
            <a:solidFill>
              <a:srgbClr val="0D426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nvGrpSpPr>
          <p:cNvPr id="955" name="Group 954"/>
          <p:cNvGrpSpPr/>
          <p:nvPr/>
        </p:nvGrpSpPr>
        <p:grpSpPr>
          <a:xfrm>
            <a:off x="1023683" y="4258721"/>
            <a:ext cx="54864" cy="91440"/>
            <a:chOff x="1664149" y="2574350"/>
            <a:chExt cx="91440" cy="1726436"/>
          </a:xfrm>
        </p:grpSpPr>
        <p:cxnSp>
          <p:nvCxnSpPr>
            <p:cNvPr id="1848" name="Straight Connector 1847"/>
            <p:cNvCxnSpPr/>
            <p:nvPr/>
          </p:nvCxnSpPr>
          <p:spPr>
            <a:xfrm>
              <a:off x="1664149" y="2578184"/>
              <a:ext cx="91440" cy="0"/>
            </a:xfrm>
            <a:prstGeom prst="line">
              <a:avLst/>
            </a:prstGeom>
            <a:noFill/>
            <a:ln w="9525" cap="flat" cmpd="sng" algn="ctr">
              <a:solidFill>
                <a:srgbClr val="0D426E"/>
              </a:solidFill>
              <a:prstDash val="solid"/>
              <a:miter lim="800000"/>
            </a:ln>
            <a:effectLst/>
          </p:spPr>
        </p:cxnSp>
        <p:cxnSp>
          <p:nvCxnSpPr>
            <p:cNvPr id="1849" name="Straight Connector 1848"/>
            <p:cNvCxnSpPr/>
            <p:nvPr/>
          </p:nvCxnSpPr>
          <p:spPr>
            <a:xfrm>
              <a:off x="1664149" y="4300786"/>
              <a:ext cx="91440" cy="0"/>
            </a:xfrm>
            <a:prstGeom prst="line">
              <a:avLst/>
            </a:prstGeom>
            <a:noFill/>
            <a:ln w="9525" cap="flat" cmpd="sng" algn="ctr">
              <a:solidFill>
                <a:srgbClr val="0D426E"/>
              </a:solidFill>
              <a:prstDash val="solid"/>
              <a:miter lim="800000"/>
            </a:ln>
            <a:effectLst/>
          </p:spPr>
        </p:cxnSp>
        <p:cxnSp>
          <p:nvCxnSpPr>
            <p:cNvPr id="1850" name="Straight Connector 1849"/>
            <p:cNvCxnSpPr/>
            <p:nvPr/>
          </p:nvCxnSpPr>
          <p:spPr>
            <a:xfrm>
              <a:off x="1709869" y="2574350"/>
              <a:ext cx="0" cy="1726436"/>
            </a:xfrm>
            <a:prstGeom prst="line">
              <a:avLst/>
            </a:prstGeom>
            <a:noFill/>
            <a:ln w="9525" cap="flat" cmpd="sng" algn="ctr">
              <a:solidFill>
                <a:srgbClr val="0D426E"/>
              </a:solidFill>
              <a:prstDash val="solid"/>
              <a:miter lim="800000"/>
            </a:ln>
            <a:effectLst/>
          </p:spPr>
        </p:cxnSp>
      </p:grpSp>
      <p:grpSp>
        <p:nvGrpSpPr>
          <p:cNvPr id="956" name="Group 955"/>
          <p:cNvGrpSpPr/>
          <p:nvPr/>
        </p:nvGrpSpPr>
        <p:grpSpPr>
          <a:xfrm>
            <a:off x="944247" y="3177611"/>
            <a:ext cx="1940847" cy="1278384"/>
            <a:chOff x="1728787" y="1728787"/>
            <a:chExt cx="4510091" cy="2970675"/>
          </a:xfrm>
        </p:grpSpPr>
        <p:grpSp>
          <p:nvGrpSpPr>
            <p:cNvPr id="1431" name="Group 1430"/>
            <p:cNvGrpSpPr/>
            <p:nvPr/>
          </p:nvGrpSpPr>
          <p:grpSpPr>
            <a:xfrm>
              <a:off x="1831651" y="4214181"/>
              <a:ext cx="91441" cy="132855"/>
              <a:chOff x="1664149" y="2574350"/>
              <a:chExt cx="91440" cy="1726436"/>
            </a:xfrm>
          </p:grpSpPr>
          <p:cxnSp>
            <p:nvCxnSpPr>
              <p:cNvPr id="1845" name="Straight Connector 1844"/>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46" name="Straight Connector 1845"/>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47" name="Straight Connector 1846"/>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32" name="Group 1431"/>
            <p:cNvGrpSpPr/>
            <p:nvPr/>
          </p:nvGrpSpPr>
          <p:grpSpPr>
            <a:xfrm>
              <a:off x="1931664" y="4502313"/>
              <a:ext cx="91441" cy="132855"/>
              <a:chOff x="1664149" y="2574350"/>
              <a:chExt cx="91440" cy="1726436"/>
            </a:xfrm>
          </p:grpSpPr>
          <p:cxnSp>
            <p:nvCxnSpPr>
              <p:cNvPr id="1842" name="Straight Connector 1841"/>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43" name="Straight Connector 1842"/>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44" name="Straight Connector 1843"/>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33" name="Group 1432"/>
            <p:cNvGrpSpPr/>
            <p:nvPr/>
          </p:nvGrpSpPr>
          <p:grpSpPr>
            <a:xfrm>
              <a:off x="2031677" y="4569619"/>
              <a:ext cx="91441" cy="129843"/>
              <a:chOff x="1664149" y="2574350"/>
              <a:chExt cx="91440" cy="1726436"/>
            </a:xfrm>
          </p:grpSpPr>
          <p:cxnSp>
            <p:nvCxnSpPr>
              <p:cNvPr id="1839" name="Straight Connector 1838"/>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40" name="Straight Connector 1839"/>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41" name="Straight Connector 1840"/>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34" name="Group 1433"/>
            <p:cNvGrpSpPr/>
            <p:nvPr/>
          </p:nvGrpSpPr>
          <p:grpSpPr>
            <a:xfrm>
              <a:off x="2131690" y="4546437"/>
              <a:ext cx="91441" cy="129843"/>
              <a:chOff x="1664149" y="2574350"/>
              <a:chExt cx="91440" cy="1726436"/>
            </a:xfrm>
          </p:grpSpPr>
          <p:cxnSp>
            <p:nvCxnSpPr>
              <p:cNvPr id="1836" name="Straight Connector 1835"/>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37" name="Straight Connector 1836"/>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38" name="Straight Connector 1837"/>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35" name="Group 1434"/>
            <p:cNvGrpSpPr/>
            <p:nvPr/>
          </p:nvGrpSpPr>
          <p:grpSpPr>
            <a:xfrm>
              <a:off x="2231703" y="4296404"/>
              <a:ext cx="91441" cy="249404"/>
              <a:chOff x="1664149" y="2574350"/>
              <a:chExt cx="91440" cy="1726436"/>
            </a:xfrm>
          </p:grpSpPr>
          <p:cxnSp>
            <p:nvCxnSpPr>
              <p:cNvPr id="1833" name="Straight Connector 1832"/>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34" name="Straight Connector 1833"/>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35" name="Straight Connector 1834"/>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36" name="Group 1435"/>
            <p:cNvGrpSpPr/>
            <p:nvPr/>
          </p:nvGrpSpPr>
          <p:grpSpPr>
            <a:xfrm>
              <a:off x="1831651" y="3980819"/>
              <a:ext cx="91441" cy="198276"/>
              <a:chOff x="1664149" y="2574350"/>
              <a:chExt cx="91440" cy="1726436"/>
            </a:xfrm>
          </p:grpSpPr>
          <p:cxnSp>
            <p:nvCxnSpPr>
              <p:cNvPr id="1830" name="Straight Connector 1829"/>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31" name="Straight Connector 1830"/>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32" name="Straight Connector 1831"/>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37" name="Group 1436"/>
            <p:cNvGrpSpPr/>
            <p:nvPr/>
          </p:nvGrpSpPr>
          <p:grpSpPr>
            <a:xfrm>
              <a:off x="1931664" y="4255296"/>
              <a:ext cx="91441" cy="215567"/>
              <a:chOff x="1664149" y="2574350"/>
              <a:chExt cx="91440" cy="1726436"/>
            </a:xfrm>
          </p:grpSpPr>
          <p:cxnSp>
            <p:nvCxnSpPr>
              <p:cNvPr id="1827" name="Straight Connector 1826"/>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28" name="Straight Connector 1827"/>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29" name="Straight Connector 1828"/>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38" name="Group 1437"/>
            <p:cNvGrpSpPr/>
            <p:nvPr/>
          </p:nvGrpSpPr>
          <p:grpSpPr>
            <a:xfrm>
              <a:off x="1831651" y="3997487"/>
              <a:ext cx="91441" cy="198276"/>
              <a:chOff x="1664149" y="2574350"/>
              <a:chExt cx="91440" cy="1726436"/>
            </a:xfrm>
          </p:grpSpPr>
          <p:cxnSp>
            <p:nvCxnSpPr>
              <p:cNvPr id="1824" name="Straight Connector 1823"/>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25" name="Straight Connector 1824"/>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26" name="Straight Connector 1825"/>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39" name="Group 1438"/>
            <p:cNvGrpSpPr/>
            <p:nvPr/>
          </p:nvGrpSpPr>
          <p:grpSpPr>
            <a:xfrm>
              <a:off x="1931664" y="4231482"/>
              <a:ext cx="91441" cy="215567"/>
              <a:chOff x="1664149" y="2574350"/>
              <a:chExt cx="91440" cy="1726436"/>
            </a:xfrm>
          </p:grpSpPr>
          <p:cxnSp>
            <p:nvCxnSpPr>
              <p:cNvPr id="1821" name="Straight Connector 1820"/>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22" name="Straight Connector 1821"/>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23" name="Straight Connector 1822"/>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40" name="Group 1439"/>
            <p:cNvGrpSpPr/>
            <p:nvPr/>
          </p:nvGrpSpPr>
          <p:grpSpPr>
            <a:xfrm>
              <a:off x="2031677" y="4298158"/>
              <a:ext cx="91441" cy="251286"/>
              <a:chOff x="1664149" y="2574350"/>
              <a:chExt cx="91440" cy="1726436"/>
            </a:xfrm>
          </p:grpSpPr>
          <p:cxnSp>
            <p:nvCxnSpPr>
              <p:cNvPr id="1818" name="Straight Connector 1817"/>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19" name="Straight Connector 1818"/>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20" name="Straight Connector 1819"/>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41" name="Group 1440"/>
            <p:cNvGrpSpPr/>
            <p:nvPr/>
          </p:nvGrpSpPr>
          <p:grpSpPr>
            <a:xfrm>
              <a:off x="2131690" y="4320220"/>
              <a:ext cx="91441" cy="206537"/>
              <a:chOff x="1664149" y="2574350"/>
              <a:chExt cx="91440" cy="1726436"/>
            </a:xfrm>
          </p:grpSpPr>
          <p:cxnSp>
            <p:nvCxnSpPr>
              <p:cNvPr id="1815" name="Straight Connector 1814"/>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16" name="Straight Connector 1815"/>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17" name="Straight Connector 1816"/>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42" name="Group 1441"/>
            <p:cNvGrpSpPr/>
            <p:nvPr/>
          </p:nvGrpSpPr>
          <p:grpSpPr>
            <a:xfrm>
              <a:off x="2231703" y="4165433"/>
              <a:ext cx="91441" cy="518485"/>
              <a:chOff x="1664149" y="2574350"/>
              <a:chExt cx="91440" cy="1726436"/>
            </a:xfrm>
          </p:grpSpPr>
          <p:cxnSp>
            <p:nvCxnSpPr>
              <p:cNvPr id="1812" name="Straight Connector 1811"/>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13" name="Straight Connector 1812"/>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14" name="Straight Connector 1813"/>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43" name="Group 1442"/>
            <p:cNvGrpSpPr/>
            <p:nvPr/>
          </p:nvGrpSpPr>
          <p:grpSpPr>
            <a:xfrm>
              <a:off x="2329334" y="4055898"/>
              <a:ext cx="91441" cy="518485"/>
              <a:chOff x="1664149" y="2574350"/>
              <a:chExt cx="91440" cy="1726436"/>
            </a:xfrm>
          </p:grpSpPr>
          <p:cxnSp>
            <p:nvCxnSpPr>
              <p:cNvPr id="1809" name="Straight Connector 1808"/>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10" name="Straight Connector 1809"/>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11" name="Straight Connector 1810"/>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44" name="Group 1443"/>
            <p:cNvGrpSpPr/>
            <p:nvPr/>
          </p:nvGrpSpPr>
          <p:grpSpPr>
            <a:xfrm>
              <a:off x="2329334" y="4160672"/>
              <a:ext cx="91441" cy="258929"/>
              <a:chOff x="1664149" y="2574350"/>
              <a:chExt cx="91440" cy="1726436"/>
            </a:xfrm>
          </p:grpSpPr>
          <p:cxnSp>
            <p:nvCxnSpPr>
              <p:cNvPr id="1806" name="Straight Connector 1805"/>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07" name="Straight Connector 1806"/>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08" name="Straight Connector 1807"/>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45" name="Group 1444"/>
            <p:cNvGrpSpPr/>
            <p:nvPr/>
          </p:nvGrpSpPr>
          <p:grpSpPr>
            <a:xfrm>
              <a:off x="2329334" y="4462465"/>
              <a:ext cx="91441" cy="114299"/>
              <a:chOff x="1664149" y="2574350"/>
              <a:chExt cx="91440" cy="1726436"/>
            </a:xfrm>
          </p:grpSpPr>
          <p:cxnSp>
            <p:nvCxnSpPr>
              <p:cNvPr id="1803" name="Straight Connector 1802"/>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04" name="Straight Connector 1803"/>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05" name="Straight Connector 1804"/>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46" name="Group 1445"/>
            <p:cNvGrpSpPr/>
            <p:nvPr/>
          </p:nvGrpSpPr>
          <p:grpSpPr>
            <a:xfrm>
              <a:off x="2526976" y="4326731"/>
              <a:ext cx="91441" cy="271463"/>
              <a:chOff x="1664149" y="2574350"/>
              <a:chExt cx="91440" cy="1726436"/>
            </a:xfrm>
          </p:grpSpPr>
          <p:cxnSp>
            <p:nvCxnSpPr>
              <p:cNvPr id="1800" name="Straight Connector 1799"/>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801" name="Straight Connector 1800"/>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802" name="Straight Connector 1801"/>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47" name="Group 1446"/>
            <p:cNvGrpSpPr/>
            <p:nvPr/>
          </p:nvGrpSpPr>
          <p:grpSpPr>
            <a:xfrm>
              <a:off x="2526976" y="4014788"/>
              <a:ext cx="91441" cy="490537"/>
              <a:chOff x="1664149" y="2574350"/>
              <a:chExt cx="91440" cy="1726436"/>
            </a:xfrm>
          </p:grpSpPr>
          <p:cxnSp>
            <p:nvCxnSpPr>
              <p:cNvPr id="1797" name="Straight Connector 1796"/>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98" name="Straight Connector 1797"/>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99" name="Straight Connector 1798"/>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48" name="Group 1447"/>
            <p:cNvGrpSpPr/>
            <p:nvPr/>
          </p:nvGrpSpPr>
          <p:grpSpPr>
            <a:xfrm>
              <a:off x="2734145" y="3962403"/>
              <a:ext cx="91441" cy="335755"/>
              <a:chOff x="1664149" y="2574350"/>
              <a:chExt cx="91440" cy="1726436"/>
            </a:xfrm>
          </p:grpSpPr>
          <p:cxnSp>
            <p:nvCxnSpPr>
              <p:cNvPr id="1794" name="Straight Connector 1793"/>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95" name="Straight Connector 1794"/>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96" name="Straight Connector 1795"/>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49" name="Group 1448"/>
            <p:cNvGrpSpPr/>
            <p:nvPr/>
          </p:nvGrpSpPr>
          <p:grpSpPr>
            <a:xfrm>
              <a:off x="2734145" y="4450558"/>
              <a:ext cx="91441" cy="119063"/>
              <a:chOff x="1664149" y="2574350"/>
              <a:chExt cx="91440" cy="1726436"/>
            </a:xfrm>
          </p:grpSpPr>
          <p:cxnSp>
            <p:nvCxnSpPr>
              <p:cNvPr id="1791" name="Straight Connector 1790"/>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92" name="Straight Connector 1791"/>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93" name="Straight Connector 1792"/>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50" name="Group 1449"/>
            <p:cNvGrpSpPr/>
            <p:nvPr/>
          </p:nvGrpSpPr>
          <p:grpSpPr>
            <a:xfrm>
              <a:off x="2734145" y="4267201"/>
              <a:ext cx="91441" cy="119063"/>
              <a:chOff x="1664149" y="2574350"/>
              <a:chExt cx="91440" cy="1726436"/>
            </a:xfrm>
          </p:grpSpPr>
          <p:cxnSp>
            <p:nvCxnSpPr>
              <p:cNvPr id="1788" name="Straight Connector 1787"/>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89" name="Straight Connector 1788"/>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90" name="Straight Connector 1789"/>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51" name="Group 1450"/>
            <p:cNvGrpSpPr/>
            <p:nvPr/>
          </p:nvGrpSpPr>
          <p:grpSpPr>
            <a:xfrm>
              <a:off x="2931789" y="4369596"/>
              <a:ext cx="91441" cy="154782"/>
              <a:chOff x="1664149" y="2574350"/>
              <a:chExt cx="91440" cy="1726436"/>
            </a:xfrm>
          </p:grpSpPr>
          <p:cxnSp>
            <p:nvCxnSpPr>
              <p:cNvPr id="1785" name="Straight Connector 1784"/>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86" name="Straight Connector 1785"/>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87" name="Straight Connector 1786"/>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52" name="Group 1451"/>
            <p:cNvGrpSpPr/>
            <p:nvPr/>
          </p:nvGrpSpPr>
          <p:grpSpPr>
            <a:xfrm>
              <a:off x="2931789" y="4193384"/>
              <a:ext cx="91441" cy="111920"/>
              <a:chOff x="1664149" y="2574350"/>
              <a:chExt cx="91440" cy="1726436"/>
            </a:xfrm>
          </p:grpSpPr>
          <p:cxnSp>
            <p:nvCxnSpPr>
              <p:cNvPr id="1782" name="Straight Connector 1781"/>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83" name="Straight Connector 1782"/>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84" name="Straight Connector 1783"/>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53" name="Group 1452"/>
            <p:cNvGrpSpPr/>
            <p:nvPr/>
          </p:nvGrpSpPr>
          <p:grpSpPr>
            <a:xfrm>
              <a:off x="2931789" y="3445670"/>
              <a:ext cx="91441" cy="926305"/>
              <a:chOff x="1664149" y="2574350"/>
              <a:chExt cx="91440" cy="1726436"/>
            </a:xfrm>
          </p:grpSpPr>
          <p:cxnSp>
            <p:nvCxnSpPr>
              <p:cNvPr id="1779" name="Straight Connector 1778"/>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80" name="Straight Connector 1779"/>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81" name="Straight Connector 1780"/>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54" name="Group 1453"/>
            <p:cNvGrpSpPr/>
            <p:nvPr/>
          </p:nvGrpSpPr>
          <p:grpSpPr>
            <a:xfrm>
              <a:off x="3129433" y="3159920"/>
              <a:ext cx="91441" cy="992981"/>
              <a:chOff x="1664149" y="2574350"/>
              <a:chExt cx="91440" cy="1726436"/>
            </a:xfrm>
          </p:grpSpPr>
          <p:cxnSp>
            <p:nvCxnSpPr>
              <p:cNvPr id="1776" name="Straight Connector 1775"/>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77" name="Straight Connector 1776"/>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78" name="Straight Connector 1777"/>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55" name="Group 1454"/>
            <p:cNvGrpSpPr/>
            <p:nvPr/>
          </p:nvGrpSpPr>
          <p:grpSpPr>
            <a:xfrm>
              <a:off x="3129433" y="4312445"/>
              <a:ext cx="91441" cy="235745"/>
              <a:chOff x="1664149" y="2574350"/>
              <a:chExt cx="91440" cy="1726436"/>
            </a:xfrm>
          </p:grpSpPr>
          <p:cxnSp>
            <p:nvCxnSpPr>
              <p:cNvPr id="1773" name="Straight Connector 1772"/>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74" name="Straight Connector 1773"/>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75" name="Straight Connector 1774"/>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56" name="Group 1455"/>
            <p:cNvGrpSpPr/>
            <p:nvPr/>
          </p:nvGrpSpPr>
          <p:grpSpPr>
            <a:xfrm>
              <a:off x="3329456" y="3409951"/>
              <a:ext cx="91441" cy="807244"/>
              <a:chOff x="1664149" y="2574350"/>
              <a:chExt cx="91440" cy="1726436"/>
            </a:xfrm>
          </p:grpSpPr>
          <p:cxnSp>
            <p:nvCxnSpPr>
              <p:cNvPr id="1770" name="Straight Connector 1769"/>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71" name="Straight Connector 1770"/>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72" name="Straight Connector 1771"/>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57" name="Group 1456"/>
            <p:cNvGrpSpPr/>
            <p:nvPr/>
          </p:nvGrpSpPr>
          <p:grpSpPr>
            <a:xfrm>
              <a:off x="3329456" y="4331495"/>
              <a:ext cx="91441" cy="226217"/>
              <a:chOff x="1664149" y="2574350"/>
              <a:chExt cx="91440" cy="1726436"/>
            </a:xfrm>
          </p:grpSpPr>
          <p:cxnSp>
            <p:nvCxnSpPr>
              <p:cNvPr id="1767" name="Straight Connector 1766"/>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68" name="Straight Connector 1767"/>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69" name="Straight Connector 1768"/>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58" name="Group 1457"/>
            <p:cNvGrpSpPr/>
            <p:nvPr/>
          </p:nvGrpSpPr>
          <p:grpSpPr>
            <a:xfrm>
              <a:off x="3329456" y="4255296"/>
              <a:ext cx="91441" cy="240506"/>
              <a:chOff x="1664149" y="2574350"/>
              <a:chExt cx="91440" cy="1726436"/>
            </a:xfrm>
          </p:grpSpPr>
          <p:cxnSp>
            <p:nvCxnSpPr>
              <p:cNvPr id="1764" name="Straight Connector 1763"/>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65" name="Straight Connector 1764"/>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66" name="Straight Connector 1765"/>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59" name="Group 1458"/>
            <p:cNvGrpSpPr/>
            <p:nvPr/>
          </p:nvGrpSpPr>
          <p:grpSpPr>
            <a:xfrm>
              <a:off x="3534244" y="3757613"/>
              <a:ext cx="91441" cy="585786"/>
              <a:chOff x="1664149" y="2574350"/>
              <a:chExt cx="91440" cy="1726436"/>
            </a:xfrm>
          </p:grpSpPr>
          <p:cxnSp>
            <p:nvCxnSpPr>
              <p:cNvPr id="1761" name="Straight Connector 1760"/>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62" name="Straight Connector 1761"/>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63" name="Straight Connector 1762"/>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60" name="Group 1459"/>
            <p:cNvGrpSpPr/>
            <p:nvPr/>
          </p:nvGrpSpPr>
          <p:grpSpPr>
            <a:xfrm>
              <a:off x="3534244" y="4310065"/>
              <a:ext cx="91441" cy="300036"/>
              <a:chOff x="1664149" y="2574350"/>
              <a:chExt cx="91440" cy="1726436"/>
            </a:xfrm>
          </p:grpSpPr>
          <p:cxnSp>
            <p:nvCxnSpPr>
              <p:cNvPr id="1758" name="Straight Connector 1757"/>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59" name="Straight Connector 1758"/>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60" name="Straight Connector 1759"/>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61" name="Group 1460"/>
            <p:cNvGrpSpPr/>
            <p:nvPr/>
          </p:nvGrpSpPr>
          <p:grpSpPr>
            <a:xfrm>
              <a:off x="3534244" y="4276726"/>
              <a:ext cx="91441" cy="226219"/>
              <a:chOff x="1664149" y="2574350"/>
              <a:chExt cx="91440" cy="1726436"/>
            </a:xfrm>
          </p:grpSpPr>
          <p:cxnSp>
            <p:nvCxnSpPr>
              <p:cNvPr id="1755" name="Straight Connector 1754"/>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56" name="Straight Connector 1755"/>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57" name="Straight Connector 1756"/>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62" name="Group 1461"/>
            <p:cNvGrpSpPr/>
            <p:nvPr/>
          </p:nvGrpSpPr>
          <p:grpSpPr>
            <a:xfrm>
              <a:off x="3734270" y="3964780"/>
              <a:ext cx="91441" cy="550070"/>
              <a:chOff x="1664149" y="2574350"/>
              <a:chExt cx="91440" cy="1726436"/>
            </a:xfrm>
          </p:grpSpPr>
          <p:cxnSp>
            <p:nvCxnSpPr>
              <p:cNvPr id="1752" name="Straight Connector 1751"/>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53" name="Straight Connector 1752"/>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54" name="Straight Connector 1753"/>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63" name="Group 1462"/>
            <p:cNvGrpSpPr/>
            <p:nvPr/>
          </p:nvGrpSpPr>
          <p:grpSpPr>
            <a:xfrm>
              <a:off x="3734270" y="4424365"/>
              <a:ext cx="91441" cy="250026"/>
              <a:chOff x="1664149" y="2574350"/>
              <a:chExt cx="91440" cy="1726436"/>
            </a:xfrm>
          </p:grpSpPr>
          <p:cxnSp>
            <p:nvCxnSpPr>
              <p:cNvPr id="1749" name="Straight Connector 1748"/>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50" name="Straight Connector 1749"/>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51" name="Straight Connector 1750"/>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64" name="Group 1463"/>
            <p:cNvGrpSpPr/>
            <p:nvPr/>
          </p:nvGrpSpPr>
          <p:grpSpPr>
            <a:xfrm>
              <a:off x="3734270" y="4262439"/>
              <a:ext cx="91441" cy="250026"/>
              <a:chOff x="1664149" y="2574350"/>
              <a:chExt cx="91440" cy="1726436"/>
            </a:xfrm>
          </p:grpSpPr>
          <p:cxnSp>
            <p:nvCxnSpPr>
              <p:cNvPr id="1746" name="Straight Connector 1745"/>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47" name="Straight Connector 1746"/>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48" name="Straight Connector 1747"/>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65" name="Group 1464"/>
            <p:cNvGrpSpPr/>
            <p:nvPr/>
          </p:nvGrpSpPr>
          <p:grpSpPr>
            <a:xfrm>
              <a:off x="3934295" y="3924300"/>
              <a:ext cx="91441" cy="550070"/>
              <a:chOff x="1664149" y="2574350"/>
              <a:chExt cx="91440" cy="1726436"/>
            </a:xfrm>
          </p:grpSpPr>
          <p:cxnSp>
            <p:nvCxnSpPr>
              <p:cNvPr id="1743" name="Straight Connector 1742"/>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44" name="Straight Connector 1743"/>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45" name="Straight Connector 1744"/>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66" name="Group 1465"/>
            <p:cNvGrpSpPr/>
            <p:nvPr/>
          </p:nvGrpSpPr>
          <p:grpSpPr>
            <a:xfrm>
              <a:off x="3934295" y="4536282"/>
              <a:ext cx="91441" cy="138109"/>
              <a:chOff x="1664149" y="2574350"/>
              <a:chExt cx="91440" cy="1726436"/>
            </a:xfrm>
          </p:grpSpPr>
          <p:cxnSp>
            <p:nvCxnSpPr>
              <p:cNvPr id="1740" name="Straight Connector 1739"/>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41" name="Straight Connector 1740"/>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42" name="Straight Connector 1741"/>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67" name="Group 1466"/>
            <p:cNvGrpSpPr/>
            <p:nvPr/>
          </p:nvGrpSpPr>
          <p:grpSpPr>
            <a:xfrm>
              <a:off x="3934295" y="4279108"/>
              <a:ext cx="91441" cy="233358"/>
              <a:chOff x="1664149" y="2574350"/>
              <a:chExt cx="91440" cy="1726436"/>
            </a:xfrm>
          </p:grpSpPr>
          <p:cxnSp>
            <p:nvCxnSpPr>
              <p:cNvPr id="1737" name="Straight Connector 1736"/>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38" name="Straight Connector 1737"/>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39" name="Straight Connector 1738"/>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68" name="Group 1467"/>
            <p:cNvGrpSpPr/>
            <p:nvPr/>
          </p:nvGrpSpPr>
          <p:grpSpPr>
            <a:xfrm>
              <a:off x="4134319" y="3952878"/>
              <a:ext cx="91441" cy="400049"/>
              <a:chOff x="1664149" y="2574350"/>
              <a:chExt cx="91440" cy="1726436"/>
            </a:xfrm>
          </p:grpSpPr>
          <p:cxnSp>
            <p:nvCxnSpPr>
              <p:cNvPr id="1734" name="Straight Connector 1733"/>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35" name="Straight Connector 1734"/>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36" name="Straight Connector 1735"/>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69" name="Group 1468"/>
            <p:cNvGrpSpPr/>
            <p:nvPr/>
          </p:nvGrpSpPr>
          <p:grpSpPr>
            <a:xfrm>
              <a:off x="4134319" y="3962394"/>
              <a:ext cx="91441" cy="311953"/>
              <a:chOff x="1664149" y="2574350"/>
              <a:chExt cx="91440" cy="1726436"/>
            </a:xfrm>
          </p:grpSpPr>
          <p:cxnSp>
            <p:nvCxnSpPr>
              <p:cNvPr id="1731" name="Straight Connector 1730"/>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32" name="Straight Connector 1731"/>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33" name="Straight Connector 1732"/>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70" name="Group 1469"/>
            <p:cNvGrpSpPr/>
            <p:nvPr/>
          </p:nvGrpSpPr>
          <p:grpSpPr>
            <a:xfrm>
              <a:off x="4134319" y="4212432"/>
              <a:ext cx="91441" cy="369094"/>
              <a:chOff x="1664149" y="2574350"/>
              <a:chExt cx="91440" cy="1726436"/>
            </a:xfrm>
          </p:grpSpPr>
          <p:cxnSp>
            <p:nvCxnSpPr>
              <p:cNvPr id="1728" name="Straight Connector 1727"/>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29" name="Straight Connector 1728"/>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30" name="Straight Connector 1729"/>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71" name="Group 1470"/>
            <p:cNvGrpSpPr/>
            <p:nvPr/>
          </p:nvGrpSpPr>
          <p:grpSpPr>
            <a:xfrm>
              <a:off x="4336727" y="3952878"/>
              <a:ext cx="91441" cy="400049"/>
              <a:chOff x="1664149" y="2574350"/>
              <a:chExt cx="91440" cy="1726436"/>
            </a:xfrm>
          </p:grpSpPr>
          <p:cxnSp>
            <p:nvCxnSpPr>
              <p:cNvPr id="1725" name="Straight Connector 1724"/>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26" name="Straight Connector 1725"/>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27" name="Straight Connector 1726"/>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72" name="Group 1471"/>
            <p:cNvGrpSpPr/>
            <p:nvPr/>
          </p:nvGrpSpPr>
          <p:grpSpPr>
            <a:xfrm>
              <a:off x="4534371" y="3893336"/>
              <a:ext cx="91441" cy="419109"/>
              <a:chOff x="1664149" y="2574350"/>
              <a:chExt cx="91440" cy="1726436"/>
            </a:xfrm>
          </p:grpSpPr>
          <p:cxnSp>
            <p:nvCxnSpPr>
              <p:cNvPr id="1722" name="Straight Connector 1721"/>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23" name="Straight Connector 1722"/>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24" name="Straight Connector 1723"/>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73" name="Group 1472"/>
            <p:cNvGrpSpPr/>
            <p:nvPr/>
          </p:nvGrpSpPr>
          <p:grpSpPr>
            <a:xfrm>
              <a:off x="4336727" y="4319588"/>
              <a:ext cx="91441" cy="219076"/>
              <a:chOff x="1664149" y="2574350"/>
              <a:chExt cx="91440" cy="1726436"/>
            </a:xfrm>
          </p:grpSpPr>
          <p:cxnSp>
            <p:nvCxnSpPr>
              <p:cNvPr id="1719" name="Straight Connector 1718"/>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20" name="Straight Connector 1719"/>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21" name="Straight Connector 1720"/>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74" name="Group 1473"/>
            <p:cNvGrpSpPr/>
            <p:nvPr/>
          </p:nvGrpSpPr>
          <p:grpSpPr>
            <a:xfrm>
              <a:off x="4734397" y="4076693"/>
              <a:ext cx="91441" cy="388152"/>
              <a:chOff x="1664149" y="2574350"/>
              <a:chExt cx="91440" cy="1726436"/>
            </a:xfrm>
          </p:grpSpPr>
          <p:cxnSp>
            <p:nvCxnSpPr>
              <p:cNvPr id="1716" name="Straight Connector 1715"/>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17" name="Straight Connector 1716"/>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18" name="Straight Connector 1717"/>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75" name="Group 1474"/>
            <p:cNvGrpSpPr/>
            <p:nvPr/>
          </p:nvGrpSpPr>
          <p:grpSpPr>
            <a:xfrm>
              <a:off x="4734397" y="4305301"/>
              <a:ext cx="91441" cy="200026"/>
              <a:chOff x="1664149" y="2574350"/>
              <a:chExt cx="91440" cy="1726436"/>
            </a:xfrm>
          </p:grpSpPr>
          <p:cxnSp>
            <p:nvCxnSpPr>
              <p:cNvPr id="1713" name="Straight Connector 1712"/>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14" name="Straight Connector 1713"/>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15" name="Straight Connector 1714"/>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76" name="Group 1475"/>
            <p:cNvGrpSpPr/>
            <p:nvPr/>
          </p:nvGrpSpPr>
          <p:grpSpPr>
            <a:xfrm>
              <a:off x="4934420" y="3852858"/>
              <a:ext cx="91441" cy="359576"/>
              <a:chOff x="1664149" y="2574350"/>
              <a:chExt cx="91440" cy="1726436"/>
            </a:xfrm>
          </p:grpSpPr>
          <p:cxnSp>
            <p:nvCxnSpPr>
              <p:cNvPr id="1710" name="Straight Connector 1709"/>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11" name="Straight Connector 1710"/>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12" name="Straight Connector 1711"/>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77" name="Group 1476"/>
            <p:cNvGrpSpPr/>
            <p:nvPr/>
          </p:nvGrpSpPr>
          <p:grpSpPr>
            <a:xfrm>
              <a:off x="4934420" y="4229103"/>
              <a:ext cx="91441" cy="209551"/>
              <a:chOff x="1664149" y="2574350"/>
              <a:chExt cx="91440" cy="1726436"/>
            </a:xfrm>
          </p:grpSpPr>
          <p:cxnSp>
            <p:nvCxnSpPr>
              <p:cNvPr id="1707" name="Straight Connector 1706"/>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08" name="Straight Connector 1707"/>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09" name="Straight Connector 1708"/>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78" name="Group 1477"/>
            <p:cNvGrpSpPr/>
            <p:nvPr/>
          </p:nvGrpSpPr>
          <p:grpSpPr>
            <a:xfrm>
              <a:off x="4934420" y="4136233"/>
              <a:ext cx="91441" cy="342901"/>
              <a:chOff x="1664149" y="2574350"/>
              <a:chExt cx="91440" cy="1726436"/>
            </a:xfrm>
          </p:grpSpPr>
          <p:cxnSp>
            <p:nvCxnSpPr>
              <p:cNvPr id="1704" name="Straight Connector 1703"/>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05" name="Straight Connector 1704"/>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06" name="Straight Connector 1705"/>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79" name="Group 1478"/>
            <p:cNvGrpSpPr/>
            <p:nvPr/>
          </p:nvGrpSpPr>
          <p:grpSpPr>
            <a:xfrm>
              <a:off x="5136828" y="3881438"/>
              <a:ext cx="91441" cy="566736"/>
              <a:chOff x="1664149" y="2574350"/>
              <a:chExt cx="91440" cy="1726436"/>
            </a:xfrm>
          </p:grpSpPr>
          <p:cxnSp>
            <p:nvCxnSpPr>
              <p:cNvPr id="1701" name="Straight Connector 1700"/>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702" name="Straight Connector 1701"/>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03" name="Straight Connector 1702"/>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80" name="Group 1479"/>
            <p:cNvGrpSpPr/>
            <p:nvPr/>
          </p:nvGrpSpPr>
          <p:grpSpPr>
            <a:xfrm>
              <a:off x="5136828" y="4412455"/>
              <a:ext cx="91441" cy="90488"/>
              <a:chOff x="1664149" y="2574350"/>
              <a:chExt cx="91440" cy="1726436"/>
            </a:xfrm>
          </p:grpSpPr>
          <p:cxnSp>
            <p:nvCxnSpPr>
              <p:cNvPr id="1698" name="Straight Connector 1697"/>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699" name="Straight Connector 1698"/>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700" name="Straight Connector 1699"/>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81" name="Group 1480"/>
            <p:cNvGrpSpPr/>
            <p:nvPr/>
          </p:nvGrpSpPr>
          <p:grpSpPr>
            <a:xfrm>
              <a:off x="5341615" y="3674269"/>
              <a:ext cx="91441" cy="638176"/>
              <a:chOff x="1664149" y="2574350"/>
              <a:chExt cx="91440" cy="1726436"/>
            </a:xfrm>
          </p:grpSpPr>
          <p:cxnSp>
            <p:nvCxnSpPr>
              <p:cNvPr id="1695" name="Straight Connector 1694"/>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696" name="Straight Connector 1695"/>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697" name="Straight Connector 1696"/>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82" name="Group 1481"/>
            <p:cNvGrpSpPr/>
            <p:nvPr/>
          </p:nvGrpSpPr>
          <p:grpSpPr>
            <a:xfrm>
              <a:off x="5341615" y="4276726"/>
              <a:ext cx="91441" cy="226217"/>
              <a:chOff x="1664149" y="2574350"/>
              <a:chExt cx="91440" cy="1726436"/>
            </a:xfrm>
          </p:grpSpPr>
          <p:cxnSp>
            <p:nvCxnSpPr>
              <p:cNvPr id="1692" name="Straight Connector 1691"/>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693" name="Straight Connector 1692"/>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694" name="Straight Connector 1693"/>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83" name="Group 1482"/>
            <p:cNvGrpSpPr/>
            <p:nvPr/>
          </p:nvGrpSpPr>
          <p:grpSpPr>
            <a:xfrm>
              <a:off x="5341615" y="4381500"/>
              <a:ext cx="91441" cy="202405"/>
              <a:chOff x="1664149" y="2574350"/>
              <a:chExt cx="91440" cy="1726436"/>
            </a:xfrm>
          </p:grpSpPr>
          <p:cxnSp>
            <p:nvCxnSpPr>
              <p:cNvPr id="1689" name="Straight Connector 1688"/>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690" name="Straight Connector 1689"/>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691" name="Straight Connector 1690"/>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84" name="Group 1483"/>
            <p:cNvGrpSpPr/>
            <p:nvPr/>
          </p:nvGrpSpPr>
          <p:grpSpPr>
            <a:xfrm>
              <a:off x="5739285" y="3300413"/>
              <a:ext cx="91441" cy="638176"/>
              <a:chOff x="1664149" y="2574350"/>
              <a:chExt cx="91440" cy="1726436"/>
            </a:xfrm>
          </p:grpSpPr>
          <p:cxnSp>
            <p:nvCxnSpPr>
              <p:cNvPr id="1686" name="Straight Connector 1685"/>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687" name="Straight Connector 1686"/>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688" name="Straight Connector 1687"/>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85" name="Group 1484"/>
            <p:cNvGrpSpPr/>
            <p:nvPr/>
          </p:nvGrpSpPr>
          <p:grpSpPr>
            <a:xfrm>
              <a:off x="5739285" y="3888584"/>
              <a:ext cx="91441" cy="361951"/>
              <a:chOff x="1664149" y="2574350"/>
              <a:chExt cx="91440" cy="1726436"/>
            </a:xfrm>
          </p:grpSpPr>
          <p:cxnSp>
            <p:nvCxnSpPr>
              <p:cNvPr id="1683" name="Straight Connector 1682"/>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684" name="Straight Connector 1683"/>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685" name="Straight Connector 1684"/>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86" name="Group 1485"/>
            <p:cNvGrpSpPr/>
            <p:nvPr/>
          </p:nvGrpSpPr>
          <p:grpSpPr>
            <a:xfrm>
              <a:off x="5739285" y="3852865"/>
              <a:ext cx="91441" cy="266700"/>
              <a:chOff x="1664149" y="2574350"/>
              <a:chExt cx="91440" cy="1726436"/>
            </a:xfrm>
          </p:grpSpPr>
          <p:cxnSp>
            <p:nvCxnSpPr>
              <p:cNvPr id="1680" name="Straight Connector 1679"/>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681" name="Straight Connector 1680"/>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682" name="Straight Connector 1681"/>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87" name="Group 1486"/>
            <p:cNvGrpSpPr/>
            <p:nvPr/>
          </p:nvGrpSpPr>
          <p:grpSpPr>
            <a:xfrm>
              <a:off x="6139334" y="1728787"/>
              <a:ext cx="91441" cy="1412083"/>
              <a:chOff x="1664149" y="2574350"/>
              <a:chExt cx="91440" cy="1726436"/>
            </a:xfrm>
          </p:grpSpPr>
          <p:cxnSp>
            <p:nvCxnSpPr>
              <p:cNvPr id="1677" name="Straight Connector 1676"/>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678" name="Straight Connector 1677"/>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679" name="Straight Connector 1678"/>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88" name="Group 1487"/>
            <p:cNvGrpSpPr/>
            <p:nvPr/>
          </p:nvGrpSpPr>
          <p:grpSpPr>
            <a:xfrm>
              <a:off x="6139334" y="3136106"/>
              <a:ext cx="91441" cy="600075"/>
              <a:chOff x="1664149" y="2574350"/>
              <a:chExt cx="91440" cy="1726436"/>
            </a:xfrm>
          </p:grpSpPr>
          <p:cxnSp>
            <p:nvCxnSpPr>
              <p:cNvPr id="1674" name="Straight Connector 1673"/>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675" name="Straight Connector 1674"/>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676" name="Straight Connector 1675"/>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89" name="Group 1488"/>
            <p:cNvGrpSpPr/>
            <p:nvPr/>
          </p:nvGrpSpPr>
          <p:grpSpPr>
            <a:xfrm>
              <a:off x="6139334" y="3443288"/>
              <a:ext cx="91441" cy="354805"/>
              <a:chOff x="1664149" y="2574350"/>
              <a:chExt cx="91440" cy="1726436"/>
            </a:xfrm>
          </p:grpSpPr>
          <p:cxnSp>
            <p:nvCxnSpPr>
              <p:cNvPr id="1671" name="Straight Connector 1670"/>
              <p:cNvCxnSpPr/>
              <p:nvPr/>
            </p:nvCxnSpPr>
            <p:spPr>
              <a:xfrm>
                <a:off x="1664149" y="2578184"/>
                <a:ext cx="91440" cy="0"/>
              </a:xfrm>
              <a:prstGeom prst="line">
                <a:avLst/>
              </a:prstGeom>
              <a:noFill/>
              <a:ln w="9525" cap="flat" cmpd="sng" algn="ctr">
                <a:solidFill>
                  <a:srgbClr val="595A59">
                    <a:lumMod val="50000"/>
                  </a:srgbClr>
                </a:solidFill>
                <a:prstDash val="solid"/>
                <a:miter lim="800000"/>
              </a:ln>
              <a:effectLst/>
            </p:spPr>
          </p:cxnSp>
          <p:cxnSp>
            <p:nvCxnSpPr>
              <p:cNvPr id="1672" name="Straight Connector 1671"/>
              <p:cNvCxnSpPr/>
              <p:nvPr/>
            </p:nvCxnSpPr>
            <p:spPr>
              <a:xfrm>
                <a:off x="1664149" y="4300786"/>
                <a:ext cx="91440" cy="0"/>
              </a:xfrm>
              <a:prstGeom prst="line">
                <a:avLst/>
              </a:prstGeom>
              <a:noFill/>
              <a:ln w="9525" cap="flat" cmpd="sng" algn="ctr">
                <a:solidFill>
                  <a:srgbClr val="595A59">
                    <a:lumMod val="50000"/>
                  </a:srgbClr>
                </a:solidFill>
                <a:prstDash val="solid"/>
                <a:miter lim="800000"/>
              </a:ln>
              <a:effectLst/>
            </p:spPr>
          </p:cxnSp>
          <p:cxnSp>
            <p:nvCxnSpPr>
              <p:cNvPr id="1673" name="Straight Connector 1672"/>
              <p:cNvCxnSpPr/>
              <p:nvPr/>
            </p:nvCxnSpPr>
            <p:spPr>
              <a:xfrm>
                <a:off x="1709869" y="2574350"/>
                <a:ext cx="0" cy="1726436"/>
              </a:xfrm>
              <a:prstGeom prst="line">
                <a:avLst/>
              </a:prstGeom>
              <a:noFill/>
              <a:ln w="9525" cap="flat" cmpd="sng" algn="ctr">
                <a:solidFill>
                  <a:srgbClr val="595A59">
                    <a:lumMod val="50000"/>
                  </a:srgbClr>
                </a:solidFill>
                <a:prstDash val="solid"/>
                <a:miter lim="800000"/>
              </a:ln>
              <a:effectLst/>
            </p:spPr>
          </p:cxnSp>
        </p:grpSp>
        <p:grpSp>
          <p:nvGrpSpPr>
            <p:cNvPr id="1490" name="Group 1489"/>
            <p:cNvGrpSpPr/>
            <p:nvPr/>
          </p:nvGrpSpPr>
          <p:grpSpPr>
            <a:xfrm>
              <a:off x="2231399" y="4500554"/>
              <a:ext cx="91441" cy="132855"/>
              <a:chOff x="1664149" y="2574350"/>
              <a:chExt cx="91440" cy="1726436"/>
            </a:xfrm>
          </p:grpSpPr>
          <p:cxnSp>
            <p:nvCxnSpPr>
              <p:cNvPr id="1668" name="Straight Connector 1667"/>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69" name="Straight Connector 1668"/>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70" name="Straight Connector 1669"/>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sp>
          <p:nvSpPr>
            <p:cNvPr id="1491" name="Freeform: Shape 1490"/>
            <p:cNvSpPr/>
            <p:nvPr/>
          </p:nvSpPr>
          <p:spPr>
            <a:xfrm>
              <a:off x="1771161" y="3560660"/>
              <a:ext cx="4404317" cy="1074223"/>
            </a:xfrm>
            <a:custGeom>
              <a:avLst/>
              <a:gdLst>
                <a:gd name="connsiteX0" fmla="*/ 0 w 4341435"/>
                <a:gd name="connsiteY0" fmla="*/ 0 h 1074223"/>
                <a:gd name="connsiteX1" fmla="*/ 99562 w 4341435"/>
                <a:gd name="connsiteY1" fmla="*/ 783397 h 1074223"/>
                <a:gd name="connsiteX2" fmla="*/ 206984 w 4341435"/>
                <a:gd name="connsiteY2" fmla="*/ 1011342 h 1074223"/>
                <a:gd name="connsiteX3" fmla="*/ 306546 w 4341435"/>
                <a:gd name="connsiteY3" fmla="*/ 1074223 h 1074223"/>
                <a:gd name="connsiteX4" fmla="*/ 408729 w 4341435"/>
                <a:gd name="connsiteY4" fmla="*/ 1053263 h 1074223"/>
                <a:gd name="connsiteX5" fmla="*/ 500431 w 4341435"/>
                <a:gd name="connsiteY5" fmla="*/ 998242 h 1074223"/>
                <a:gd name="connsiteX6" fmla="*/ 602613 w 4341435"/>
                <a:gd name="connsiteY6" fmla="*/ 1037543 h 1074223"/>
                <a:gd name="connsiteX7" fmla="*/ 806977 w 4341435"/>
                <a:gd name="connsiteY7" fmla="*/ 977281 h 1074223"/>
                <a:gd name="connsiteX8" fmla="*/ 1006102 w 4341435"/>
                <a:gd name="connsiteY8" fmla="*/ 940600 h 1074223"/>
                <a:gd name="connsiteX9" fmla="*/ 1207846 w 4341435"/>
                <a:gd name="connsiteY9" fmla="*/ 914400 h 1074223"/>
                <a:gd name="connsiteX10" fmla="*/ 1406971 w 4341435"/>
                <a:gd name="connsiteY10" fmla="*/ 924880 h 1074223"/>
                <a:gd name="connsiteX11" fmla="*/ 1606095 w 4341435"/>
                <a:gd name="connsiteY11" fmla="*/ 880339 h 1074223"/>
                <a:gd name="connsiteX12" fmla="*/ 1805219 w 4341435"/>
                <a:gd name="connsiteY12" fmla="*/ 917020 h 1074223"/>
                <a:gd name="connsiteX13" fmla="*/ 2004344 w 4341435"/>
                <a:gd name="connsiteY13" fmla="*/ 922260 h 1074223"/>
                <a:gd name="connsiteX14" fmla="*/ 2208708 w 4341435"/>
                <a:gd name="connsiteY14" fmla="*/ 903920 h 1074223"/>
                <a:gd name="connsiteX15" fmla="*/ 2410452 w 4341435"/>
                <a:gd name="connsiteY15" fmla="*/ 770297 h 1074223"/>
                <a:gd name="connsiteX16" fmla="*/ 2609577 w 4341435"/>
                <a:gd name="connsiteY16" fmla="*/ 951081 h 1074223"/>
                <a:gd name="connsiteX17" fmla="*/ 2803461 w 4341435"/>
                <a:gd name="connsiteY17" fmla="*/ 772917 h 1074223"/>
                <a:gd name="connsiteX18" fmla="*/ 3010446 w 4341435"/>
                <a:gd name="connsiteY18" fmla="*/ 974661 h 1074223"/>
                <a:gd name="connsiteX19" fmla="*/ 3209570 w 4341435"/>
                <a:gd name="connsiteY19" fmla="*/ 1016582 h 1074223"/>
                <a:gd name="connsiteX20" fmla="*/ 3411314 w 4341435"/>
                <a:gd name="connsiteY20" fmla="*/ 964181 h 1074223"/>
                <a:gd name="connsiteX21" fmla="*/ 3610439 w 4341435"/>
                <a:gd name="connsiteY21" fmla="*/ 998242 h 1074223"/>
                <a:gd name="connsiteX22" fmla="*/ 4008687 w 4341435"/>
                <a:gd name="connsiteY22" fmla="*/ 419209 h 1074223"/>
                <a:gd name="connsiteX23" fmla="*/ 4341435 w 4341435"/>
                <a:gd name="connsiteY23" fmla="*/ 149343 h 1074223"/>
                <a:gd name="connsiteX0-1" fmla="*/ 0 w 4399076"/>
                <a:gd name="connsiteY0-2" fmla="*/ 0 h 1074223"/>
                <a:gd name="connsiteX1-3" fmla="*/ 99562 w 4399076"/>
                <a:gd name="connsiteY1-4" fmla="*/ 783397 h 1074223"/>
                <a:gd name="connsiteX2-5" fmla="*/ 206984 w 4399076"/>
                <a:gd name="connsiteY2-6" fmla="*/ 1011342 h 1074223"/>
                <a:gd name="connsiteX3-7" fmla="*/ 306546 w 4399076"/>
                <a:gd name="connsiteY3-8" fmla="*/ 1074223 h 1074223"/>
                <a:gd name="connsiteX4-9" fmla="*/ 408729 w 4399076"/>
                <a:gd name="connsiteY4-10" fmla="*/ 1053263 h 1074223"/>
                <a:gd name="connsiteX5-11" fmla="*/ 500431 w 4399076"/>
                <a:gd name="connsiteY5-12" fmla="*/ 998242 h 1074223"/>
                <a:gd name="connsiteX6-13" fmla="*/ 602613 w 4399076"/>
                <a:gd name="connsiteY6-14" fmla="*/ 1037543 h 1074223"/>
                <a:gd name="connsiteX7-15" fmla="*/ 806977 w 4399076"/>
                <a:gd name="connsiteY7-16" fmla="*/ 977281 h 1074223"/>
                <a:gd name="connsiteX8-17" fmla="*/ 1006102 w 4399076"/>
                <a:gd name="connsiteY8-18" fmla="*/ 940600 h 1074223"/>
                <a:gd name="connsiteX9-19" fmla="*/ 1207846 w 4399076"/>
                <a:gd name="connsiteY9-20" fmla="*/ 914400 h 1074223"/>
                <a:gd name="connsiteX10-21" fmla="*/ 1406971 w 4399076"/>
                <a:gd name="connsiteY10-22" fmla="*/ 924880 h 1074223"/>
                <a:gd name="connsiteX11-23" fmla="*/ 1606095 w 4399076"/>
                <a:gd name="connsiteY11-24" fmla="*/ 880339 h 1074223"/>
                <a:gd name="connsiteX12-25" fmla="*/ 1805219 w 4399076"/>
                <a:gd name="connsiteY12-26" fmla="*/ 917020 h 1074223"/>
                <a:gd name="connsiteX13-27" fmla="*/ 2004344 w 4399076"/>
                <a:gd name="connsiteY13-28" fmla="*/ 922260 h 1074223"/>
                <a:gd name="connsiteX14-29" fmla="*/ 2208708 w 4399076"/>
                <a:gd name="connsiteY14-30" fmla="*/ 903920 h 1074223"/>
                <a:gd name="connsiteX15-31" fmla="*/ 2410452 w 4399076"/>
                <a:gd name="connsiteY15-32" fmla="*/ 770297 h 1074223"/>
                <a:gd name="connsiteX16-33" fmla="*/ 2609577 w 4399076"/>
                <a:gd name="connsiteY16-34" fmla="*/ 951081 h 1074223"/>
                <a:gd name="connsiteX17-35" fmla="*/ 2803461 w 4399076"/>
                <a:gd name="connsiteY17-36" fmla="*/ 772917 h 1074223"/>
                <a:gd name="connsiteX18-37" fmla="*/ 3010446 w 4399076"/>
                <a:gd name="connsiteY18-38" fmla="*/ 974661 h 1074223"/>
                <a:gd name="connsiteX19-39" fmla="*/ 3209570 w 4399076"/>
                <a:gd name="connsiteY19-40" fmla="*/ 1016582 h 1074223"/>
                <a:gd name="connsiteX20-41" fmla="*/ 3411314 w 4399076"/>
                <a:gd name="connsiteY20-42" fmla="*/ 964181 h 1074223"/>
                <a:gd name="connsiteX21-43" fmla="*/ 3610439 w 4399076"/>
                <a:gd name="connsiteY21-44" fmla="*/ 998242 h 1074223"/>
                <a:gd name="connsiteX22-45" fmla="*/ 4008687 w 4399076"/>
                <a:gd name="connsiteY22-46" fmla="*/ 419209 h 1074223"/>
                <a:gd name="connsiteX23-47" fmla="*/ 4399076 w 4399076"/>
                <a:gd name="connsiteY23-48" fmla="*/ 89082 h 1074223"/>
                <a:gd name="connsiteX0-49" fmla="*/ 0 w 4399076"/>
                <a:gd name="connsiteY0-50" fmla="*/ 0 h 1074223"/>
                <a:gd name="connsiteX1-51" fmla="*/ 99562 w 4399076"/>
                <a:gd name="connsiteY1-52" fmla="*/ 783397 h 1074223"/>
                <a:gd name="connsiteX2-53" fmla="*/ 206984 w 4399076"/>
                <a:gd name="connsiteY2-54" fmla="*/ 1011342 h 1074223"/>
                <a:gd name="connsiteX3-55" fmla="*/ 306546 w 4399076"/>
                <a:gd name="connsiteY3-56" fmla="*/ 1074223 h 1074223"/>
                <a:gd name="connsiteX4-57" fmla="*/ 408729 w 4399076"/>
                <a:gd name="connsiteY4-58" fmla="*/ 1053263 h 1074223"/>
                <a:gd name="connsiteX5-59" fmla="*/ 500431 w 4399076"/>
                <a:gd name="connsiteY5-60" fmla="*/ 998242 h 1074223"/>
                <a:gd name="connsiteX6-61" fmla="*/ 602613 w 4399076"/>
                <a:gd name="connsiteY6-62" fmla="*/ 1037543 h 1074223"/>
                <a:gd name="connsiteX7-63" fmla="*/ 806977 w 4399076"/>
                <a:gd name="connsiteY7-64" fmla="*/ 977281 h 1074223"/>
                <a:gd name="connsiteX8-65" fmla="*/ 1006102 w 4399076"/>
                <a:gd name="connsiteY8-66" fmla="*/ 940600 h 1074223"/>
                <a:gd name="connsiteX9-67" fmla="*/ 1210466 w 4399076"/>
                <a:gd name="connsiteY9-68" fmla="*/ 906540 h 1074223"/>
                <a:gd name="connsiteX10-69" fmla="*/ 1406971 w 4399076"/>
                <a:gd name="connsiteY10-70" fmla="*/ 924880 h 1074223"/>
                <a:gd name="connsiteX11-71" fmla="*/ 1606095 w 4399076"/>
                <a:gd name="connsiteY11-72" fmla="*/ 880339 h 1074223"/>
                <a:gd name="connsiteX12-73" fmla="*/ 1805219 w 4399076"/>
                <a:gd name="connsiteY12-74" fmla="*/ 917020 h 1074223"/>
                <a:gd name="connsiteX13-75" fmla="*/ 2004344 w 4399076"/>
                <a:gd name="connsiteY13-76" fmla="*/ 922260 h 1074223"/>
                <a:gd name="connsiteX14-77" fmla="*/ 2208708 w 4399076"/>
                <a:gd name="connsiteY14-78" fmla="*/ 903920 h 1074223"/>
                <a:gd name="connsiteX15-79" fmla="*/ 2410452 w 4399076"/>
                <a:gd name="connsiteY15-80" fmla="*/ 770297 h 1074223"/>
                <a:gd name="connsiteX16-81" fmla="*/ 2609577 w 4399076"/>
                <a:gd name="connsiteY16-82" fmla="*/ 951081 h 1074223"/>
                <a:gd name="connsiteX17-83" fmla="*/ 2803461 w 4399076"/>
                <a:gd name="connsiteY17-84" fmla="*/ 772917 h 1074223"/>
                <a:gd name="connsiteX18-85" fmla="*/ 3010446 w 4399076"/>
                <a:gd name="connsiteY18-86" fmla="*/ 974661 h 1074223"/>
                <a:gd name="connsiteX19-87" fmla="*/ 3209570 w 4399076"/>
                <a:gd name="connsiteY19-88" fmla="*/ 1016582 h 1074223"/>
                <a:gd name="connsiteX20-89" fmla="*/ 3411314 w 4399076"/>
                <a:gd name="connsiteY20-90" fmla="*/ 964181 h 1074223"/>
                <a:gd name="connsiteX21-91" fmla="*/ 3610439 w 4399076"/>
                <a:gd name="connsiteY21-92" fmla="*/ 998242 h 1074223"/>
                <a:gd name="connsiteX22-93" fmla="*/ 4008687 w 4399076"/>
                <a:gd name="connsiteY22-94" fmla="*/ 419209 h 1074223"/>
                <a:gd name="connsiteX23-95" fmla="*/ 4399076 w 4399076"/>
                <a:gd name="connsiteY23-96" fmla="*/ 89082 h 1074223"/>
                <a:gd name="connsiteX0-97" fmla="*/ 0 w 4399076"/>
                <a:gd name="connsiteY0-98" fmla="*/ 0 h 1074223"/>
                <a:gd name="connsiteX1-99" fmla="*/ 99562 w 4399076"/>
                <a:gd name="connsiteY1-100" fmla="*/ 783397 h 1074223"/>
                <a:gd name="connsiteX2-101" fmla="*/ 206984 w 4399076"/>
                <a:gd name="connsiteY2-102" fmla="*/ 1011342 h 1074223"/>
                <a:gd name="connsiteX3-103" fmla="*/ 306546 w 4399076"/>
                <a:gd name="connsiteY3-104" fmla="*/ 1074223 h 1074223"/>
                <a:gd name="connsiteX4-105" fmla="*/ 408729 w 4399076"/>
                <a:gd name="connsiteY4-106" fmla="*/ 1053263 h 1074223"/>
                <a:gd name="connsiteX5-107" fmla="*/ 500431 w 4399076"/>
                <a:gd name="connsiteY5-108" fmla="*/ 998242 h 1074223"/>
                <a:gd name="connsiteX6-109" fmla="*/ 602613 w 4399076"/>
                <a:gd name="connsiteY6-110" fmla="*/ 1037543 h 1074223"/>
                <a:gd name="connsiteX7-111" fmla="*/ 806977 w 4399076"/>
                <a:gd name="connsiteY7-112" fmla="*/ 977281 h 1074223"/>
                <a:gd name="connsiteX8-113" fmla="*/ 1006102 w 4399076"/>
                <a:gd name="connsiteY8-114" fmla="*/ 940600 h 1074223"/>
                <a:gd name="connsiteX9-115" fmla="*/ 1210466 w 4399076"/>
                <a:gd name="connsiteY9-116" fmla="*/ 906540 h 1074223"/>
                <a:gd name="connsiteX10-117" fmla="*/ 1406971 w 4399076"/>
                <a:gd name="connsiteY10-118" fmla="*/ 924880 h 1074223"/>
                <a:gd name="connsiteX11-119" fmla="*/ 1611335 w 4399076"/>
                <a:gd name="connsiteY11-120" fmla="*/ 867239 h 1074223"/>
                <a:gd name="connsiteX12-121" fmla="*/ 1805219 w 4399076"/>
                <a:gd name="connsiteY12-122" fmla="*/ 917020 h 1074223"/>
                <a:gd name="connsiteX13-123" fmla="*/ 2004344 w 4399076"/>
                <a:gd name="connsiteY13-124" fmla="*/ 922260 h 1074223"/>
                <a:gd name="connsiteX14-125" fmla="*/ 2208708 w 4399076"/>
                <a:gd name="connsiteY14-126" fmla="*/ 903920 h 1074223"/>
                <a:gd name="connsiteX15-127" fmla="*/ 2410452 w 4399076"/>
                <a:gd name="connsiteY15-128" fmla="*/ 770297 h 1074223"/>
                <a:gd name="connsiteX16-129" fmla="*/ 2609577 w 4399076"/>
                <a:gd name="connsiteY16-130" fmla="*/ 951081 h 1074223"/>
                <a:gd name="connsiteX17-131" fmla="*/ 2803461 w 4399076"/>
                <a:gd name="connsiteY17-132" fmla="*/ 772917 h 1074223"/>
                <a:gd name="connsiteX18-133" fmla="*/ 3010446 w 4399076"/>
                <a:gd name="connsiteY18-134" fmla="*/ 974661 h 1074223"/>
                <a:gd name="connsiteX19-135" fmla="*/ 3209570 w 4399076"/>
                <a:gd name="connsiteY19-136" fmla="*/ 1016582 h 1074223"/>
                <a:gd name="connsiteX20-137" fmla="*/ 3411314 w 4399076"/>
                <a:gd name="connsiteY20-138" fmla="*/ 964181 h 1074223"/>
                <a:gd name="connsiteX21-139" fmla="*/ 3610439 w 4399076"/>
                <a:gd name="connsiteY21-140" fmla="*/ 998242 h 1074223"/>
                <a:gd name="connsiteX22-141" fmla="*/ 4008687 w 4399076"/>
                <a:gd name="connsiteY22-142" fmla="*/ 419209 h 1074223"/>
                <a:gd name="connsiteX23-143" fmla="*/ 4399076 w 4399076"/>
                <a:gd name="connsiteY23-144" fmla="*/ 89082 h 1074223"/>
                <a:gd name="connsiteX0-145" fmla="*/ 0 w 4399076"/>
                <a:gd name="connsiteY0-146" fmla="*/ 0 h 1074223"/>
                <a:gd name="connsiteX1-147" fmla="*/ 99562 w 4399076"/>
                <a:gd name="connsiteY1-148" fmla="*/ 783397 h 1074223"/>
                <a:gd name="connsiteX2-149" fmla="*/ 206984 w 4399076"/>
                <a:gd name="connsiteY2-150" fmla="*/ 1011342 h 1074223"/>
                <a:gd name="connsiteX3-151" fmla="*/ 306546 w 4399076"/>
                <a:gd name="connsiteY3-152" fmla="*/ 1074223 h 1074223"/>
                <a:gd name="connsiteX4-153" fmla="*/ 408729 w 4399076"/>
                <a:gd name="connsiteY4-154" fmla="*/ 1053263 h 1074223"/>
                <a:gd name="connsiteX5-155" fmla="*/ 500431 w 4399076"/>
                <a:gd name="connsiteY5-156" fmla="*/ 998242 h 1074223"/>
                <a:gd name="connsiteX6-157" fmla="*/ 602613 w 4399076"/>
                <a:gd name="connsiteY6-158" fmla="*/ 1037543 h 1074223"/>
                <a:gd name="connsiteX7-159" fmla="*/ 806977 w 4399076"/>
                <a:gd name="connsiteY7-160" fmla="*/ 977281 h 1074223"/>
                <a:gd name="connsiteX8-161" fmla="*/ 1006102 w 4399076"/>
                <a:gd name="connsiteY8-162" fmla="*/ 940600 h 1074223"/>
                <a:gd name="connsiteX9-163" fmla="*/ 1210466 w 4399076"/>
                <a:gd name="connsiteY9-164" fmla="*/ 906540 h 1074223"/>
                <a:gd name="connsiteX10-165" fmla="*/ 1406971 w 4399076"/>
                <a:gd name="connsiteY10-166" fmla="*/ 924880 h 1074223"/>
                <a:gd name="connsiteX11-167" fmla="*/ 1611335 w 4399076"/>
                <a:gd name="connsiteY11-168" fmla="*/ 867239 h 1074223"/>
                <a:gd name="connsiteX12-169" fmla="*/ 1807839 w 4399076"/>
                <a:gd name="connsiteY12-170" fmla="*/ 901300 h 1074223"/>
                <a:gd name="connsiteX13-171" fmla="*/ 2004344 w 4399076"/>
                <a:gd name="connsiteY13-172" fmla="*/ 922260 h 1074223"/>
                <a:gd name="connsiteX14-173" fmla="*/ 2208708 w 4399076"/>
                <a:gd name="connsiteY14-174" fmla="*/ 903920 h 1074223"/>
                <a:gd name="connsiteX15-175" fmla="*/ 2410452 w 4399076"/>
                <a:gd name="connsiteY15-176" fmla="*/ 770297 h 1074223"/>
                <a:gd name="connsiteX16-177" fmla="*/ 2609577 w 4399076"/>
                <a:gd name="connsiteY16-178" fmla="*/ 951081 h 1074223"/>
                <a:gd name="connsiteX17-179" fmla="*/ 2803461 w 4399076"/>
                <a:gd name="connsiteY17-180" fmla="*/ 772917 h 1074223"/>
                <a:gd name="connsiteX18-181" fmla="*/ 3010446 w 4399076"/>
                <a:gd name="connsiteY18-182" fmla="*/ 974661 h 1074223"/>
                <a:gd name="connsiteX19-183" fmla="*/ 3209570 w 4399076"/>
                <a:gd name="connsiteY19-184" fmla="*/ 1016582 h 1074223"/>
                <a:gd name="connsiteX20-185" fmla="*/ 3411314 w 4399076"/>
                <a:gd name="connsiteY20-186" fmla="*/ 964181 h 1074223"/>
                <a:gd name="connsiteX21-187" fmla="*/ 3610439 w 4399076"/>
                <a:gd name="connsiteY21-188" fmla="*/ 998242 h 1074223"/>
                <a:gd name="connsiteX22-189" fmla="*/ 4008687 w 4399076"/>
                <a:gd name="connsiteY22-190" fmla="*/ 419209 h 1074223"/>
                <a:gd name="connsiteX23-191" fmla="*/ 4399076 w 4399076"/>
                <a:gd name="connsiteY23-192" fmla="*/ 89082 h 1074223"/>
                <a:gd name="connsiteX0-193" fmla="*/ 0 w 4412176"/>
                <a:gd name="connsiteY0-194" fmla="*/ 0 h 1074223"/>
                <a:gd name="connsiteX1-195" fmla="*/ 99562 w 4412176"/>
                <a:gd name="connsiteY1-196" fmla="*/ 783397 h 1074223"/>
                <a:gd name="connsiteX2-197" fmla="*/ 206984 w 4412176"/>
                <a:gd name="connsiteY2-198" fmla="*/ 1011342 h 1074223"/>
                <a:gd name="connsiteX3-199" fmla="*/ 306546 w 4412176"/>
                <a:gd name="connsiteY3-200" fmla="*/ 1074223 h 1074223"/>
                <a:gd name="connsiteX4-201" fmla="*/ 408729 w 4412176"/>
                <a:gd name="connsiteY4-202" fmla="*/ 1053263 h 1074223"/>
                <a:gd name="connsiteX5-203" fmla="*/ 500431 w 4412176"/>
                <a:gd name="connsiteY5-204" fmla="*/ 998242 h 1074223"/>
                <a:gd name="connsiteX6-205" fmla="*/ 602613 w 4412176"/>
                <a:gd name="connsiteY6-206" fmla="*/ 1037543 h 1074223"/>
                <a:gd name="connsiteX7-207" fmla="*/ 806977 w 4412176"/>
                <a:gd name="connsiteY7-208" fmla="*/ 977281 h 1074223"/>
                <a:gd name="connsiteX8-209" fmla="*/ 1006102 w 4412176"/>
                <a:gd name="connsiteY8-210" fmla="*/ 940600 h 1074223"/>
                <a:gd name="connsiteX9-211" fmla="*/ 1210466 w 4412176"/>
                <a:gd name="connsiteY9-212" fmla="*/ 906540 h 1074223"/>
                <a:gd name="connsiteX10-213" fmla="*/ 1406971 w 4412176"/>
                <a:gd name="connsiteY10-214" fmla="*/ 924880 h 1074223"/>
                <a:gd name="connsiteX11-215" fmla="*/ 1611335 w 4412176"/>
                <a:gd name="connsiteY11-216" fmla="*/ 867239 h 1074223"/>
                <a:gd name="connsiteX12-217" fmla="*/ 1807839 w 4412176"/>
                <a:gd name="connsiteY12-218" fmla="*/ 901300 h 1074223"/>
                <a:gd name="connsiteX13-219" fmla="*/ 2004344 w 4412176"/>
                <a:gd name="connsiteY13-220" fmla="*/ 922260 h 1074223"/>
                <a:gd name="connsiteX14-221" fmla="*/ 2208708 w 4412176"/>
                <a:gd name="connsiteY14-222" fmla="*/ 903920 h 1074223"/>
                <a:gd name="connsiteX15-223" fmla="*/ 2410452 w 4412176"/>
                <a:gd name="connsiteY15-224" fmla="*/ 770297 h 1074223"/>
                <a:gd name="connsiteX16-225" fmla="*/ 2609577 w 4412176"/>
                <a:gd name="connsiteY16-226" fmla="*/ 951081 h 1074223"/>
                <a:gd name="connsiteX17-227" fmla="*/ 2803461 w 4412176"/>
                <a:gd name="connsiteY17-228" fmla="*/ 772917 h 1074223"/>
                <a:gd name="connsiteX18-229" fmla="*/ 3010446 w 4412176"/>
                <a:gd name="connsiteY18-230" fmla="*/ 974661 h 1074223"/>
                <a:gd name="connsiteX19-231" fmla="*/ 3209570 w 4412176"/>
                <a:gd name="connsiteY19-232" fmla="*/ 1016582 h 1074223"/>
                <a:gd name="connsiteX20-233" fmla="*/ 3411314 w 4412176"/>
                <a:gd name="connsiteY20-234" fmla="*/ 964181 h 1074223"/>
                <a:gd name="connsiteX21-235" fmla="*/ 3610439 w 4412176"/>
                <a:gd name="connsiteY21-236" fmla="*/ 998242 h 1074223"/>
                <a:gd name="connsiteX22-237" fmla="*/ 4008687 w 4412176"/>
                <a:gd name="connsiteY22-238" fmla="*/ 419209 h 1074223"/>
                <a:gd name="connsiteX23-239" fmla="*/ 4412176 w 4412176"/>
                <a:gd name="connsiteY23-240" fmla="*/ 96942 h 1074223"/>
                <a:gd name="connsiteX0-241" fmla="*/ 0 w 4404316"/>
                <a:gd name="connsiteY0-242" fmla="*/ 0 h 1074223"/>
                <a:gd name="connsiteX1-243" fmla="*/ 99562 w 4404316"/>
                <a:gd name="connsiteY1-244" fmla="*/ 783397 h 1074223"/>
                <a:gd name="connsiteX2-245" fmla="*/ 206984 w 4404316"/>
                <a:gd name="connsiteY2-246" fmla="*/ 1011342 h 1074223"/>
                <a:gd name="connsiteX3-247" fmla="*/ 306546 w 4404316"/>
                <a:gd name="connsiteY3-248" fmla="*/ 1074223 h 1074223"/>
                <a:gd name="connsiteX4-249" fmla="*/ 408729 w 4404316"/>
                <a:gd name="connsiteY4-250" fmla="*/ 1053263 h 1074223"/>
                <a:gd name="connsiteX5-251" fmla="*/ 500431 w 4404316"/>
                <a:gd name="connsiteY5-252" fmla="*/ 998242 h 1074223"/>
                <a:gd name="connsiteX6-253" fmla="*/ 602613 w 4404316"/>
                <a:gd name="connsiteY6-254" fmla="*/ 1037543 h 1074223"/>
                <a:gd name="connsiteX7-255" fmla="*/ 806977 w 4404316"/>
                <a:gd name="connsiteY7-256" fmla="*/ 977281 h 1074223"/>
                <a:gd name="connsiteX8-257" fmla="*/ 1006102 w 4404316"/>
                <a:gd name="connsiteY8-258" fmla="*/ 940600 h 1074223"/>
                <a:gd name="connsiteX9-259" fmla="*/ 1210466 w 4404316"/>
                <a:gd name="connsiteY9-260" fmla="*/ 906540 h 1074223"/>
                <a:gd name="connsiteX10-261" fmla="*/ 1406971 w 4404316"/>
                <a:gd name="connsiteY10-262" fmla="*/ 924880 h 1074223"/>
                <a:gd name="connsiteX11-263" fmla="*/ 1611335 w 4404316"/>
                <a:gd name="connsiteY11-264" fmla="*/ 867239 h 1074223"/>
                <a:gd name="connsiteX12-265" fmla="*/ 1807839 w 4404316"/>
                <a:gd name="connsiteY12-266" fmla="*/ 901300 h 1074223"/>
                <a:gd name="connsiteX13-267" fmla="*/ 2004344 w 4404316"/>
                <a:gd name="connsiteY13-268" fmla="*/ 922260 h 1074223"/>
                <a:gd name="connsiteX14-269" fmla="*/ 2208708 w 4404316"/>
                <a:gd name="connsiteY14-270" fmla="*/ 903920 h 1074223"/>
                <a:gd name="connsiteX15-271" fmla="*/ 2410452 w 4404316"/>
                <a:gd name="connsiteY15-272" fmla="*/ 770297 h 1074223"/>
                <a:gd name="connsiteX16-273" fmla="*/ 2609577 w 4404316"/>
                <a:gd name="connsiteY16-274" fmla="*/ 951081 h 1074223"/>
                <a:gd name="connsiteX17-275" fmla="*/ 2803461 w 4404316"/>
                <a:gd name="connsiteY17-276" fmla="*/ 772917 h 1074223"/>
                <a:gd name="connsiteX18-277" fmla="*/ 3010446 w 4404316"/>
                <a:gd name="connsiteY18-278" fmla="*/ 974661 h 1074223"/>
                <a:gd name="connsiteX19-279" fmla="*/ 3209570 w 4404316"/>
                <a:gd name="connsiteY19-280" fmla="*/ 1016582 h 1074223"/>
                <a:gd name="connsiteX20-281" fmla="*/ 3411314 w 4404316"/>
                <a:gd name="connsiteY20-282" fmla="*/ 964181 h 1074223"/>
                <a:gd name="connsiteX21-283" fmla="*/ 3610439 w 4404316"/>
                <a:gd name="connsiteY21-284" fmla="*/ 998242 h 1074223"/>
                <a:gd name="connsiteX22-285" fmla="*/ 4008687 w 4404316"/>
                <a:gd name="connsiteY22-286" fmla="*/ 419209 h 1074223"/>
                <a:gd name="connsiteX23-287" fmla="*/ 4404316 w 4404316"/>
                <a:gd name="connsiteY23-288" fmla="*/ 91702 h 10742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Lst>
              <a:rect l="l" t="t" r="r" b="b"/>
              <a:pathLst>
                <a:path w="4404316" h="1074223">
                  <a:moveTo>
                    <a:pt x="0" y="0"/>
                  </a:moveTo>
                  <a:lnTo>
                    <a:pt x="99562" y="783397"/>
                  </a:lnTo>
                  <a:lnTo>
                    <a:pt x="206984" y="1011342"/>
                  </a:lnTo>
                  <a:lnTo>
                    <a:pt x="306546" y="1074223"/>
                  </a:lnTo>
                  <a:lnTo>
                    <a:pt x="408729" y="1053263"/>
                  </a:lnTo>
                  <a:lnTo>
                    <a:pt x="500431" y="998242"/>
                  </a:lnTo>
                  <a:lnTo>
                    <a:pt x="602613" y="1037543"/>
                  </a:lnTo>
                  <a:lnTo>
                    <a:pt x="806977" y="977281"/>
                  </a:lnTo>
                  <a:lnTo>
                    <a:pt x="1006102" y="940600"/>
                  </a:lnTo>
                  <a:lnTo>
                    <a:pt x="1210466" y="906540"/>
                  </a:lnTo>
                  <a:lnTo>
                    <a:pt x="1406971" y="924880"/>
                  </a:lnTo>
                  <a:lnTo>
                    <a:pt x="1611335" y="867239"/>
                  </a:lnTo>
                  <a:lnTo>
                    <a:pt x="1807839" y="901300"/>
                  </a:lnTo>
                  <a:lnTo>
                    <a:pt x="2004344" y="922260"/>
                  </a:lnTo>
                  <a:lnTo>
                    <a:pt x="2208708" y="903920"/>
                  </a:lnTo>
                  <a:lnTo>
                    <a:pt x="2410452" y="770297"/>
                  </a:lnTo>
                  <a:lnTo>
                    <a:pt x="2609577" y="951081"/>
                  </a:lnTo>
                  <a:lnTo>
                    <a:pt x="2803461" y="772917"/>
                  </a:lnTo>
                  <a:lnTo>
                    <a:pt x="3010446" y="974661"/>
                  </a:lnTo>
                  <a:lnTo>
                    <a:pt x="3209570" y="1016582"/>
                  </a:lnTo>
                  <a:lnTo>
                    <a:pt x="3411314" y="964181"/>
                  </a:lnTo>
                  <a:lnTo>
                    <a:pt x="3610439" y="998242"/>
                  </a:lnTo>
                  <a:lnTo>
                    <a:pt x="4008687" y="419209"/>
                  </a:lnTo>
                  <a:lnTo>
                    <a:pt x="4404316" y="91702"/>
                  </a:lnTo>
                </a:path>
              </a:pathLst>
            </a:custGeom>
            <a:noFill/>
            <a:ln w="15875" cap="flat" cmpd="sng" algn="ctr">
              <a:solidFill>
                <a:srgbClr val="91C35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nvGrpSpPr>
            <p:cNvPr id="1492" name="Group 1491"/>
            <p:cNvGrpSpPr/>
            <p:nvPr/>
          </p:nvGrpSpPr>
          <p:grpSpPr>
            <a:xfrm>
              <a:off x="1831421" y="3613058"/>
              <a:ext cx="4401436" cy="1066103"/>
              <a:chOff x="1831420" y="3613058"/>
              <a:chExt cx="4401435" cy="1066102"/>
            </a:xfrm>
          </p:grpSpPr>
          <p:sp>
            <p:nvSpPr>
              <p:cNvPr id="1645" name="Oval 1644"/>
              <p:cNvSpPr/>
              <p:nvPr/>
            </p:nvSpPr>
            <p:spPr>
              <a:xfrm>
                <a:off x="1831420" y="4302134"/>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46" name="Oval 1645"/>
              <p:cNvSpPr/>
              <p:nvPr/>
            </p:nvSpPr>
            <p:spPr>
              <a:xfrm>
                <a:off x="1933603" y="4524839"/>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47" name="Oval 1646"/>
              <p:cNvSpPr/>
              <p:nvPr/>
            </p:nvSpPr>
            <p:spPr>
              <a:xfrm>
                <a:off x="2030545" y="4587720"/>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48" name="Oval 1647"/>
              <p:cNvSpPr/>
              <p:nvPr/>
            </p:nvSpPr>
            <p:spPr>
              <a:xfrm>
                <a:off x="2137967" y="4556280"/>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49" name="Oval 1648"/>
              <p:cNvSpPr/>
              <p:nvPr/>
            </p:nvSpPr>
            <p:spPr>
              <a:xfrm>
                <a:off x="2229669" y="4522219"/>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50" name="Oval 1649"/>
              <p:cNvSpPr/>
              <p:nvPr/>
            </p:nvSpPr>
            <p:spPr>
              <a:xfrm>
                <a:off x="2326611" y="4556280"/>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51" name="Oval 1650"/>
              <p:cNvSpPr/>
              <p:nvPr/>
            </p:nvSpPr>
            <p:spPr>
              <a:xfrm>
                <a:off x="2528355" y="4496018"/>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52" name="Oval 1651"/>
              <p:cNvSpPr/>
              <p:nvPr/>
            </p:nvSpPr>
            <p:spPr>
              <a:xfrm>
                <a:off x="2732720" y="4454098"/>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53" name="Oval 1652"/>
              <p:cNvSpPr/>
              <p:nvPr/>
            </p:nvSpPr>
            <p:spPr>
              <a:xfrm>
                <a:off x="2934464" y="4414796"/>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54" name="Oval 1653"/>
              <p:cNvSpPr/>
              <p:nvPr/>
            </p:nvSpPr>
            <p:spPr>
              <a:xfrm>
                <a:off x="3128348" y="4448856"/>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55" name="Oval 1654"/>
              <p:cNvSpPr/>
              <p:nvPr/>
            </p:nvSpPr>
            <p:spPr>
              <a:xfrm>
                <a:off x="3335333" y="4388595"/>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56" name="Oval 1655"/>
              <p:cNvSpPr/>
              <p:nvPr/>
            </p:nvSpPr>
            <p:spPr>
              <a:xfrm>
                <a:off x="3526597" y="4443616"/>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57" name="Oval 1656"/>
              <p:cNvSpPr/>
              <p:nvPr/>
            </p:nvSpPr>
            <p:spPr>
              <a:xfrm>
                <a:off x="3730961" y="4433136"/>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58" name="Oval 1657"/>
              <p:cNvSpPr/>
              <p:nvPr/>
            </p:nvSpPr>
            <p:spPr>
              <a:xfrm>
                <a:off x="3930086" y="4427896"/>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59" name="Oval 1658"/>
              <p:cNvSpPr/>
              <p:nvPr/>
            </p:nvSpPr>
            <p:spPr>
              <a:xfrm>
                <a:off x="4131830" y="4289033"/>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60" name="Oval 1659"/>
              <p:cNvSpPr/>
              <p:nvPr/>
            </p:nvSpPr>
            <p:spPr>
              <a:xfrm>
                <a:off x="4336195" y="4467197"/>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61" name="Oval 1660"/>
              <p:cNvSpPr/>
              <p:nvPr/>
            </p:nvSpPr>
            <p:spPr>
              <a:xfrm>
                <a:off x="4527460" y="4283792"/>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62" name="Oval 1661"/>
              <p:cNvSpPr/>
              <p:nvPr/>
            </p:nvSpPr>
            <p:spPr>
              <a:xfrm>
                <a:off x="4737064" y="4488157"/>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63" name="Oval 1662"/>
              <p:cNvSpPr/>
              <p:nvPr/>
            </p:nvSpPr>
            <p:spPr>
              <a:xfrm>
                <a:off x="4928328" y="4524838"/>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64" name="Oval 1663"/>
              <p:cNvSpPr/>
              <p:nvPr/>
            </p:nvSpPr>
            <p:spPr>
              <a:xfrm>
                <a:off x="5132693" y="4488157"/>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65" name="Oval 1664"/>
              <p:cNvSpPr/>
              <p:nvPr/>
            </p:nvSpPr>
            <p:spPr>
              <a:xfrm>
                <a:off x="5331818" y="4506498"/>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66" name="Oval 1665"/>
              <p:cNvSpPr/>
              <p:nvPr/>
            </p:nvSpPr>
            <p:spPr>
              <a:xfrm>
                <a:off x="5730066" y="3935325"/>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667" name="Oval 1666"/>
              <p:cNvSpPr/>
              <p:nvPr/>
            </p:nvSpPr>
            <p:spPr>
              <a:xfrm>
                <a:off x="6141415" y="3613058"/>
                <a:ext cx="91440" cy="91440"/>
              </a:xfrm>
              <a:prstGeom prst="ellipse">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grpSp>
          <p:nvGrpSpPr>
            <p:cNvPr id="1493" name="Group 1492"/>
            <p:cNvGrpSpPr/>
            <p:nvPr/>
          </p:nvGrpSpPr>
          <p:grpSpPr>
            <a:xfrm>
              <a:off x="2331411" y="4510079"/>
              <a:ext cx="91441" cy="132855"/>
              <a:chOff x="1664149" y="2574350"/>
              <a:chExt cx="91440" cy="1726436"/>
            </a:xfrm>
          </p:grpSpPr>
          <p:cxnSp>
            <p:nvCxnSpPr>
              <p:cNvPr id="1642" name="Straight Connector 1641"/>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43" name="Straight Connector 1642"/>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44" name="Straight Connector 1643"/>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494" name="Group 1493"/>
            <p:cNvGrpSpPr/>
            <p:nvPr/>
          </p:nvGrpSpPr>
          <p:grpSpPr>
            <a:xfrm>
              <a:off x="2524294" y="4486268"/>
              <a:ext cx="91441" cy="132855"/>
              <a:chOff x="1664149" y="2574350"/>
              <a:chExt cx="91440" cy="1726436"/>
            </a:xfrm>
          </p:grpSpPr>
          <p:cxnSp>
            <p:nvCxnSpPr>
              <p:cNvPr id="1639" name="Straight Connector 1638"/>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40" name="Straight Connector 1639"/>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41" name="Straight Connector 1640"/>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495" name="Group 1494"/>
            <p:cNvGrpSpPr/>
            <p:nvPr/>
          </p:nvGrpSpPr>
          <p:grpSpPr>
            <a:xfrm>
              <a:off x="2733845" y="4429117"/>
              <a:ext cx="91441" cy="132855"/>
              <a:chOff x="1664149" y="2574350"/>
              <a:chExt cx="91440" cy="1726436"/>
            </a:xfrm>
          </p:grpSpPr>
          <p:cxnSp>
            <p:nvCxnSpPr>
              <p:cNvPr id="1636" name="Straight Connector 1635"/>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37" name="Straight Connector 1636"/>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38" name="Straight Connector 1637"/>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496" name="Group 1495"/>
            <p:cNvGrpSpPr/>
            <p:nvPr/>
          </p:nvGrpSpPr>
          <p:grpSpPr>
            <a:xfrm>
              <a:off x="2936251" y="4414830"/>
              <a:ext cx="91441" cy="100022"/>
              <a:chOff x="1664149" y="2574350"/>
              <a:chExt cx="91440" cy="1726436"/>
            </a:xfrm>
          </p:grpSpPr>
          <p:cxnSp>
            <p:nvCxnSpPr>
              <p:cNvPr id="1633" name="Straight Connector 1632"/>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34" name="Straight Connector 1633"/>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35" name="Straight Connector 1634"/>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497" name="Group 1496"/>
            <p:cNvGrpSpPr/>
            <p:nvPr/>
          </p:nvGrpSpPr>
          <p:grpSpPr>
            <a:xfrm>
              <a:off x="3121987" y="4438644"/>
              <a:ext cx="91441" cy="100022"/>
              <a:chOff x="1664149" y="2574350"/>
              <a:chExt cx="91440" cy="1726436"/>
            </a:xfrm>
          </p:grpSpPr>
          <p:cxnSp>
            <p:nvCxnSpPr>
              <p:cNvPr id="1630" name="Straight Connector 1629"/>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31" name="Straight Connector 1630"/>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32" name="Straight Connector 1631"/>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498" name="Group 1497"/>
            <p:cNvGrpSpPr/>
            <p:nvPr/>
          </p:nvGrpSpPr>
          <p:grpSpPr>
            <a:xfrm>
              <a:off x="3329157" y="4412448"/>
              <a:ext cx="91441" cy="100022"/>
              <a:chOff x="1664149" y="2574350"/>
              <a:chExt cx="91440" cy="1726436"/>
            </a:xfrm>
          </p:grpSpPr>
          <p:cxnSp>
            <p:nvCxnSpPr>
              <p:cNvPr id="1627" name="Straight Connector 1626"/>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28" name="Straight Connector 1627"/>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29" name="Straight Connector 1628"/>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499" name="Group 1498"/>
            <p:cNvGrpSpPr/>
            <p:nvPr/>
          </p:nvGrpSpPr>
          <p:grpSpPr>
            <a:xfrm>
              <a:off x="4131640" y="4233855"/>
              <a:ext cx="91441" cy="242897"/>
              <a:chOff x="1664149" y="2574350"/>
              <a:chExt cx="91440" cy="1726436"/>
            </a:xfrm>
          </p:grpSpPr>
          <p:cxnSp>
            <p:nvCxnSpPr>
              <p:cNvPr id="1624" name="Straight Connector 1623"/>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25" name="Straight Connector 1624"/>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26" name="Straight Connector 1625"/>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00" name="Group 1499"/>
            <p:cNvGrpSpPr/>
            <p:nvPr/>
          </p:nvGrpSpPr>
          <p:grpSpPr>
            <a:xfrm>
              <a:off x="2028993" y="4555323"/>
              <a:ext cx="91441" cy="132855"/>
              <a:chOff x="1664149" y="2574350"/>
              <a:chExt cx="91440" cy="1726436"/>
            </a:xfrm>
          </p:grpSpPr>
          <p:cxnSp>
            <p:nvCxnSpPr>
              <p:cNvPr id="1621" name="Straight Connector 1620"/>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22" name="Straight Connector 1621"/>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23" name="Straight Connector 1622"/>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01" name="Group 1500"/>
            <p:cNvGrpSpPr/>
            <p:nvPr/>
          </p:nvGrpSpPr>
          <p:grpSpPr>
            <a:xfrm>
              <a:off x="3533946" y="4383882"/>
              <a:ext cx="91441" cy="223840"/>
              <a:chOff x="1664149" y="2574350"/>
              <a:chExt cx="91440" cy="1726436"/>
            </a:xfrm>
          </p:grpSpPr>
          <p:cxnSp>
            <p:nvCxnSpPr>
              <p:cNvPr id="1618" name="Straight Connector 1617"/>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19" name="Straight Connector 1618"/>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20" name="Straight Connector 1619"/>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02" name="Group 1501"/>
            <p:cNvGrpSpPr/>
            <p:nvPr/>
          </p:nvGrpSpPr>
          <p:grpSpPr>
            <a:xfrm>
              <a:off x="3933993" y="4371968"/>
              <a:ext cx="91441" cy="242897"/>
              <a:chOff x="1664149" y="2574350"/>
              <a:chExt cx="91440" cy="1726436"/>
            </a:xfrm>
          </p:grpSpPr>
          <p:cxnSp>
            <p:nvCxnSpPr>
              <p:cNvPr id="1615" name="Straight Connector 1614"/>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16" name="Straight Connector 1615"/>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17" name="Straight Connector 1616"/>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03" name="Group 1502"/>
            <p:cNvGrpSpPr/>
            <p:nvPr/>
          </p:nvGrpSpPr>
          <p:grpSpPr>
            <a:xfrm>
              <a:off x="3729208" y="4360061"/>
              <a:ext cx="91441" cy="242897"/>
              <a:chOff x="1664149" y="2574350"/>
              <a:chExt cx="91440" cy="1726436"/>
            </a:xfrm>
          </p:grpSpPr>
          <p:cxnSp>
            <p:nvCxnSpPr>
              <p:cNvPr id="1612" name="Straight Connector 1611"/>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13" name="Straight Connector 1612"/>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14" name="Straight Connector 1613"/>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04" name="Group 1503"/>
            <p:cNvGrpSpPr/>
            <p:nvPr/>
          </p:nvGrpSpPr>
          <p:grpSpPr>
            <a:xfrm>
              <a:off x="4338807" y="4341010"/>
              <a:ext cx="91441" cy="242897"/>
              <a:chOff x="1664149" y="2574350"/>
              <a:chExt cx="91440" cy="1726436"/>
            </a:xfrm>
          </p:grpSpPr>
          <p:cxnSp>
            <p:nvCxnSpPr>
              <p:cNvPr id="1609" name="Straight Connector 1608"/>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10" name="Straight Connector 1609"/>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11" name="Straight Connector 1610"/>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05" name="Group 1504"/>
            <p:cNvGrpSpPr/>
            <p:nvPr/>
          </p:nvGrpSpPr>
          <p:grpSpPr>
            <a:xfrm>
              <a:off x="4531689" y="4238615"/>
              <a:ext cx="91441" cy="242897"/>
              <a:chOff x="1664149" y="2574350"/>
              <a:chExt cx="91440" cy="1726436"/>
            </a:xfrm>
          </p:grpSpPr>
          <p:cxnSp>
            <p:nvCxnSpPr>
              <p:cNvPr id="1606" name="Straight Connector 1605"/>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07" name="Straight Connector 1606"/>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08" name="Straight Connector 1607"/>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06" name="Group 1505"/>
            <p:cNvGrpSpPr/>
            <p:nvPr/>
          </p:nvGrpSpPr>
          <p:grpSpPr>
            <a:xfrm>
              <a:off x="4731713" y="4481513"/>
              <a:ext cx="91441" cy="111918"/>
              <a:chOff x="1664149" y="2574350"/>
              <a:chExt cx="91440" cy="1726436"/>
            </a:xfrm>
          </p:grpSpPr>
          <p:cxnSp>
            <p:nvCxnSpPr>
              <p:cNvPr id="1603" name="Straight Connector 1602"/>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04" name="Straight Connector 1603"/>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05" name="Straight Connector 1604"/>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07" name="Group 1506"/>
            <p:cNvGrpSpPr/>
            <p:nvPr/>
          </p:nvGrpSpPr>
          <p:grpSpPr>
            <a:xfrm>
              <a:off x="4934120" y="4531518"/>
              <a:ext cx="91441" cy="90488"/>
              <a:chOff x="1664149" y="2574350"/>
              <a:chExt cx="91440" cy="1726436"/>
            </a:xfrm>
          </p:grpSpPr>
          <p:cxnSp>
            <p:nvCxnSpPr>
              <p:cNvPr id="1600" name="Straight Connector 1599"/>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601" name="Straight Connector 1600"/>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602" name="Straight Connector 1601"/>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08" name="Group 1507"/>
            <p:cNvGrpSpPr/>
            <p:nvPr/>
          </p:nvGrpSpPr>
          <p:grpSpPr>
            <a:xfrm>
              <a:off x="5134144" y="4464844"/>
              <a:ext cx="91441" cy="150018"/>
              <a:chOff x="1664149" y="2574350"/>
              <a:chExt cx="91440" cy="1726436"/>
            </a:xfrm>
          </p:grpSpPr>
          <p:cxnSp>
            <p:nvCxnSpPr>
              <p:cNvPr id="1597" name="Straight Connector 1596"/>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598" name="Straight Connector 1597"/>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599" name="Straight Connector 1598"/>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09" name="Group 1508"/>
            <p:cNvGrpSpPr/>
            <p:nvPr/>
          </p:nvGrpSpPr>
          <p:grpSpPr>
            <a:xfrm>
              <a:off x="5331788" y="4462462"/>
              <a:ext cx="91441" cy="150018"/>
              <a:chOff x="1664149" y="2574350"/>
              <a:chExt cx="91440" cy="1726436"/>
            </a:xfrm>
          </p:grpSpPr>
          <p:cxnSp>
            <p:nvCxnSpPr>
              <p:cNvPr id="1594" name="Straight Connector 1593"/>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595" name="Straight Connector 1594"/>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596" name="Straight Connector 1595"/>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10" name="Group 1509"/>
            <p:cNvGrpSpPr/>
            <p:nvPr/>
          </p:nvGrpSpPr>
          <p:grpSpPr>
            <a:xfrm>
              <a:off x="5734222" y="3886199"/>
              <a:ext cx="91441" cy="216694"/>
              <a:chOff x="1664149" y="2574350"/>
              <a:chExt cx="91440" cy="1726436"/>
            </a:xfrm>
          </p:grpSpPr>
          <p:cxnSp>
            <p:nvCxnSpPr>
              <p:cNvPr id="1591" name="Straight Connector 1590"/>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592" name="Straight Connector 1591"/>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593" name="Straight Connector 1592"/>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11" name="Group 1510"/>
            <p:cNvGrpSpPr/>
            <p:nvPr/>
          </p:nvGrpSpPr>
          <p:grpSpPr>
            <a:xfrm>
              <a:off x="6143796" y="3550442"/>
              <a:ext cx="91441" cy="216694"/>
              <a:chOff x="1664149" y="2574350"/>
              <a:chExt cx="91440" cy="1726436"/>
            </a:xfrm>
          </p:grpSpPr>
          <p:cxnSp>
            <p:nvCxnSpPr>
              <p:cNvPr id="1588" name="Straight Connector 1587"/>
              <p:cNvCxnSpPr/>
              <p:nvPr/>
            </p:nvCxnSpPr>
            <p:spPr>
              <a:xfrm>
                <a:off x="1664149" y="2578184"/>
                <a:ext cx="91440" cy="0"/>
              </a:xfrm>
              <a:prstGeom prst="line">
                <a:avLst/>
              </a:prstGeom>
              <a:noFill/>
              <a:ln w="9525" cap="flat" cmpd="sng" algn="ctr">
                <a:solidFill>
                  <a:srgbClr val="91C352"/>
                </a:solidFill>
                <a:prstDash val="solid"/>
                <a:miter lim="800000"/>
              </a:ln>
              <a:effectLst/>
            </p:spPr>
          </p:cxnSp>
          <p:cxnSp>
            <p:nvCxnSpPr>
              <p:cNvPr id="1589" name="Straight Connector 1588"/>
              <p:cNvCxnSpPr/>
              <p:nvPr/>
            </p:nvCxnSpPr>
            <p:spPr>
              <a:xfrm>
                <a:off x="1664149" y="4300786"/>
                <a:ext cx="91440" cy="0"/>
              </a:xfrm>
              <a:prstGeom prst="line">
                <a:avLst/>
              </a:prstGeom>
              <a:noFill/>
              <a:ln w="9525" cap="flat" cmpd="sng" algn="ctr">
                <a:solidFill>
                  <a:srgbClr val="91C352"/>
                </a:solidFill>
                <a:prstDash val="solid"/>
                <a:miter lim="800000"/>
              </a:ln>
              <a:effectLst/>
            </p:spPr>
          </p:cxnSp>
          <p:cxnSp>
            <p:nvCxnSpPr>
              <p:cNvPr id="1590" name="Straight Connector 1589"/>
              <p:cNvCxnSpPr/>
              <p:nvPr/>
            </p:nvCxnSpPr>
            <p:spPr>
              <a:xfrm>
                <a:off x="1709869" y="2574350"/>
                <a:ext cx="0" cy="1726436"/>
              </a:xfrm>
              <a:prstGeom prst="line">
                <a:avLst/>
              </a:prstGeom>
              <a:noFill/>
              <a:ln w="9525" cap="flat" cmpd="sng" algn="ctr">
                <a:solidFill>
                  <a:srgbClr val="91C352"/>
                </a:solidFill>
                <a:prstDash val="solid"/>
                <a:miter lim="800000"/>
              </a:ln>
              <a:effectLst/>
            </p:spPr>
          </p:cxnSp>
        </p:grpSp>
        <p:grpSp>
          <p:nvGrpSpPr>
            <p:cNvPr id="1512" name="Group 1511"/>
            <p:cNvGrpSpPr/>
            <p:nvPr/>
          </p:nvGrpSpPr>
          <p:grpSpPr>
            <a:xfrm>
              <a:off x="1765252" y="3462338"/>
              <a:ext cx="4473626" cy="1212057"/>
              <a:chOff x="1765251" y="3462338"/>
              <a:chExt cx="4473626" cy="1212056"/>
            </a:xfrm>
            <a:solidFill>
              <a:srgbClr val="0D426E">
                <a:lumMod val="60000"/>
                <a:lumOff val="40000"/>
              </a:srgbClr>
            </a:solidFill>
          </p:grpSpPr>
          <p:sp>
            <p:nvSpPr>
              <p:cNvPr id="1564" name="Freeform: Shape 1563"/>
              <p:cNvSpPr/>
              <p:nvPr/>
            </p:nvSpPr>
            <p:spPr>
              <a:xfrm>
                <a:off x="1765251" y="3505788"/>
                <a:ext cx="4423719" cy="1129761"/>
              </a:xfrm>
              <a:custGeom>
                <a:avLst/>
                <a:gdLst>
                  <a:gd name="connsiteX0" fmla="*/ 0 w 4423719"/>
                  <a:gd name="connsiteY0" fmla="*/ 52958 h 1129761"/>
                  <a:gd name="connsiteX1" fmla="*/ 109446 w 4423719"/>
                  <a:gd name="connsiteY1" fmla="*/ 759058 h 1129761"/>
                  <a:gd name="connsiteX2" fmla="*/ 208300 w 4423719"/>
                  <a:gd name="connsiteY2" fmla="*/ 1069743 h 1129761"/>
                  <a:gd name="connsiteX3" fmla="*/ 310684 w 4423719"/>
                  <a:gd name="connsiteY3" fmla="*/ 1129761 h 1129761"/>
                  <a:gd name="connsiteX4" fmla="*/ 416599 w 4423719"/>
                  <a:gd name="connsiteY4" fmla="*/ 1083865 h 1129761"/>
                  <a:gd name="connsiteX5" fmla="*/ 511923 w 4423719"/>
                  <a:gd name="connsiteY5" fmla="*/ 900278 h 1129761"/>
                  <a:gd name="connsiteX6" fmla="*/ 617838 w 4423719"/>
                  <a:gd name="connsiteY6" fmla="*/ 804955 h 1129761"/>
                  <a:gd name="connsiteX7" fmla="*/ 808485 w 4423719"/>
                  <a:gd name="connsiteY7" fmla="*/ 759058 h 1129761"/>
                  <a:gd name="connsiteX8" fmla="*/ 1002663 w 4423719"/>
                  <a:gd name="connsiteY8" fmla="*/ 727284 h 1129761"/>
                  <a:gd name="connsiteX9" fmla="*/ 1203901 w 4423719"/>
                  <a:gd name="connsiteY9" fmla="*/ 303624 h 1129761"/>
                  <a:gd name="connsiteX10" fmla="*/ 1376896 w 4423719"/>
                  <a:gd name="connsiteY10" fmla="*/ 144751 h 1129761"/>
                  <a:gd name="connsiteX11" fmla="*/ 1405140 w 4423719"/>
                  <a:gd name="connsiteY11" fmla="*/ 144751 h 1129761"/>
                  <a:gd name="connsiteX12" fmla="*/ 1613439 w 4423719"/>
                  <a:gd name="connsiteY12" fmla="*/ 314215 h 1129761"/>
                  <a:gd name="connsiteX13" fmla="*/ 1807617 w 4423719"/>
                  <a:gd name="connsiteY13" fmla="*/ 526045 h 1129761"/>
                  <a:gd name="connsiteX14" fmla="*/ 2012386 w 4423719"/>
                  <a:gd name="connsiteY14" fmla="*/ 691979 h 1129761"/>
                  <a:gd name="connsiteX15" fmla="*/ 2213625 w 4423719"/>
                  <a:gd name="connsiteY15" fmla="*/ 670796 h 1129761"/>
                  <a:gd name="connsiteX16" fmla="*/ 2407802 w 4423719"/>
                  <a:gd name="connsiteY16" fmla="*/ 639021 h 1129761"/>
                  <a:gd name="connsiteX17" fmla="*/ 2612571 w 4423719"/>
                  <a:gd name="connsiteY17" fmla="*/ 656674 h 1129761"/>
                  <a:gd name="connsiteX18" fmla="*/ 2810280 w 4423719"/>
                  <a:gd name="connsiteY18" fmla="*/ 575472 h 1129761"/>
                  <a:gd name="connsiteX19" fmla="*/ 3011518 w 4423719"/>
                  <a:gd name="connsiteY19" fmla="*/ 773180 h 1129761"/>
                  <a:gd name="connsiteX20" fmla="*/ 3212757 w 4423719"/>
                  <a:gd name="connsiteY20" fmla="*/ 621369 h 1129761"/>
                  <a:gd name="connsiteX21" fmla="*/ 3413995 w 4423719"/>
                  <a:gd name="connsiteY21" fmla="*/ 663735 h 1129761"/>
                  <a:gd name="connsiteX22" fmla="*/ 3615234 w 4423719"/>
                  <a:gd name="connsiteY22" fmla="*/ 543698 h 1129761"/>
                  <a:gd name="connsiteX23" fmla="*/ 4014181 w 4423719"/>
                  <a:gd name="connsiteY23" fmla="*/ 116507 h 1129761"/>
                  <a:gd name="connsiteX24" fmla="*/ 4423719 w 4423719"/>
                  <a:gd name="connsiteY24" fmla="*/ 0 h 1129761"/>
                  <a:gd name="connsiteX0-1" fmla="*/ 0 w 4423719"/>
                  <a:gd name="connsiteY0-2" fmla="*/ 52958 h 1129761"/>
                  <a:gd name="connsiteX1-3" fmla="*/ 109446 w 4423719"/>
                  <a:gd name="connsiteY1-4" fmla="*/ 759058 h 1129761"/>
                  <a:gd name="connsiteX2-5" fmla="*/ 208300 w 4423719"/>
                  <a:gd name="connsiteY2-6" fmla="*/ 1069743 h 1129761"/>
                  <a:gd name="connsiteX3-7" fmla="*/ 310684 w 4423719"/>
                  <a:gd name="connsiteY3-8" fmla="*/ 1129761 h 1129761"/>
                  <a:gd name="connsiteX4-9" fmla="*/ 416599 w 4423719"/>
                  <a:gd name="connsiteY4-10" fmla="*/ 1083865 h 1129761"/>
                  <a:gd name="connsiteX5-11" fmla="*/ 511923 w 4423719"/>
                  <a:gd name="connsiteY5-12" fmla="*/ 900278 h 1129761"/>
                  <a:gd name="connsiteX6-13" fmla="*/ 617838 w 4423719"/>
                  <a:gd name="connsiteY6-14" fmla="*/ 804955 h 1129761"/>
                  <a:gd name="connsiteX7-15" fmla="*/ 808485 w 4423719"/>
                  <a:gd name="connsiteY7-16" fmla="*/ 759058 h 1129761"/>
                  <a:gd name="connsiteX8-17" fmla="*/ 1002663 w 4423719"/>
                  <a:gd name="connsiteY8-18" fmla="*/ 727284 h 1129761"/>
                  <a:gd name="connsiteX9-19" fmla="*/ 1203901 w 4423719"/>
                  <a:gd name="connsiteY9-20" fmla="*/ 303624 h 1129761"/>
                  <a:gd name="connsiteX10-21" fmla="*/ 1405140 w 4423719"/>
                  <a:gd name="connsiteY10-22" fmla="*/ 144751 h 1129761"/>
                  <a:gd name="connsiteX11-23" fmla="*/ 1613439 w 4423719"/>
                  <a:gd name="connsiteY11-24" fmla="*/ 314215 h 1129761"/>
                  <a:gd name="connsiteX12-25" fmla="*/ 1807617 w 4423719"/>
                  <a:gd name="connsiteY12-26" fmla="*/ 526045 h 1129761"/>
                  <a:gd name="connsiteX13-27" fmla="*/ 2012386 w 4423719"/>
                  <a:gd name="connsiteY13-28" fmla="*/ 691979 h 1129761"/>
                  <a:gd name="connsiteX14-29" fmla="*/ 2213625 w 4423719"/>
                  <a:gd name="connsiteY14-30" fmla="*/ 670796 h 1129761"/>
                  <a:gd name="connsiteX15-31" fmla="*/ 2407802 w 4423719"/>
                  <a:gd name="connsiteY15-32" fmla="*/ 639021 h 1129761"/>
                  <a:gd name="connsiteX16-33" fmla="*/ 2612571 w 4423719"/>
                  <a:gd name="connsiteY16-34" fmla="*/ 656674 h 1129761"/>
                  <a:gd name="connsiteX17-35" fmla="*/ 2810280 w 4423719"/>
                  <a:gd name="connsiteY17-36" fmla="*/ 575472 h 1129761"/>
                  <a:gd name="connsiteX18-37" fmla="*/ 3011518 w 4423719"/>
                  <a:gd name="connsiteY18-38" fmla="*/ 773180 h 1129761"/>
                  <a:gd name="connsiteX19-39" fmla="*/ 3212757 w 4423719"/>
                  <a:gd name="connsiteY19-40" fmla="*/ 621369 h 1129761"/>
                  <a:gd name="connsiteX20-41" fmla="*/ 3413995 w 4423719"/>
                  <a:gd name="connsiteY20-42" fmla="*/ 663735 h 1129761"/>
                  <a:gd name="connsiteX21-43" fmla="*/ 3615234 w 4423719"/>
                  <a:gd name="connsiteY21-44" fmla="*/ 543698 h 1129761"/>
                  <a:gd name="connsiteX22-45" fmla="*/ 4014181 w 4423719"/>
                  <a:gd name="connsiteY22-46" fmla="*/ 116507 h 1129761"/>
                  <a:gd name="connsiteX23-47" fmla="*/ 4423719 w 4423719"/>
                  <a:gd name="connsiteY23-48" fmla="*/ 0 h 11297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Lst>
                <a:rect l="l" t="t" r="r" b="b"/>
                <a:pathLst>
                  <a:path w="4423719" h="1129761">
                    <a:moveTo>
                      <a:pt x="0" y="52958"/>
                    </a:moveTo>
                    <a:lnTo>
                      <a:pt x="109446" y="759058"/>
                    </a:lnTo>
                    <a:lnTo>
                      <a:pt x="208300" y="1069743"/>
                    </a:lnTo>
                    <a:lnTo>
                      <a:pt x="310684" y="1129761"/>
                    </a:lnTo>
                    <a:lnTo>
                      <a:pt x="416599" y="1083865"/>
                    </a:lnTo>
                    <a:lnTo>
                      <a:pt x="511923" y="900278"/>
                    </a:lnTo>
                    <a:lnTo>
                      <a:pt x="617838" y="804955"/>
                    </a:lnTo>
                    <a:lnTo>
                      <a:pt x="808485" y="759058"/>
                    </a:lnTo>
                    <a:lnTo>
                      <a:pt x="1002663" y="727284"/>
                    </a:lnTo>
                    <a:lnTo>
                      <a:pt x="1203901" y="303624"/>
                    </a:lnTo>
                    <a:lnTo>
                      <a:pt x="1405140" y="144751"/>
                    </a:lnTo>
                    <a:lnTo>
                      <a:pt x="1613439" y="314215"/>
                    </a:lnTo>
                    <a:lnTo>
                      <a:pt x="1807617" y="526045"/>
                    </a:lnTo>
                    <a:lnTo>
                      <a:pt x="2012386" y="691979"/>
                    </a:lnTo>
                    <a:lnTo>
                      <a:pt x="2213625" y="670796"/>
                    </a:lnTo>
                    <a:lnTo>
                      <a:pt x="2407802" y="639021"/>
                    </a:lnTo>
                    <a:lnTo>
                      <a:pt x="2612571" y="656674"/>
                    </a:lnTo>
                    <a:lnTo>
                      <a:pt x="2810280" y="575472"/>
                    </a:lnTo>
                    <a:lnTo>
                      <a:pt x="3011518" y="773180"/>
                    </a:lnTo>
                    <a:lnTo>
                      <a:pt x="3212757" y="621369"/>
                    </a:lnTo>
                    <a:lnTo>
                      <a:pt x="3413995" y="663735"/>
                    </a:lnTo>
                    <a:lnTo>
                      <a:pt x="3615234" y="543698"/>
                    </a:lnTo>
                    <a:lnTo>
                      <a:pt x="4014181" y="116507"/>
                    </a:lnTo>
                    <a:lnTo>
                      <a:pt x="4423719" y="0"/>
                    </a:lnTo>
                  </a:path>
                </a:pathLst>
              </a:custGeom>
              <a:noFill/>
              <a:ln w="15875"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65" name="Oval 1564"/>
              <p:cNvSpPr/>
              <p:nvPr/>
            </p:nvSpPr>
            <p:spPr>
              <a:xfrm>
                <a:off x="1828800" y="4229100"/>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66" name="Oval 1565"/>
              <p:cNvSpPr/>
              <p:nvPr/>
            </p:nvSpPr>
            <p:spPr>
              <a:xfrm>
                <a:off x="1924050" y="4512469"/>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67" name="Oval 1566"/>
              <p:cNvSpPr/>
              <p:nvPr/>
            </p:nvSpPr>
            <p:spPr>
              <a:xfrm>
                <a:off x="2024063" y="4579144"/>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68" name="Oval 1567"/>
              <p:cNvSpPr/>
              <p:nvPr/>
            </p:nvSpPr>
            <p:spPr>
              <a:xfrm>
                <a:off x="2138363" y="4548187"/>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69" name="Oval 1568"/>
              <p:cNvSpPr/>
              <p:nvPr/>
            </p:nvSpPr>
            <p:spPr>
              <a:xfrm>
                <a:off x="2331245" y="4271962"/>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70" name="Oval 1569"/>
              <p:cNvSpPr/>
              <p:nvPr/>
            </p:nvSpPr>
            <p:spPr>
              <a:xfrm>
                <a:off x="2531270" y="4214812"/>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71" name="Oval 1570"/>
              <p:cNvSpPr/>
              <p:nvPr/>
            </p:nvSpPr>
            <p:spPr>
              <a:xfrm>
                <a:off x="2726533" y="4186237"/>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72" name="Oval 1571"/>
              <p:cNvSpPr/>
              <p:nvPr/>
            </p:nvSpPr>
            <p:spPr>
              <a:xfrm>
                <a:off x="2926558" y="3776662"/>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73" name="Oval 1572"/>
              <p:cNvSpPr/>
              <p:nvPr/>
            </p:nvSpPr>
            <p:spPr>
              <a:xfrm>
                <a:off x="3136108" y="3607594"/>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74" name="Oval 1573"/>
              <p:cNvSpPr/>
              <p:nvPr/>
            </p:nvSpPr>
            <p:spPr>
              <a:xfrm>
                <a:off x="3326608" y="3762375"/>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75" name="Oval 1574"/>
              <p:cNvSpPr/>
              <p:nvPr/>
            </p:nvSpPr>
            <p:spPr>
              <a:xfrm>
                <a:off x="3529014" y="3990975"/>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76" name="Oval 1575"/>
              <p:cNvSpPr/>
              <p:nvPr/>
            </p:nvSpPr>
            <p:spPr>
              <a:xfrm>
                <a:off x="3731420" y="4155281"/>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77" name="Oval 1576"/>
              <p:cNvSpPr/>
              <p:nvPr/>
            </p:nvSpPr>
            <p:spPr>
              <a:xfrm>
                <a:off x="3929064" y="4133850"/>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78" name="Oval 1577"/>
              <p:cNvSpPr/>
              <p:nvPr/>
            </p:nvSpPr>
            <p:spPr>
              <a:xfrm>
                <a:off x="4140996" y="4093369"/>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79" name="Oval 1578"/>
              <p:cNvSpPr/>
              <p:nvPr/>
            </p:nvSpPr>
            <p:spPr>
              <a:xfrm>
                <a:off x="4333877" y="4121944"/>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80" name="Oval 1579"/>
              <p:cNvSpPr/>
              <p:nvPr/>
            </p:nvSpPr>
            <p:spPr>
              <a:xfrm>
                <a:off x="4533902" y="4036219"/>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81" name="Oval 1580"/>
              <p:cNvSpPr/>
              <p:nvPr/>
            </p:nvSpPr>
            <p:spPr>
              <a:xfrm>
                <a:off x="4729165" y="4217194"/>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82" name="Oval 1581"/>
              <p:cNvSpPr/>
              <p:nvPr/>
            </p:nvSpPr>
            <p:spPr>
              <a:xfrm>
                <a:off x="4938715" y="4088607"/>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83" name="Oval 1582"/>
              <p:cNvSpPr/>
              <p:nvPr/>
            </p:nvSpPr>
            <p:spPr>
              <a:xfrm>
                <a:off x="5126834" y="4119563"/>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84" name="Oval 1583"/>
              <p:cNvSpPr/>
              <p:nvPr/>
            </p:nvSpPr>
            <p:spPr>
              <a:xfrm>
                <a:off x="5338765" y="4002882"/>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85" name="Oval 1584"/>
              <p:cNvSpPr/>
              <p:nvPr/>
            </p:nvSpPr>
            <p:spPr>
              <a:xfrm>
                <a:off x="5738815" y="3579019"/>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86" name="Oval 1585"/>
              <p:cNvSpPr/>
              <p:nvPr/>
            </p:nvSpPr>
            <p:spPr>
              <a:xfrm>
                <a:off x="6143627" y="3462338"/>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87" name="Oval 1586"/>
              <p:cNvSpPr/>
              <p:nvPr/>
            </p:nvSpPr>
            <p:spPr>
              <a:xfrm>
                <a:off x="2228852" y="4364830"/>
                <a:ext cx="95250" cy="95250"/>
              </a:xfrm>
              <a:prstGeom prst="ellipse">
                <a:avLst/>
              </a:prstGeom>
              <a:grp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grpSp>
          <p:nvGrpSpPr>
            <p:cNvPr id="1513" name="Group 1512"/>
            <p:cNvGrpSpPr/>
            <p:nvPr/>
          </p:nvGrpSpPr>
          <p:grpSpPr>
            <a:xfrm>
              <a:off x="1728787" y="2724152"/>
              <a:ext cx="4503902" cy="1932145"/>
              <a:chOff x="1728787" y="2724152"/>
              <a:chExt cx="4503901" cy="1932146"/>
            </a:xfrm>
          </p:grpSpPr>
          <p:sp>
            <p:nvSpPr>
              <p:cNvPr id="1539" name="Freeform: Shape 1538"/>
              <p:cNvSpPr/>
              <p:nvPr/>
            </p:nvSpPr>
            <p:spPr>
              <a:xfrm>
                <a:off x="1762125" y="2764631"/>
                <a:ext cx="4417219" cy="1843088"/>
              </a:xfrm>
              <a:custGeom>
                <a:avLst/>
                <a:gdLst>
                  <a:gd name="connsiteX0" fmla="*/ 0 w 4417219"/>
                  <a:gd name="connsiteY0" fmla="*/ 802482 h 1843088"/>
                  <a:gd name="connsiteX1" fmla="*/ 119063 w 4417219"/>
                  <a:gd name="connsiteY1" fmla="*/ 1307307 h 1843088"/>
                  <a:gd name="connsiteX2" fmla="*/ 216694 w 4417219"/>
                  <a:gd name="connsiteY2" fmla="*/ 1564482 h 1843088"/>
                  <a:gd name="connsiteX3" fmla="*/ 311944 w 4417219"/>
                  <a:gd name="connsiteY3" fmla="*/ 1674019 h 1843088"/>
                  <a:gd name="connsiteX4" fmla="*/ 411956 w 4417219"/>
                  <a:gd name="connsiteY4" fmla="*/ 1652588 h 1843088"/>
                  <a:gd name="connsiteX5" fmla="*/ 511969 w 4417219"/>
                  <a:gd name="connsiteY5" fmla="*/ 1647825 h 1843088"/>
                  <a:gd name="connsiteX6" fmla="*/ 614363 w 4417219"/>
                  <a:gd name="connsiteY6" fmla="*/ 1545432 h 1843088"/>
                  <a:gd name="connsiteX7" fmla="*/ 812006 w 4417219"/>
                  <a:gd name="connsiteY7" fmla="*/ 1619250 h 1843088"/>
                  <a:gd name="connsiteX8" fmla="*/ 1016794 w 4417219"/>
                  <a:gd name="connsiteY8" fmla="*/ 1640682 h 1843088"/>
                  <a:gd name="connsiteX9" fmla="*/ 1216819 w 4417219"/>
                  <a:gd name="connsiteY9" fmla="*/ 1552575 h 1843088"/>
                  <a:gd name="connsiteX10" fmla="*/ 1412081 w 4417219"/>
                  <a:gd name="connsiteY10" fmla="*/ 1662113 h 1843088"/>
                  <a:gd name="connsiteX11" fmla="*/ 1616869 w 4417219"/>
                  <a:gd name="connsiteY11" fmla="*/ 1633538 h 1843088"/>
                  <a:gd name="connsiteX12" fmla="*/ 1804988 w 4417219"/>
                  <a:gd name="connsiteY12" fmla="*/ 1716882 h 1843088"/>
                  <a:gd name="connsiteX13" fmla="*/ 2019300 w 4417219"/>
                  <a:gd name="connsiteY13" fmla="*/ 1812132 h 1843088"/>
                  <a:gd name="connsiteX14" fmla="*/ 2214563 w 4417219"/>
                  <a:gd name="connsiteY14" fmla="*/ 1843088 h 1843088"/>
                  <a:gd name="connsiteX15" fmla="*/ 2421731 w 4417219"/>
                  <a:gd name="connsiteY15" fmla="*/ 1664494 h 1843088"/>
                  <a:gd name="connsiteX16" fmla="*/ 2616994 w 4417219"/>
                  <a:gd name="connsiteY16" fmla="*/ 1643063 h 1843088"/>
                  <a:gd name="connsiteX17" fmla="*/ 2812256 w 4417219"/>
                  <a:gd name="connsiteY17" fmla="*/ 1471613 h 1843088"/>
                  <a:gd name="connsiteX18" fmla="*/ 3019425 w 4417219"/>
                  <a:gd name="connsiteY18" fmla="*/ 1602582 h 1843088"/>
                  <a:gd name="connsiteX19" fmla="*/ 3217069 w 4417219"/>
                  <a:gd name="connsiteY19" fmla="*/ 1593057 h 1843088"/>
                  <a:gd name="connsiteX20" fmla="*/ 3419475 w 4417219"/>
                  <a:gd name="connsiteY20" fmla="*/ 1562100 h 1843088"/>
                  <a:gd name="connsiteX21" fmla="*/ 3617119 w 4417219"/>
                  <a:gd name="connsiteY21" fmla="*/ 1669257 h 1843088"/>
                  <a:gd name="connsiteX22" fmla="*/ 4024313 w 4417219"/>
                  <a:gd name="connsiteY22" fmla="*/ 1295400 h 1843088"/>
                  <a:gd name="connsiteX23" fmla="*/ 4417219 w 4417219"/>
                  <a:gd name="connsiteY23" fmla="*/ 0 h 1843088"/>
                  <a:gd name="connsiteX24" fmla="*/ 4417219 w 4417219"/>
                  <a:gd name="connsiteY24" fmla="*/ 0 h 184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17219" h="1843088">
                    <a:moveTo>
                      <a:pt x="0" y="802482"/>
                    </a:moveTo>
                    <a:lnTo>
                      <a:pt x="119063" y="1307307"/>
                    </a:lnTo>
                    <a:lnTo>
                      <a:pt x="216694" y="1564482"/>
                    </a:lnTo>
                    <a:lnTo>
                      <a:pt x="311944" y="1674019"/>
                    </a:lnTo>
                    <a:lnTo>
                      <a:pt x="411956" y="1652588"/>
                    </a:lnTo>
                    <a:lnTo>
                      <a:pt x="511969" y="1647825"/>
                    </a:lnTo>
                    <a:lnTo>
                      <a:pt x="614363" y="1545432"/>
                    </a:lnTo>
                    <a:lnTo>
                      <a:pt x="812006" y="1619250"/>
                    </a:lnTo>
                    <a:lnTo>
                      <a:pt x="1016794" y="1640682"/>
                    </a:lnTo>
                    <a:lnTo>
                      <a:pt x="1216819" y="1552575"/>
                    </a:lnTo>
                    <a:lnTo>
                      <a:pt x="1412081" y="1662113"/>
                    </a:lnTo>
                    <a:lnTo>
                      <a:pt x="1616869" y="1633538"/>
                    </a:lnTo>
                    <a:lnTo>
                      <a:pt x="1804988" y="1716882"/>
                    </a:lnTo>
                    <a:lnTo>
                      <a:pt x="2019300" y="1812132"/>
                    </a:lnTo>
                    <a:lnTo>
                      <a:pt x="2214563" y="1843088"/>
                    </a:lnTo>
                    <a:lnTo>
                      <a:pt x="2421731" y="1664494"/>
                    </a:lnTo>
                    <a:lnTo>
                      <a:pt x="2616994" y="1643063"/>
                    </a:lnTo>
                    <a:lnTo>
                      <a:pt x="2812256" y="1471613"/>
                    </a:lnTo>
                    <a:lnTo>
                      <a:pt x="3019425" y="1602582"/>
                    </a:lnTo>
                    <a:lnTo>
                      <a:pt x="3217069" y="1593057"/>
                    </a:lnTo>
                    <a:lnTo>
                      <a:pt x="3419475" y="1562100"/>
                    </a:lnTo>
                    <a:lnTo>
                      <a:pt x="3617119" y="1669257"/>
                    </a:lnTo>
                    <a:lnTo>
                      <a:pt x="4024313" y="1295400"/>
                    </a:lnTo>
                    <a:lnTo>
                      <a:pt x="4417219" y="0"/>
                    </a:lnTo>
                    <a:lnTo>
                      <a:pt x="4417219" y="0"/>
                    </a:lnTo>
                  </a:path>
                </a:pathLst>
              </a:custGeom>
              <a:noFill/>
              <a:ln w="15875" cap="flat" cmpd="sng" algn="ctr">
                <a:solidFill>
                  <a:srgbClr val="0D426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40" name="Rectangle 1539"/>
              <p:cNvSpPr/>
              <p:nvPr/>
            </p:nvSpPr>
            <p:spPr>
              <a:xfrm>
                <a:off x="1728787" y="3526632"/>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41" name="Rectangle 1540"/>
              <p:cNvSpPr/>
              <p:nvPr/>
            </p:nvSpPr>
            <p:spPr>
              <a:xfrm>
                <a:off x="1828800" y="4026695"/>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42" name="Rectangle 1541"/>
              <p:cNvSpPr/>
              <p:nvPr/>
            </p:nvSpPr>
            <p:spPr>
              <a:xfrm>
                <a:off x="1933575" y="4286251"/>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43" name="Rectangle 1542"/>
              <p:cNvSpPr/>
              <p:nvPr/>
            </p:nvSpPr>
            <p:spPr>
              <a:xfrm>
                <a:off x="2021682" y="4391026"/>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44" name="Rectangle 1543"/>
              <p:cNvSpPr/>
              <p:nvPr/>
            </p:nvSpPr>
            <p:spPr>
              <a:xfrm>
                <a:off x="2124076" y="4374357"/>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45" name="Rectangle 1544"/>
              <p:cNvSpPr/>
              <p:nvPr/>
            </p:nvSpPr>
            <p:spPr>
              <a:xfrm>
                <a:off x="2228851" y="4369595"/>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46" name="Rectangle 1545"/>
              <p:cNvSpPr/>
              <p:nvPr/>
            </p:nvSpPr>
            <p:spPr>
              <a:xfrm>
                <a:off x="2333626" y="4255295"/>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47" name="Rectangle 1546"/>
              <p:cNvSpPr/>
              <p:nvPr/>
            </p:nvSpPr>
            <p:spPr>
              <a:xfrm>
                <a:off x="2533651" y="4338639"/>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48" name="Rectangle 1547"/>
              <p:cNvSpPr/>
              <p:nvPr/>
            </p:nvSpPr>
            <p:spPr>
              <a:xfrm>
                <a:off x="2724151" y="4355308"/>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49" name="Rectangle 1548"/>
              <p:cNvSpPr/>
              <p:nvPr/>
            </p:nvSpPr>
            <p:spPr>
              <a:xfrm>
                <a:off x="2921795" y="4279108"/>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50" name="Rectangle 1549"/>
              <p:cNvSpPr/>
              <p:nvPr/>
            </p:nvSpPr>
            <p:spPr>
              <a:xfrm>
                <a:off x="3128964" y="4383883"/>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51" name="Rectangle 1550"/>
              <p:cNvSpPr/>
              <p:nvPr/>
            </p:nvSpPr>
            <p:spPr>
              <a:xfrm>
                <a:off x="3326608" y="4355308"/>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52" name="Rectangle 1551"/>
              <p:cNvSpPr/>
              <p:nvPr/>
            </p:nvSpPr>
            <p:spPr>
              <a:xfrm>
                <a:off x="3524252" y="4448176"/>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53" name="Rectangle 1552"/>
              <p:cNvSpPr/>
              <p:nvPr/>
            </p:nvSpPr>
            <p:spPr>
              <a:xfrm>
                <a:off x="3733802" y="4531520"/>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54" name="Rectangle 1553"/>
              <p:cNvSpPr/>
              <p:nvPr/>
            </p:nvSpPr>
            <p:spPr>
              <a:xfrm>
                <a:off x="3929065" y="4564858"/>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55" name="Rectangle 1554"/>
              <p:cNvSpPr/>
              <p:nvPr/>
            </p:nvSpPr>
            <p:spPr>
              <a:xfrm>
                <a:off x="4133853" y="4398170"/>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56" name="Rectangle 1555"/>
              <p:cNvSpPr/>
              <p:nvPr/>
            </p:nvSpPr>
            <p:spPr>
              <a:xfrm>
                <a:off x="4329116" y="4364832"/>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57" name="Rectangle 1556"/>
              <p:cNvSpPr/>
              <p:nvPr/>
            </p:nvSpPr>
            <p:spPr>
              <a:xfrm>
                <a:off x="4526759" y="4193382"/>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58" name="Rectangle 1557"/>
              <p:cNvSpPr/>
              <p:nvPr/>
            </p:nvSpPr>
            <p:spPr>
              <a:xfrm>
                <a:off x="4733928" y="4319588"/>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59" name="Rectangle 1558"/>
              <p:cNvSpPr/>
              <p:nvPr/>
            </p:nvSpPr>
            <p:spPr>
              <a:xfrm>
                <a:off x="4938716" y="4302920"/>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60" name="Rectangle 1559"/>
              <p:cNvSpPr/>
              <p:nvPr/>
            </p:nvSpPr>
            <p:spPr>
              <a:xfrm>
                <a:off x="5124454" y="4281489"/>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61" name="Rectangle 1560"/>
              <p:cNvSpPr/>
              <p:nvPr/>
            </p:nvSpPr>
            <p:spPr>
              <a:xfrm>
                <a:off x="5329241" y="4381502"/>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62" name="Rectangle 1561"/>
              <p:cNvSpPr/>
              <p:nvPr/>
            </p:nvSpPr>
            <p:spPr>
              <a:xfrm>
                <a:off x="5736435" y="4005264"/>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63" name="Rectangle 1562"/>
              <p:cNvSpPr/>
              <p:nvPr/>
            </p:nvSpPr>
            <p:spPr>
              <a:xfrm>
                <a:off x="6141248" y="2724152"/>
                <a:ext cx="91440" cy="9144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grpSp>
          <p:nvGrpSpPr>
            <p:cNvPr id="1514" name="Group 1513"/>
            <p:cNvGrpSpPr/>
            <p:nvPr/>
          </p:nvGrpSpPr>
          <p:grpSpPr>
            <a:xfrm>
              <a:off x="1764506" y="3252787"/>
              <a:ext cx="4453892" cy="1415417"/>
              <a:chOff x="1764506" y="3252786"/>
              <a:chExt cx="4453892" cy="1415417"/>
            </a:xfrm>
            <a:solidFill>
              <a:srgbClr val="CCDDEE">
                <a:lumMod val="75000"/>
              </a:srgbClr>
            </a:solidFill>
          </p:grpSpPr>
          <p:sp>
            <p:nvSpPr>
              <p:cNvPr id="1515" name="Freeform: Shape 1514"/>
              <p:cNvSpPr/>
              <p:nvPr/>
            </p:nvSpPr>
            <p:spPr>
              <a:xfrm>
                <a:off x="1764506" y="3288506"/>
                <a:ext cx="4410075" cy="1345407"/>
              </a:xfrm>
              <a:custGeom>
                <a:avLst/>
                <a:gdLst>
                  <a:gd name="connsiteX0" fmla="*/ 0 w 4410075"/>
                  <a:gd name="connsiteY0" fmla="*/ 276225 h 1345407"/>
                  <a:gd name="connsiteX1" fmla="*/ 114300 w 4410075"/>
                  <a:gd name="connsiteY1" fmla="*/ 831057 h 1345407"/>
                  <a:gd name="connsiteX2" fmla="*/ 204788 w 4410075"/>
                  <a:gd name="connsiteY2" fmla="*/ 1088232 h 1345407"/>
                  <a:gd name="connsiteX3" fmla="*/ 302419 w 4410075"/>
                  <a:gd name="connsiteY3" fmla="*/ 1188244 h 1345407"/>
                  <a:gd name="connsiteX4" fmla="*/ 409575 w 4410075"/>
                  <a:gd name="connsiteY4" fmla="*/ 1345407 h 1345407"/>
                  <a:gd name="connsiteX5" fmla="*/ 509588 w 4410075"/>
                  <a:gd name="connsiteY5" fmla="*/ 1328738 h 1345407"/>
                  <a:gd name="connsiteX6" fmla="*/ 609600 w 4410075"/>
                  <a:gd name="connsiteY6" fmla="*/ 1214438 h 1345407"/>
                  <a:gd name="connsiteX7" fmla="*/ 809625 w 4410075"/>
                  <a:gd name="connsiteY7" fmla="*/ 1254919 h 1345407"/>
                  <a:gd name="connsiteX8" fmla="*/ 1007269 w 4410075"/>
                  <a:gd name="connsiteY8" fmla="*/ 1209675 h 1345407"/>
                  <a:gd name="connsiteX9" fmla="*/ 1219200 w 4410075"/>
                  <a:gd name="connsiteY9" fmla="*/ 1154907 h 1345407"/>
                  <a:gd name="connsiteX10" fmla="*/ 1416844 w 4410075"/>
                  <a:gd name="connsiteY10" fmla="*/ 1112044 h 1345407"/>
                  <a:gd name="connsiteX11" fmla="*/ 1614488 w 4410075"/>
                  <a:gd name="connsiteY11" fmla="*/ 1123950 h 1345407"/>
                  <a:gd name="connsiteX12" fmla="*/ 1807369 w 4410075"/>
                  <a:gd name="connsiteY12" fmla="*/ 1071563 h 1345407"/>
                  <a:gd name="connsiteX13" fmla="*/ 2014538 w 4410075"/>
                  <a:gd name="connsiteY13" fmla="*/ 1054894 h 1345407"/>
                  <a:gd name="connsiteX14" fmla="*/ 2212182 w 4410075"/>
                  <a:gd name="connsiteY14" fmla="*/ 1081088 h 1345407"/>
                  <a:gd name="connsiteX15" fmla="*/ 2414588 w 4410075"/>
                  <a:gd name="connsiteY15" fmla="*/ 783432 h 1345407"/>
                  <a:gd name="connsiteX16" fmla="*/ 2619375 w 4410075"/>
                  <a:gd name="connsiteY16" fmla="*/ 997744 h 1345407"/>
                  <a:gd name="connsiteX17" fmla="*/ 2809875 w 4410075"/>
                  <a:gd name="connsiteY17" fmla="*/ 864394 h 1345407"/>
                  <a:gd name="connsiteX18" fmla="*/ 3012282 w 4410075"/>
                  <a:gd name="connsiteY18" fmla="*/ 1054894 h 1345407"/>
                  <a:gd name="connsiteX19" fmla="*/ 3221832 w 4410075"/>
                  <a:gd name="connsiteY19" fmla="*/ 1023938 h 1345407"/>
                  <a:gd name="connsiteX20" fmla="*/ 3421857 w 4410075"/>
                  <a:gd name="connsiteY20" fmla="*/ 978694 h 1345407"/>
                  <a:gd name="connsiteX21" fmla="*/ 3624263 w 4410075"/>
                  <a:gd name="connsiteY21" fmla="*/ 1123950 h 1345407"/>
                  <a:gd name="connsiteX22" fmla="*/ 4017169 w 4410075"/>
                  <a:gd name="connsiteY22" fmla="*/ 473869 h 1345407"/>
                  <a:gd name="connsiteX23" fmla="*/ 4410075 w 4410075"/>
                  <a:gd name="connsiteY23" fmla="*/ 0 h 134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10075" h="1345407">
                    <a:moveTo>
                      <a:pt x="0" y="276225"/>
                    </a:moveTo>
                    <a:lnTo>
                      <a:pt x="114300" y="831057"/>
                    </a:lnTo>
                    <a:lnTo>
                      <a:pt x="204788" y="1088232"/>
                    </a:lnTo>
                    <a:lnTo>
                      <a:pt x="302419" y="1188244"/>
                    </a:lnTo>
                    <a:lnTo>
                      <a:pt x="409575" y="1345407"/>
                    </a:lnTo>
                    <a:lnTo>
                      <a:pt x="509588" y="1328738"/>
                    </a:lnTo>
                    <a:lnTo>
                      <a:pt x="609600" y="1214438"/>
                    </a:lnTo>
                    <a:lnTo>
                      <a:pt x="809625" y="1254919"/>
                    </a:lnTo>
                    <a:lnTo>
                      <a:pt x="1007269" y="1209675"/>
                    </a:lnTo>
                    <a:lnTo>
                      <a:pt x="1219200" y="1154907"/>
                    </a:lnTo>
                    <a:lnTo>
                      <a:pt x="1416844" y="1112044"/>
                    </a:lnTo>
                    <a:lnTo>
                      <a:pt x="1614488" y="1123950"/>
                    </a:lnTo>
                    <a:lnTo>
                      <a:pt x="1807369" y="1071563"/>
                    </a:lnTo>
                    <a:lnTo>
                      <a:pt x="2014538" y="1054894"/>
                    </a:lnTo>
                    <a:lnTo>
                      <a:pt x="2212182" y="1081088"/>
                    </a:lnTo>
                    <a:lnTo>
                      <a:pt x="2414588" y="783432"/>
                    </a:lnTo>
                    <a:lnTo>
                      <a:pt x="2619375" y="997744"/>
                    </a:lnTo>
                    <a:lnTo>
                      <a:pt x="2809875" y="864394"/>
                    </a:lnTo>
                    <a:lnTo>
                      <a:pt x="3012282" y="1054894"/>
                    </a:lnTo>
                    <a:lnTo>
                      <a:pt x="3221832" y="1023938"/>
                    </a:lnTo>
                    <a:lnTo>
                      <a:pt x="3421857" y="978694"/>
                    </a:lnTo>
                    <a:lnTo>
                      <a:pt x="3624263" y="1123950"/>
                    </a:lnTo>
                    <a:lnTo>
                      <a:pt x="4017169" y="473869"/>
                    </a:lnTo>
                    <a:lnTo>
                      <a:pt x="4410075" y="0"/>
                    </a:lnTo>
                  </a:path>
                </a:pathLst>
              </a:custGeom>
              <a:noFill/>
              <a:ln w="15875"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nvGrpSpPr>
              <p:cNvPr id="1516" name="Group 1515"/>
              <p:cNvGrpSpPr/>
              <p:nvPr/>
            </p:nvGrpSpPr>
            <p:grpSpPr>
              <a:xfrm>
                <a:off x="1826418" y="3252786"/>
                <a:ext cx="4391980" cy="1415417"/>
                <a:chOff x="2293143" y="2581273"/>
                <a:chExt cx="4391980" cy="1415417"/>
              </a:xfrm>
              <a:grpFill/>
            </p:grpSpPr>
            <p:sp>
              <p:nvSpPr>
                <p:cNvPr id="1517" name="Isosceles Triangle 1516"/>
                <p:cNvSpPr>
                  <a:spLocks noChangeAspect="1"/>
                </p:cNvSpPr>
                <p:nvPr/>
              </p:nvSpPr>
              <p:spPr>
                <a:xfrm>
                  <a:off x="2293143" y="3367087"/>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18" name="Isosceles Triangle 1517"/>
                <p:cNvSpPr>
                  <a:spLocks noChangeAspect="1"/>
                </p:cNvSpPr>
                <p:nvPr/>
              </p:nvSpPr>
              <p:spPr>
                <a:xfrm>
                  <a:off x="2400300" y="3612356"/>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19" name="Isosceles Triangle 1518"/>
                <p:cNvSpPr>
                  <a:spLocks noChangeAspect="1"/>
                </p:cNvSpPr>
                <p:nvPr/>
              </p:nvSpPr>
              <p:spPr>
                <a:xfrm>
                  <a:off x="2495552" y="3726657"/>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20" name="Isosceles Triangle 1519"/>
                <p:cNvSpPr>
                  <a:spLocks noChangeAspect="1"/>
                </p:cNvSpPr>
                <p:nvPr/>
              </p:nvSpPr>
              <p:spPr>
                <a:xfrm>
                  <a:off x="2590802" y="3905250"/>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21" name="Isosceles Triangle 1520"/>
                <p:cNvSpPr>
                  <a:spLocks noChangeAspect="1"/>
                </p:cNvSpPr>
                <p:nvPr/>
              </p:nvSpPr>
              <p:spPr>
                <a:xfrm>
                  <a:off x="2693196" y="3905250"/>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22" name="Isosceles Triangle 1521"/>
                <p:cNvSpPr>
                  <a:spLocks noChangeAspect="1"/>
                </p:cNvSpPr>
                <p:nvPr/>
              </p:nvSpPr>
              <p:spPr>
                <a:xfrm>
                  <a:off x="2797971" y="3786188"/>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23" name="Isosceles Triangle 1522"/>
                <p:cNvSpPr>
                  <a:spLocks noChangeAspect="1"/>
                </p:cNvSpPr>
                <p:nvPr/>
              </p:nvSpPr>
              <p:spPr>
                <a:xfrm>
                  <a:off x="2997996" y="3824288"/>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24" name="Isosceles Triangle 1523"/>
                <p:cNvSpPr>
                  <a:spLocks noChangeAspect="1"/>
                </p:cNvSpPr>
                <p:nvPr/>
              </p:nvSpPr>
              <p:spPr>
                <a:xfrm>
                  <a:off x="3198021" y="3771900"/>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25" name="Isosceles Triangle 1524"/>
                <p:cNvSpPr>
                  <a:spLocks noChangeAspect="1"/>
                </p:cNvSpPr>
                <p:nvPr/>
              </p:nvSpPr>
              <p:spPr>
                <a:xfrm>
                  <a:off x="3395665" y="3721894"/>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26" name="Isosceles Triangle 1525"/>
                <p:cNvSpPr>
                  <a:spLocks noChangeAspect="1"/>
                </p:cNvSpPr>
                <p:nvPr/>
              </p:nvSpPr>
              <p:spPr>
                <a:xfrm>
                  <a:off x="3600452" y="3740944"/>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27" name="Isosceles Triangle 1526"/>
                <p:cNvSpPr>
                  <a:spLocks noChangeAspect="1"/>
                </p:cNvSpPr>
                <p:nvPr/>
              </p:nvSpPr>
              <p:spPr>
                <a:xfrm>
                  <a:off x="3800477" y="3714750"/>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28" name="Isosceles Triangle 1527"/>
                <p:cNvSpPr>
                  <a:spLocks noChangeAspect="1"/>
                </p:cNvSpPr>
                <p:nvPr/>
              </p:nvSpPr>
              <p:spPr>
                <a:xfrm>
                  <a:off x="4002883" y="3655219"/>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29" name="Isosceles Triangle 1528"/>
                <p:cNvSpPr>
                  <a:spLocks noChangeAspect="1"/>
                </p:cNvSpPr>
                <p:nvPr/>
              </p:nvSpPr>
              <p:spPr>
                <a:xfrm>
                  <a:off x="4198145" y="3626644"/>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30" name="Isosceles Triangle 1529"/>
                <p:cNvSpPr>
                  <a:spLocks noChangeAspect="1"/>
                </p:cNvSpPr>
                <p:nvPr/>
              </p:nvSpPr>
              <p:spPr>
                <a:xfrm>
                  <a:off x="4393408" y="3657600"/>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31" name="Isosceles Triangle 1530"/>
                <p:cNvSpPr>
                  <a:spLocks noChangeAspect="1"/>
                </p:cNvSpPr>
                <p:nvPr/>
              </p:nvSpPr>
              <p:spPr>
                <a:xfrm>
                  <a:off x="4600576" y="3338512"/>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32" name="Isosceles Triangle 1531"/>
                <p:cNvSpPr>
                  <a:spLocks noChangeAspect="1"/>
                </p:cNvSpPr>
                <p:nvPr/>
              </p:nvSpPr>
              <p:spPr>
                <a:xfrm>
                  <a:off x="4798219" y="3557587"/>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33" name="Isosceles Triangle 1532"/>
                <p:cNvSpPr>
                  <a:spLocks noChangeAspect="1"/>
                </p:cNvSpPr>
                <p:nvPr/>
              </p:nvSpPr>
              <p:spPr>
                <a:xfrm>
                  <a:off x="4993482" y="3428999"/>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34" name="Isosceles Triangle 1533"/>
                <p:cNvSpPr>
                  <a:spLocks noChangeAspect="1"/>
                </p:cNvSpPr>
                <p:nvPr/>
              </p:nvSpPr>
              <p:spPr>
                <a:xfrm>
                  <a:off x="5186363" y="3590924"/>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35" name="Isosceles Triangle 1534"/>
                <p:cNvSpPr>
                  <a:spLocks noChangeAspect="1"/>
                </p:cNvSpPr>
                <p:nvPr/>
              </p:nvSpPr>
              <p:spPr>
                <a:xfrm>
                  <a:off x="5398294" y="3588543"/>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36" name="Isosceles Triangle 1535"/>
                <p:cNvSpPr>
                  <a:spLocks noChangeAspect="1"/>
                </p:cNvSpPr>
                <p:nvPr/>
              </p:nvSpPr>
              <p:spPr>
                <a:xfrm>
                  <a:off x="5600701" y="3555205"/>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37" name="Isosceles Triangle 1536"/>
                <p:cNvSpPr>
                  <a:spLocks noChangeAspect="1"/>
                </p:cNvSpPr>
                <p:nvPr/>
              </p:nvSpPr>
              <p:spPr>
                <a:xfrm>
                  <a:off x="6203158" y="3033711"/>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538" name="Isosceles Triangle 1537"/>
                <p:cNvSpPr>
                  <a:spLocks noChangeAspect="1"/>
                </p:cNvSpPr>
                <p:nvPr/>
              </p:nvSpPr>
              <p:spPr>
                <a:xfrm>
                  <a:off x="6593683" y="2581273"/>
                  <a:ext cx="91440" cy="91440"/>
                </a:xfrm>
                <a:prstGeom prst="triangle">
                  <a:avLst/>
                </a:prstGeom>
                <a:grp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grpSp>
      </p:grpSp>
      <p:grpSp>
        <p:nvGrpSpPr>
          <p:cNvPr id="957" name="Group 956"/>
          <p:cNvGrpSpPr/>
          <p:nvPr/>
        </p:nvGrpSpPr>
        <p:grpSpPr>
          <a:xfrm>
            <a:off x="848788" y="5452266"/>
            <a:ext cx="832899" cy="709791"/>
            <a:chOff x="3323208" y="2388328"/>
            <a:chExt cx="832899" cy="709791"/>
          </a:xfrm>
        </p:grpSpPr>
        <p:sp>
          <p:nvSpPr>
            <p:cNvPr id="1419" name="Oval 1418"/>
            <p:cNvSpPr/>
            <p:nvPr/>
          </p:nvSpPr>
          <p:spPr>
            <a:xfrm>
              <a:off x="3370776" y="2478638"/>
              <a:ext cx="40989" cy="40989"/>
            </a:xfrm>
            <a:prstGeom prst="ellipse">
              <a:avLst/>
            </a:prstGeom>
            <a:solidFill>
              <a:srgbClr val="0D426E">
                <a:lumMod val="60000"/>
                <a:lumOff val="40000"/>
              </a:srgbClr>
            </a:solidFill>
            <a:ln w="12700"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mn-ea"/>
                <a:cs typeface="+mn-cs"/>
              </a:endParaRPr>
            </a:p>
          </p:txBody>
        </p:sp>
        <p:cxnSp>
          <p:nvCxnSpPr>
            <p:cNvPr id="1420" name="Straight Connector 1419"/>
            <p:cNvCxnSpPr/>
            <p:nvPr/>
          </p:nvCxnSpPr>
          <p:spPr>
            <a:xfrm>
              <a:off x="3323208" y="2496049"/>
              <a:ext cx="136124" cy="0"/>
            </a:xfrm>
            <a:prstGeom prst="line">
              <a:avLst/>
            </a:prstGeom>
            <a:noFill/>
            <a:ln w="15875" cap="flat" cmpd="sng" algn="ctr">
              <a:solidFill>
                <a:srgbClr val="0D426E">
                  <a:lumMod val="60000"/>
                  <a:lumOff val="40000"/>
                </a:srgbClr>
              </a:solidFill>
              <a:prstDash val="solid"/>
              <a:miter lim="800000"/>
            </a:ln>
            <a:effectLst/>
          </p:spPr>
        </p:cxnSp>
        <p:sp>
          <p:nvSpPr>
            <p:cNvPr id="1421" name="TextBox 1420"/>
            <p:cNvSpPr txBox="1"/>
            <p:nvPr/>
          </p:nvSpPr>
          <p:spPr>
            <a:xfrm>
              <a:off x="3511700" y="2388328"/>
              <a:ext cx="644407" cy="215444"/>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a:ln>
                    <a:noFill/>
                  </a:ln>
                  <a:solidFill>
                    <a:srgbClr val="595A59"/>
                  </a:solidFill>
                  <a:effectLst/>
                  <a:uLnTx/>
                  <a:uFillTx/>
                </a:rPr>
                <a:t>Anti-VZV</a:t>
              </a:r>
              <a:endParaRPr kumimoji="0" lang="en-US" sz="1400" b="0" i="0" u="none" strike="noStrike" kern="0" cap="none" spc="0" normalizeH="0" baseline="0" noProof="0" dirty="0">
                <a:ln>
                  <a:noFill/>
                </a:ln>
                <a:solidFill>
                  <a:srgbClr val="595A59"/>
                </a:solidFill>
                <a:effectLst/>
                <a:uLnTx/>
                <a:uFillTx/>
              </a:endParaRPr>
            </a:p>
          </p:txBody>
        </p:sp>
        <p:cxnSp>
          <p:nvCxnSpPr>
            <p:cNvPr id="1422" name="Straight Connector 1421"/>
            <p:cNvCxnSpPr/>
            <p:nvPr/>
          </p:nvCxnSpPr>
          <p:spPr>
            <a:xfrm>
              <a:off x="3323208" y="2656069"/>
              <a:ext cx="136124" cy="0"/>
            </a:xfrm>
            <a:prstGeom prst="line">
              <a:avLst/>
            </a:prstGeom>
            <a:noFill/>
            <a:ln w="15875" cap="flat" cmpd="sng" algn="ctr">
              <a:solidFill>
                <a:srgbClr val="0D426E"/>
              </a:solidFill>
              <a:prstDash val="solid"/>
              <a:miter lim="800000"/>
            </a:ln>
            <a:effectLst/>
          </p:spPr>
        </p:cxnSp>
        <p:sp>
          <p:nvSpPr>
            <p:cNvPr id="1423" name="TextBox 1422"/>
            <p:cNvSpPr txBox="1"/>
            <p:nvPr/>
          </p:nvSpPr>
          <p:spPr>
            <a:xfrm>
              <a:off x="3511700" y="2548348"/>
              <a:ext cx="532197" cy="215444"/>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a:ln>
                    <a:noFill/>
                  </a:ln>
                  <a:solidFill>
                    <a:srgbClr val="595A59"/>
                  </a:solidFill>
                  <a:effectLst/>
                  <a:uLnTx/>
                  <a:uFillTx/>
                </a:rPr>
                <a:t>Anti-TT</a:t>
              </a:r>
              <a:endParaRPr kumimoji="0" lang="en-US" sz="1400" b="0" i="0" u="none" strike="noStrike" kern="0" cap="none" spc="0" normalizeH="0" baseline="0" noProof="0" dirty="0">
                <a:ln>
                  <a:noFill/>
                </a:ln>
                <a:solidFill>
                  <a:srgbClr val="595A59"/>
                </a:solidFill>
                <a:effectLst/>
                <a:uLnTx/>
                <a:uFillTx/>
              </a:endParaRPr>
            </a:p>
          </p:txBody>
        </p:sp>
        <p:cxnSp>
          <p:nvCxnSpPr>
            <p:cNvPr id="1424" name="Straight Connector 1423"/>
            <p:cNvCxnSpPr/>
            <p:nvPr/>
          </p:nvCxnSpPr>
          <p:spPr>
            <a:xfrm>
              <a:off x="3323208" y="2824661"/>
              <a:ext cx="136124" cy="0"/>
            </a:xfrm>
            <a:prstGeom prst="line">
              <a:avLst/>
            </a:prstGeom>
            <a:noFill/>
            <a:ln w="15875" cap="flat" cmpd="sng" algn="ctr">
              <a:solidFill>
                <a:srgbClr val="CCDDEE">
                  <a:lumMod val="75000"/>
                </a:srgbClr>
              </a:solidFill>
              <a:prstDash val="solid"/>
              <a:miter lim="800000"/>
            </a:ln>
            <a:effectLst/>
          </p:spPr>
        </p:cxnSp>
        <p:sp>
          <p:nvSpPr>
            <p:cNvPr id="1425" name="TextBox 1424"/>
            <p:cNvSpPr txBox="1"/>
            <p:nvPr/>
          </p:nvSpPr>
          <p:spPr>
            <a:xfrm>
              <a:off x="3511700" y="2716940"/>
              <a:ext cx="637995" cy="215444"/>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sz="1400" kern="0" dirty="0">
                  <a:solidFill>
                    <a:srgbClr val="595A59"/>
                  </a:solidFill>
                </a:rPr>
                <a:t>Anti-</a:t>
              </a:r>
              <a:r>
                <a:rPr kumimoji="0" lang="en-US" sz="1400" b="0" i="0" u="none" strike="noStrike" kern="0" cap="none" spc="0" normalizeH="0" baseline="0" noProof="0" dirty="0">
                  <a:ln>
                    <a:noFill/>
                  </a:ln>
                  <a:solidFill>
                    <a:srgbClr val="595A59"/>
                  </a:solidFill>
                  <a:effectLst/>
                  <a:uLnTx/>
                  <a:uFillTx/>
                </a:rPr>
                <a:t>PCP</a:t>
              </a:r>
              <a:endParaRPr kumimoji="0" lang="en-US" sz="1400" b="0" i="0" u="none" strike="noStrike" kern="0" cap="none" spc="0" normalizeH="0" baseline="0" noProof="0" dirty="0">
                <a:ln>
                  <a:noFill/>
                </a:ln>
                <a:solidFill>
                  <a:srgbClr val="595A59"/>
                </a:solidFill>
                <a:effectLst/>
                <a:uLnTx/>
                <a:uFillTx/>
              </a:endParaRPr>
            </a:p>
          </p:txBody>
        </p:sp>
        <p:cxnSp>
          <p:nvCxnSpPr>
            <p:cNvPr id="1426" name="Straight Connector 1425"/>
            <p:cNvCxnSpPr/>
            <p:nvPr/>
          </p:nvCxnSpPr>
          <p:spPr>
            <a:xfrm>
              <a:off x="3323208" y="2990396"/>
              <a:ext cx="136124" cy="0"/>
            </a:xfrm>
            <a:prstGeom prst="line">
              <a:avLst/>
            </a:prstGeom>
            <a:noFill/>
            <a:ln w="15875" cap="flat" cmpd="sng" algn="ctr">
              <a:solidFill>
                <a:srgbClr val="91C352"/>
              </a:solidFill>
              <a:prstDash val="solid"/>
              <a:miter lim="800000"/>
            </a:ln>
            <a:effectLst/>
          </p:spPr>
        </p:cxnSp>
        <p:sp>
          <p:nvSpPr>
            <p:cNvPr id="1427" name="TextBox 1426"/>
            <p:cNvSpPr txBox="1"/>
            <p:nvPr/>
          </p:nvSpPr>
          <p:spPr>
            <a:xfrm>
              <a:off x="3511700" y="2882675"/>
              <a:ext cx="240450" cy="215444"/>
            </a:xfrm>
            <a:prstGeom prst="rect">
              <a:avLst/>
            </a:prstGeom>
            <a:effectLst/>
          </p:spPr>
          <p:txBody>
            <a:bodyPr vert="horz"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a:ln>
                    <a:noFill/>
                  </a:ln>
                  <a:solidFill>
                    <a:srgbClr val="595A59"/>
                  </a:solidFill>
                  <a:effectLst/>
                  <a:uLnTx/>
                  <a:uFillTx/>
                </a:rPr>
                <a:t>lgG</a:t>
              </a:r>
              <a:endParaRPr kumimoji="0" lang="en-US" sz="1400" b="0" i="0" u="none" strike="noStrike" kern="0" cap="none" spc="0" normalizeH="0" baseline="0" noProof="0" dirty="0">
                <a:ln>
                  <a:noFill/>
                </a:ln>
                <a:solidFill>
                  <a:srgbClr val="595A59"/>
                </a:solidFill>
                <a:effectLst/>
                <a:uLnTx/>
                <a:uFillTx/>
              </a:endParaRPr>
            </a:p>
          </p:txBody>
        </p:sp>
        <p:sp>
          <p:nvSpPr>
            <p:cNvPr id="1428" name="Rectangle 1427"/>
            <p:cNvSpPr/>
            <p:nvPr/>
          </p:nvSpPr>
          <p:spPr>
            <a:xfrm>
              <a:off x="3371595" y="2637642"/>
              <a:ext cx="45720" cy="45720"/>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mn-ea"/>
                <a:cs typeface="+mn-cs"/>
              </a:endParaRPr>
            </a:p>
          </p:txBody>
        </p:sp>
        <p:sp>
          <p:nvSpPr>
            <p:cNvPr id="1429" name="Isosceles Triangle 1428"/>
            <p:cNvSpPr>
              <a:spLocks noChangeAspect="1"/>
            </p:cNvSpPr>
            <p:nvPr/>
          </p:nvSpPr>
          <p:spPr>
            <a:xfrm>
              <a:off x="3371595" y="2805124"/>
              <a:ext cx="39350" cy="39350"/>
            </a:xfrm>
            <a:prstGeom prst="triangle">
              <a:avLst/>
            </a:prstGeom>
            <a:solidFill>
              <a:srgbClr val="CCDDEE">
                <a:lumMod val="75000"/>
              </a:srgbClr>
            </a:solid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mn-ea"/>
                <a:cs typeface="+mn-cs"/>
              </a:endParaRPr>
            </a:p>
          </p:txBody>
        </p:sp>
        <p:sp>
          <p:nvSpPr>
            <p:cNvPr id="1430" name="Oval 1429"/>
            <p:cNvSpPr/>
            <p:nvPr/>
          </p:nvSpPr>
          <p:spPr>
            <a:xfrm>
              <a:off x="3370776" y="2971557"/>
              <a:ext cx="40989" cy="40989"/>
            </a:xfrm>
            <a:prstGeom prst="ellipse">
              <a:avLst/>
            </a:prstGeom>
            <a:solidFill>
              <a:srgbClr val="91C352"/>
            </a:solidFill>
            <a:ln w="12700" cap="flat" cmpd="sng" algn="ctr">
              <a:solidFill>
                <a:srgbClr val="91C35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ea typeface="+mn-ea"/>
                <a:cs typeface="+mn-cs"/>
              </a:endParaRPr>
            </a:p>
          </p:txBody>
        </p:sp>
      </p:grpSp>
      <p:sp>
        <p:nvSpPr>
          <p:cNvPr id="1882" name="TextBox 1881"/>
          <p:cNvSpPr txBox="1"/>
          <p:nvPr/>
        </p:nvSpPr>
        <p:spPr>
          <a:xfrm>
            <a:off x="892540" y="5221238"/>
            <a:ext cx="2529073" cy="307777"/>
          </a:xfrm>
          <a:prstGeom prst="rect">
            <a:avLst/>
          </a:prstGeom>
          <a:noFill/>
        </p:spPr>
        <p:txBody>
          <a:bodyPr wrap="square" rtlCol="0">
            <a:spAutoFit/>
          </a:bodyPr>
          <a:lstStyle/>
          <a:p>
            <a:pPr algn="ctr"/>
            <a:r>
              <a:rPr lang="en-US" sz="1400" kern="0" dirty="0">
                <a:solidFill>
                  <a:srgbClr val="595A59"/>
                </a:solidFill>
              </a:rPr>
              <a:t>Efgartigimod treatment period</a:t>
            </a:r>
            <a:endParaRPr lang="en-US" sz="1400" kern="0" dirty="0">
              <a:solidFill>
                <a:srgbClr val="595A59"/>
              </a:solidFill>
            </a:endParaRPr>
          </a:p>
        </p:txBody>
      </p:sp>
      <p:sp>
        <p:nvSpPr>
          <p:cNvPr id="3" name="TextBox 2"/>
          <p:cNvSpPr txBox="1"/>
          <p:nvPr/>
        </p:nvSpPr>
        <p:spPr>
          <a:xfrm>
            <a:off x="4290189" y="5703749"/>
            <a:ext cx="7657762" cy="584775"/>
          </a:xfrm>
          <a:prstGeom prst="rect">
            <a:avLst/>
          </a:prstGeom>
          <a:noFill/>
        </p:spPr>
        <p:txBody>
          <a:bodyPr wrap="square" rtlCol="0">
            <a:spAutoFit/>
          </a:bodyPr>
          <a:lstStyle/>
          <a:p>
            <a:pPr algn="r"/>
            <a:r>
              <a:rPr lang="en-US" sz="1600" b="1" dirty="0">
                <a:solidFill>
                  <a:srgbClr val="0B426D"/>
                </a:solidFill>
                <a:cs typeface="Arial" panose="020B0604020202020204" pitchFamily="34" charset="0"/>
              </a:rPr>
              <a:t>Protective antibody titers for anti-TT, -VZV, and –PCP return to normal upon treatment termination, suggesting no negative effect on long-lived memory plasma cell responses</a:t>
            </a:r>
            <a:endParaRPr lang="en-US" sz="1600" b="1" dirty="0">
              <a:solidFill>
                <a:srgbClr val="0B426D"/>
              </a:solidFill>
              <a:cs typeface="Arial" panose="020B0604020202020204" pitchFamily="34" charset="0"/>
            </a:endParaRPr>
          </a:p>
        </p:txBody>
      </p:sp>
      <p:sp>
        <p:nvSpPr>
          <p:cNvPr id="1888" name="TextBox 1887"/>
          <p:cNvSpPr txBox="1"/>
          <p:nvPr/>
        </p:nvSpPr>
        <p:spPr>
          <a:xfrm>
            <a:off x="319992" y="1857278"/>
            <a:ext cx="300124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rgbClr val="595A59"/>
                </a:solidFill>
                <a:effectLst/>
                <a:uLnTx/>
                <a:uFillTx/>
                <a:ea typeface="+mn-ea"/>
                <a:cs typeface="+mn-cs"/>
              </a:rPr>
              <a:t>Change from baseline for protective antibody titers and total IgG</a:t>
            </a:r>
            <a:endParaRPr kumimoji="0" lang="en-US" sz="1400" b="1" i="0" u="none" strike="noStrike" kern="0" cap="none" spc="0" normalizeH="0" baseline="30000" noProof="0" dirty="0">
              <a:ln>
                <a:noFill/>
              </a:ln>
              <a:solidFill>
                <a:srgbClr val="595A59"/>
              </a:solidFill>
              <a:effectLst/>
              <a:uLnTx/>
              <a:uFillTx/>
              <a:ea typeface="+mn-ea"/>
              <a:cs typeface="+mn-cs"/>
            </a:endParaRPr>
          </a:p>
        </p:txBody>
      </p:sp>
      <p:grpSp>
        <p:nvGrpSpPr>
          <p:cNvPr id="6" name="Group 5"/>
          <p:cNvGrpSpPr/>
          <p:nvPr/>
        </p:nvGrpSpPr>
        <p:grpSpPr>
          <a:xfrm>
            <a:off x="3666417" y="1979145"/>
            <a:ext cx="8477458" cy="3433537"/>
            <a:chOff x="3666417" y="1979145"/>
            <a:chExt cx="8477458" cy="3433537"/>
          </a:xfrm>
        </p:grpSpPr>
        <p:sp>
          <p:nvSpPr>
            <p:cNvPr id="944" name="Rectangle 943"/>
            <p:cNvSpPr/>
            <p:nvPr/>
          </p:nvSpPr>
          <p:spPr>
            <a:xfrm>
              <a:off x="5088334" y="1979145"/>
              <a:ext cx="5526053" cy="307777"/>
            </a:xfrm>
            <a:prstGeom prst="rect">
              <a:avLst/>
            </a:prstGeom>
            <a:solidFill>
              <a:srgbClr val="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rgbClr val="595A59"/>
                  </a:solidFill>
                  <a:effectLst/>
                  <a:uLnTx/>
                  <a:uFillTx/>
                </a:rPr>
                <a:t>Mean (SEM) serum levels of protective antibodies over time </a:t>
              </a:r>
              <a:endParaRPr kumimoji="0" lang="en-US" sz="1400" b="1" i="0" u="none" strike="noStrike" kern="0" cap="none" spc="0" normalizeH="0" baseline="0" noProof="0" dirty="0">
                <a:ln>
                  <a:noFill/>
                </a:ln>
                <a:solidFill>
                  <a:srgbClr val="595A59"/>
                </a:solidFill>
                <a:effectLst/>
                <a:uLnTx/>
                <a:uFillTx/>
              </a:endParaRPr>
            </a:p>
          </p:txBody>
        </p:sp>
        <p:cxnSp>
          <p:nvCxnSpPr>
            <p:cNvPr id="946" name="Straight Connector 945"/>
            <p:cNvCxnSpPr/>
            <p:nvPr/>
          </p:nvCxnSpPr>
          <p:spPr>
            <a:xfrm flipV="1">
              <a:off x="3672608" y="2683275"/>
              <a:ext cx="0" cy="2429083"/>
            </a:xfrm>
            <a:prstGeom prst="line">
              <a:avLst/>
            </a:prstGeom>
            <a:noFill/>
            <a:ln w="12700" cap="flat" cmpd="sng" algn="ctr">
              <a:solidFill>
                <a:srgbClr val="F1F2F1">
                  <a:lumMod val="90000"/>
                </a:srgbClr>
              </a:solidFill>
              <a:prstDash val="solid"/>
              <a:miter lim="800000"/>
            </a:ln>
            <a:effectLst/>
          </p:spPr>
        </p:cxnSp>
        <p:sp>
          <p:nvSpPr>
            <p:cNvPr id="948" name="Rectangle 947"/>
            <p:cNvSpPr/>
            <p:nvPr/>
          </p:nvSpPr>
          <p:spPr>
            <a:xfrm>
              <a:off x="9424294" y="2912098"/>
              <a:ext cx="1449836" cy="1774244"/>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949" name="Rectangle 948"/>
            <p:cNvSpPr/>
            <p:nvPr/>
          </p:nvSpPr>
          <p:spPr>
            <a:xfrm>
              <a:off x="4196284" y="2912098"/>
              <a:ext cx="1386515" cy="1774244"/>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950" name="Rectangle 949"/>
            <p:cNvSpPr/>
            <p:nvPr/>
          </p:nvSpPr>
          <p:spPr>
            <a:xfrm>
              <a:off x="6870748" y="2912098"/>
              <a:ext cx="1423432" cy="1774244"/>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952" name="Rectangle 951"/>
            <p:cNvSpPr/>
            <p:nvPr/>
          </p:nvSpPr>
          <p:spPr>
            <a:xfrm>
              <a:off x="3672608" y="5166461"/>
              <a:ext cx="8471267"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
                  <a:srgbClr val="086F3C"/>
                </a:buClr>
                <a:buSzTx/>
                <a:buFontTx/>
                <a:buNone/>
                <a:defRPr/>
              </a:pPr>
              <a:r>
                <a:rPr kumimoji="0" lang="en-US" sz="1000" b="0" i="0" u="none" strike="noStrike" kern="0" cap="none" spc="0" normalizeH="0" baseline="0" noProof="0" dirty="0">
                  <a:ln>
                    <a:noFill/>
                  </a:ln>
                  <a:effectLst/>
                  <a:uLnTx/>
                  <a:uFillTx/>
                </a:rPr>
                <a:t>Dotted line indicates a minimally protective titer for anti-TT responses, 0.1 IU/mL (estimation of the long-term immunity), and for anti-VZV responses, 150 IU/L.</a:t>
              </a:r>
              <a:endParaRPr kumimoji="0" lang="en-US" sz="1000" b="0" i="0" u="none" strike="noStrike" kern="0" cap="none" spc="0" normalizeH="0" baseline="0" noProof="0" dirty="0">
                <a:ln>
                  <a:noFill/>
                </a:ln>
                <a:effectLst/>
                <a:uLnTx/>
                <a:uFillTx/>
              </a:endParaRPr>
            </a:p>
          </p:txBody>
        </p:sp>
        <p:grpSp>
          <p:nvGrpSpPr>
            <p:cNvPr id="958" name="Group 957"/>
            <p:cNvGrpSpPr/>
            <p:nvPr/>
          </p:nvGrpSpPr>
          <p:grpSpPr>
            <a:xfrm>
              <a:off x="4180178" y="3319452"/>
              <a:ext cx="1867950" cy="1136911"/>
              <a:chOff x="4312271" y="2787388"/>
              <a:chExt cx="1867950" cy="1136911"/>
            </a:xfrm>
          </p:grpSpPr>
          <p:grpSp>
            <p:nvGrpSpPr>
              <p:cNvPr id="1323" name="Group 1322"/>
              <p:cNvGrpSpPr/>
              <p:nvPr/>
            </p:nvGrpSpPr>
            <p:grpSpPr>
              <a:xfrm>
                <a:off x="4312271" y="2787388"/>
                <a:ext cx="36576" cy="536836"/>
                <a:chOff x="4359025" y="2787388"/>
                <a:chExt cx="91440" cy="536836"/>
              </a:xfrm>
            </p:grpSpPr>
            <p:cxnSp>
              <p:nvCxnSpPr>
                <p:cNvPr id="1416" name="Straight Connector 1415"/>
                <p:cNvCxnSpPr/>
                <p:nvPr/>
              </p:nvCxnSpPr>
              <p:spPr>
                <a:xfrm>
                  <a:off x="4359025" y="2787388"/>
                  <a:ext cx="91440" cy="0"/>
                </a:xfrm>
                <a:prstGeom prst="line">
                  <a:avLst/>
                </a:prstGeom>
                <a:noFill/>
                <a:ln w="9525" cap="flat" cmpd="sng" algn="ctr">
                  <a:solidFill>
                    <a:srgbClr val="595A59">
                      <a:lumMod val="50000"/>
                    </a:srgbClr>
                  </a:solidFill>
                  <a:prstDash val="solid"/>
                  <a:miter lim="800000"/>
                </a:ln>
                <a:effectLst/>
              </p:spPr>
            </p:cxnSp>
            <p:cxnSp>
              <p:nvCxnSpPr>
                <p:cNvPr id="1417" name="Straight Connector 1416"/>
                <p:cNvCxnSpPr/>
                <p:nvPr/>
              </p:nvCxnSpPr>
              <p:spPr>
                <a:xfrm>
                  <a:off x="4404745" y="2787388"/>
                  <a:ext cx="0" cy="536836"/>
                </a:xfrm>
                <a:prstGeom prst="line">
                  <a:avLst/>
                </a:prstGeom>
                <a:noFill/>
                <a:ln w="9525" cap="flat" cmpd="sng" algn="ctr">
                  <a:solidFill>
                    <a:srgbClr val="595A59">
                      <a:lumMod val="50000"/>
                    </a:srgbClr>
                  </a:solidFill>
                  <a:prstDash val="solid"/>
                  <a:miter lim="800000"/>
                </a:ln>
                <a:effectLst/>
              </p:spPr>
            </p:cxnSp>
            <p:cxnSp>
              <p:nvCxnSpPr>
                <p:cNvPr id="1418" name="Straight Connector 1417"/>
                <p:cNvCxnSpPr/>
                <p:nvPr/>
              </p:nvCxnSpPr>
              <p:spPr>
                <a:xfrm>
                  <a:off x="4359025" y="3321833"/>
                  <a:ext cx="91440" cy="0"/>
                </a:xfrm>
                <a:prstGeom prst="line">
                  <a:avLst/>
                </a:prstGeom>
                <a:noFill/>
                <a:ln w="9525" cap="flat" cmpd="sng" algn="ctr">
                  <a:solidFill>
                    <a:srgbClr val="595A59">
                      <a:lumMod val="50000"/>
                    </a:srgbClr>
                  </a:solidFill>
                  <a:prstDash val="solid"/>
                  <a:miter lim="800000"/>
                </a:ln>
                <a:effectLst/>
              </p:spPr>
            </p:cxnSp>
          </p:grpSp>
          <p:grpSp>
            <p:nvGrpSpPr>
              <p:cNvPr id="1324" name="Group 1323"/>
              <p:cNvGrpSpPr/>
              <p:nvPr/>
            </p:nvGrpSpPr>
            <p:grpSpPr>
              <a:xfrm>
                <a:off x="6143645" y="2838450"/>
                <a:ext cx="36576" cy="628650"/>
                <a:chOff x="6118275" y="2838450"/>
                <a:chExt cx="91440" cy="628650"/>
              </a:xfrm>
            </p:grpSpPr>
            <p:cxnSp>
              <p:nvCxnSpPr>
                <p:cNvPr id="1413" name="Straight Connector 1412"/>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414" name="Straight Connector 1413"/>
                <p:cNvCxnSpPr/>
                <p:nvPr/>
              </p:nvCxnSpPr>
              <p:spPr>
                <a:xfrm>
                  <a:off x="6169330" y="2838450"/>
                  <a:ext cx="0" cy="628650"/>
                </a:xfrm>
                <a:prstGeom prst="line">
                  <a:avLst/>
                </a:prstGeom>
                <a:noFill/>
                <a:ln w="9525" cap="flat" cmpd="sng" algn="ctr">
                  <a:solidFill>
                    <a:srgbClr val="595A59">
                      <a:lumMod val="50000"/>
                    </a:srgbClr>
                  </a:solidFill>
                  <a:prstDash val="solid"/>
                  <a:miter lim="800000"/>
                </a:ln>
                <a:effectLst/>
              </p:spPr>
            </p:cxnSp>
            <p:cxnSp>
              <p:nvCxnSpPr>
                <p:cNvPr id="1415" name="Straight Connector 1414"/>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325" name="Group 1324"/>
              <p:cNvGrpSpPr/>
              <p:nvPr/>
            </p:nvGrpSpPr>
            <p:grpSpPr>
              <a:xfrm>
                <a:off x="4364893" y="3351744"/>
                <a:ext cx="36576" cy="282044"/>
                <a:chOff x="5021011" y="2504020"/>
                <a:chExt cx="39350" cy="258233"/>
              </a:xfrm>
            </p:grpSpPr>
            <p:cxnSp>
              <p:nvCxnSpPr>
                <p:cNvPr id="1410" name="Straight Connector 1409"/>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411" name="Straight Connector 1410"/>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412" name="Straight Connector 1411"/>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26" name="Group 1325"/>
              <p:cNvGrpSpPr/>
              <p:nvPr/>
            </p:nvGrpSpPr>
            <p:grpSpPr>
              <a:xfrm>
                <a:off x="4394681" y="3642256"/>
                <a:ext cx="36576" cy="203463"/>
                <a:chOff x="5021011" y="2504020"/>
                <a:chExt cx="39350" cy="258233"/>
              </a:xfrm>
            </p:grpSpPr>
            <p:cxnSp>
              <p:nvCxnSpPr>
                <p:cNvPr id="1407" name="Straight Connector 1406"/>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408" name="Straight Connector 1407"/>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409" name="Straight Connector 1408"/>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27" name="Group 1326"/>
              <p:cNvGrpSpPr/>
              <p:nvPr/>
            </p:nvGrpSpPr>
            <p:grpSpPr>
              <a:xfrm>
                <a:off x="4422282" y="3611299"/>
                <a:ext cx="36576" cy="284426"/>
                <a:chOff x="5021011" y="2504020"/>
                <a:chExt cx="39350" cy="258233"/>
              </a:xfrm>
            </p:grpSpPr>
            <p:cxnSp>
              <p:nvCxnSpPr>
                <p:cNvPr id="1404" name="Straight Connector 1403"/>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405" name="Straight Connector 1404"/>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406" name="Straight Connector 1405"/>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28" name="Group 1327"/>
              <p:cNvGrpSpPr/>
              <p:nvPr/>
            </p:nvGrpSpPr>
            <p:grpSpPr>
              <a:xfrm>
                <a:off x="4465144" y="3709987"/>
                <a:ext cx="36576" cy="154781"/>
                <a:chOff x="5021011" y="2504020"/>
                <a:chExt cx="39350" cy="258233"/>
              </a:xfrm>
            </p:grpSpPr>
            <p:cxnSp>
              <p:nvCxnSpPr>
                <p:cNvPr id="1401" name="Straight Connector 1400"/>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402" name="Straight Connector 1401"/>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403" name="Straight Connector 1402"/>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29" name="Group 1328"/>
              <p:cNvGrpSpPr/>
              <p:nvPr/>
            </p:nvGrpSpPr>
            <p:grpSpPr>
              <a:xfrm>
                <a:off x="4520886" y="3698082"/>
                <a:ext cx="36576" cy="214312"/>
                <a:chOff x="5021011" y="2504020"/>
                <a:chExt cx="39350" cy="258233"/>
              </a:xfrm>
            </p:grpSpPr>
            <p:cxnSp>
              <p:nvCxnSpPr>
                <p:cNvPr id="1398" name="Straight Connector 1397"/>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99" name="Straight Connector 1398"/>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400" name="Straight Connector 1399"/>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30" name="Group 1329"/>
              <p:cNvGrpSpPr/>
              <p:nvPr/>
            </p:nvGrpSpPr>
            <p:grpSpPr>
              <a:xfrm>
                <a:off x="4561367" y="3557588"/>
                <a:ext cx="36576" cy="316706"/>
                <a:chOff x="5021011" y="2504020"/>
                <a:chExt cx="39350" cy="258233"/>
              </a:xfrm>
            </p:grpSpPr>
            <p:cxnSp>
              <p:nvCxnSpPr>
                <p:cNvPr id="1395" name="Straight Connector 1394"/>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96" name="Straight Connector 1395"/>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97" name="Straight Connector 1396"/>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31" name="Group 1330"/>
              <p:cNvGrpSpPr/>
              <p:nvPr/>
            </p:nvGrpSpPr>
            <p:grpSpPr>
              <a:xfrm>
                <a:off x="4647092" y="3669506"/>
                <a:ext cx="36576" cy="219076"/>
                <a:chOff x="5021011" y="2504020"/>
                <a:chExt cx="39350" cy="258233"/>
              </a:xfrm>
            </p:grpSpPr>
            <p:cxnSp>
              <p:nvCxnSpPr>
                <p:cNvPr id="1392" name="Straight Connector 1391"/>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93" name="Straight Connector 1392"/>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94" name="Straight Connector 1393"/>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32" name="Group 1331"/>
              <p:cNvGrpSpPr/>
              <p:nvPr/>
            </p:nvGrpSpPr>
            <p:grpSpPr>
              <a:xfrm>
                <a:off x="4730436" y="3709988"/>
                <a:ext cx="36576" cy="190500"/>
                <a:chOff x="5021011" y="2504020"/>
                <a:chExt cx="39350" cy="258233"/>
              </a:xfrm>
            </p:grpSpPr>
            <p:cxnSp>
              <p:nvCxnSpPr>
                <p:cNvPr id="1389" name="Straight Connector 1388"/>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90" name="Straight Connector 1389"/>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91" name="Straight Connector 1390"/>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33" name="Group 1332"/>
              <p:cNvGrpSpPr/>
              <p:nvPr/>
            </p:nvGrpSpPr>
            <p:grpSpPr>
              <a:xfrm>
                <a:off x="4811398" y="3512344"/>
                <a:ext cx="36576" cy="297656"/>
                <a:chOff x="5021011" y="2504020"/>
                <a:chExt cx="39350" cy="258233"/>
              </a:xfrm>
            </p:grpSpPr>
            <p:cxnSp>
              <p:nvCxnSpPr>
                <p:cNvPr id="1386" name="Straight Connector 1385"/>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87" name="Straight Connector 1386"/>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88" name="Straight Connector 1387"/>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34" name="Group 1333"/>
              <p:cNvGrpSpPr/>
              <p:nvPr/>
            </p:nvGrpSpPr>
            <p:grpSpPr>
              <a:xfrm>
                <a:off x="4892361" y="3509962"/>
                <a:ext cx="36576" cy="266701"/>
                <a:chOff x="5021011" y="2504020"/>
                <a:chExt cx="39350" cy="258233"/>
              </a:xfrm>
            </p:grpSpPr>
            <p:cxnSp>
              <p:nvCxnSpPr>
                <p:cNvPr id="1383" name="Straight Connector 1382"/>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84" name="Straight Connector 1383"/>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85" name="Straight Connector 1384"/>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35" name="Group 1334"/>
              <p:cNvGrpSpPr/>
              <p:nvPr/>
            </p:nvGrpSpPr>
            <p:grpSpPr>
              <a:xfrm>
                <a:off x="4978086" y="3383756"/>
                <a:ext cx="36576" cy="378619"/>
                <a:chOff x="5021011" y="2504020"/>
                <a:chExt cx="39350" cy="258233"/>
              </a:xfrm>
            </p:grpSpPr>
            <p:cxnSp>
              <p:nvCxnSpPr>
                <p:cNvPr id="1380" name="Straight Connector 1379"/>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81" name="Straight Connector 1380"/>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82" name="Straight Connector 1381"/>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36" name="Group 1335"/>
              <p:cNvGrpSpPr/>
              <p:nvPr/>
            </p:nvGrpSpPr>
            <p:grpSpPr>
              <a:xfrm>
                <a:off x="5061430" y="3481388"/>
                <a:ext cx="36576" cy="328612"/>
                <a:chOff x="5021011" y="2504020"/>
                <a:chExt cx="39350" cy="258233"/>
              </a:xfrm>
            </p:grpSpPr>
            <p:cxnSp>
              <p:nvCxnSpPr>
                <p:cNvPr id="1377" name="Straight Connector 1376"/>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78" name="Straight Connector 1377"/>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79" name="Straight Connector 1378"/>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37" name="Group 1336"/>
              <p:cNvGrpSpPr/>
              <p:nvPr/>
            </p:nvGrpSpPr>
            <p:grpSpPr>
              <a:xfrm>
                <a:off x="5142392" y="3581399"/>
                <a:ext cx="36576" cy="257175"/>
                <a:chOff x="5021011" y="2504020"/>
                <a:chExt cx="39350" cy="258233"/>
              </a:xfrm>
            </p:grpSpPr>
            <p:cxnSp>
              <p:nvCxnSpPr>
                <p:cNvPr id="1374" name="Straight Connector 1373"/>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75" name="Straight Connector 1374"/>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76" name="Straight Connector 1375"/>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38" name="Group 1337"/>
              <p:cNvGrpSpPr/>
              <p:nvPr/>
            </p:nvGrpSpPr>
            <p:grpSpPr>
              <a:xfrm>
                <a:off x="5230498" y="3571875"/>
                <a:ext cx="36576" cy="250030"/>
                <a:chOff x="5021011" y="2504020"/>
                <a:chExt cx="39350" cy="258233"/>
              </a:xfrm>
            </p:grpSpPr>
            <p:cxnSp>
              <p:nvCxnSpPr>
                <p:cNvPr id="1371" name="Straight Connector 1370"/>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72" name="Straight Connector 1371"/>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73" name="Straight Connector 1372"/>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39" name="Group 1338"/>
              <p:cNvGrpSpPr/>
              <p:nvPr/>
            </p:nvGrpSpPr>
            <p:grpSpPr>
              <a:xfrm>
                <a:off x="5309079" y="3531394"/>
                <a:ext cx="36576" cy="369092"/>
                <a:chOff x="5021011" y="2504020"/>
                <a:chExt cx="39350" cy="258233"/>
              </a:xfrm>
            </p:grpSpPr>
            <p:cxnSp>
              <p:nvCxnSpPr>
                <p:cNvPr id="1368" name="Straight Connector 1367"/>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69" name="Straight Connector 1368"/>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70" name="Straight Connector 1369"/>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40" name="Group 1339"/>
              <p:cNvGrpSpPr/>
              <p:nvPr/>
            </p:nvGrpSpPr>
            <p:grpSpPr>
              <a:xfrm>
                <a:off x="5390041" y="3590925"/>
                <a:ext cx="36576" cy="333374"/>
                <a:chOff x="5021011" y="2504020"/>
                <a:chExt cx="39350" cy="258233"/>
              </a:xfrm>
            </p:grpSpPr>
            <p:cxnSp>
              <p:nvCxnSpPr>
                <p:cNvPr id="1365" name="Straight Connector 1364"/>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66" name="Straight Connector 1365"/>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67" name="Straight Connector 1366"/>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41" name="Group 1340"/>
              <p:cNvGrpSpPr/>
              <p:nvPr/>
            </p:nvGrpSpPr>
            <p:grpSpPr>
              <a:xfrm>
                <a:off x="5475766" y="3359944"/>
                <a:ext cx="36576" cy="466723"/>
                <a:chOff x="5021011" y="2504020"/>
                <a:chExt cx="39350" cy="258233"/>
              </a:xfrm>
            </p:grpSpPr>
            <p:cxnSp>
              <p:nvCxnSpPr>
                <p:cNvPr id="1362" name="Straight Connector 1361"/>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63" name="Straight Connector 1362"/>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64" name="Straight Connector 1363"/>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42" name="Group 1341"/>
              <p:cNvGrpSpPr/>
              <p:nvPr/>
            </p:nvGrpSpPr>
            <p:grpSpPr>
              <a:xfrm>
                <a:off x="5559110" y="3536156"/>
                <a:ext cx="36576" cy="330993"/>
                <a:chOff x="5021011" y="2504020"/>
                <a:chExt cx="39350" cy="258233"/>
              </a:xfrm>
            </p:grpSpPr>
            <p:cxnSp>
              <p:nvCxnSpPr>
                <p:cNvPr id="1359" name="Straight Connector 1358"/>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60" name="Straight Connector 1359"/>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61" name="Straight Connector 1360"/>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43" name="Group 1342"/>
              <p:cNvGrpSpPr/>
              <p:nvPr/>
            </p:nvGrpSpPr>
            <p:grpSpPr>
              <a:xfrm>
                <a:off x="5640073" y="3579018"/>
                <a:ext cx="36576" cy="330993"/>
                <a:chOff x="5021011" y="2504020"/>
                <a:chExt cx="39350" cy="258233"/>
              </a:xfrm>
            </p:grpSpPr>
            <p:cxnSp>
              <p:nvCxnSpPr>
                <p:cNvPr id="1356" name="Straight Connector 1355"/>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57" name="Straight Connector 1356"/>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58" name="Straight Connector 1357"/>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44" name="Group 1343"/>
              <p:cNvGrpSpPr/>
              <p:nvPr/>
            </p:nvGrpSpPr>
            <p:grpSpPr>
              <a:xfrm>
                <a:off x="5723417" y="3386138"/>
                <a:ext cx="36576" cy="442911"/>
                <a:chOff x="5021011" y="2504020"/>
                <a:chExt cx="39350" cy="258233"/>
              </a:xfrm>
            </p:grpSpPr>
            <p:cxnSp>
              <p:nvCxnSpPr>
                <p:cNvPr id="1353" name="Straight Connector 1352"/>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54" name="Straight Connector 1353"/>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55" name="Straight Connector 1354"/>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45" name="Group 1344"/>
              <p:cNvGrpSpPr/>
              <p:nvPr/>
            </p:nvGrpSpPr>
            <p:grpSpPr>
              <a:xfrm>
                <a:off x="5804380" y="3493294"/>
                <a:ext cx="36576" cy="395287"/>
                <a:chOff x="5021011" y="2504020"/>
                <a:chExt cx="39350" cy="258233"/>
              </a:xfrm>
            </p:grpSpPr>
            <p:cxnSp>
              <p:nvCxnSpPr>
                <p:cNvPr id="1350" name="Straight Connector 1349"/>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51" name="Straight Connector 1350"/>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52" name="Straight Connector 1351"/>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nvGrpSpPr>
              <p:cNvPr id="1346" name="Group 1345"/>
              <p:cNvGrpSpPr/>
              <p:nvPr/>
            </p:nvGrpSpPr>
            <p:grpSpPr>
              <a:xfrm>
                <a:off x="5971068" y="3093245"/>
                <a:ext cx="36576" cy="576262"/>
                <a:chOff x="5021011" y="2504020"/>
                <a:chExt cx="39350" cy="258233"/>
              </a:xfrm>
            </p:grpSpPr>
            <p:cxnSp>
              <p:nvCxnSpPr>
                <p:cNvPr id="1347" name="Straight Connector 1346"/>
                <p:cNvCxnSpPr/>
                <p:nvPr/>
              </p:nvCxnSpPr>
              <p:spPr>
                <a:xfrm>
                  <a:off x="5021011" y="2504020"/>
                  <a:ext cx="39350" cy="0"/>
                </a:xfrm>
                <a:prstGeom prst="line">
                  <a:avLst/>
                </a:prstGeom>
                <a:noFill/>
                <a:ln w="9525" cap="flat" cmpd="sng" algn="ctr">
                  <a:solidFill>
                    <a:srgbClr val="595A59">
                      <a:lumMod val="50000"/>
                    </a:srgbClr>
                  </a:solidFill>
                  <a:prstDash val="solid"/>
                  <a:miter lim="800000"/>
                </a:ln>
                <a:effectLst/>
              </p:spPr>
            </p:cxnSp>
            <p:cxnSp>
              <p:nvCxnSpPr>
                <p:cNvPr id="1348" name="Straight Connector 1347"/>
                <p:cNvCxnSpPr/>
                <p:nvPr/>
              </p:nvCxnSpPr>
              <p:spPr>
                <a:xfrm>
                  <a:off x="5040686" y="2504020"/>
                  <a:ext cx="0" cy="258233"/>
                </a:xfrm>
                <a:prstGeom prst="line">
                  <a:avLst/>
                </a:prstGeom>
                <a:noFill/>
                <a:ln w="9525" cap="flat" cmpd="sng" algn="ctr">
                  <a:solidFill>
                    <a:srgbClr val="595A59">
                      <a:lumMod val="50000"/>
                    </a:srgbClr>
                  </a:solidFill>
                  <a:prstDash val="solid"/>
                  <a:miter lim="800000"/>
                </a:ln>
                <a:effectLst/>
              </p:spPr>
            </p:cxnSp>
            <p:cxnSp>
              <p:nvCxnSpPr>
                <p:cNvPr id="1349" name="Straight Connector 1348"/>
                <p:cNvCxnSpPr/>
                <p:nvPr/>
              </p:nvCxnSpPr>
              <p:spPr>
                <a:xfrm>
                  <a:off x="5021011" y="2761103"/>
                  <a:ext cx="39350" cy="0"/>
                </a:xfrm>
                <a:prstGeom prst="line">
                  <a:avLst/>
                </a:prstGeom>
                <a:noFill/>
                <a:ln w="9525" cap="flat" cmpd="sng" algn="ctr">
                  <a:solidFill>
                    <a:srgbClr val="595A59">
                      <a:lumMod val="50000"/>
                    </a:srgbClr>
                  </a:solidFill>
                  <a:prstDash val="solid"/>
                  <a:miter lim="800000"/>
                </a:ln>
                <a:effectLst/>
              </p:spPr>
            </p:cxnSp>
          </p:grpSp>
        </p:grpSp>
        <p:sp>
          <p:nvSpPr>
            <p:cNvPr id="959" name="Freeform: Shape 958"/>
            <p:cNvSpPr/>
            <p:nvPr/>
          </p:nvSpPr>
          <p:spPr>
            <a:xfrm>
              <a:off x="4195400" y="3587208"/>
              <a:ext cx="1831181" cy="762000"/>
            </a:xfrm>
            <a:custGeom>
              <a:avLst/>
              <a:gdLst>
                <a:gd name="connsiteX0" fmla="*/ 0 w 1831181"/>
                <a:gd name="connsiteY0" fmla="*/ 0 h 762000"/>
                <a:gd name="connsiteX1" fmla="*/ 45243 w 1831181"/>
                <a:gd name="connsiteY1" fmla="*/ 435769 h 762000"/>
                <a:gd name="connsiteX2" fmla="*/ 90487 w 1831181"/>
                <a:gd name="connsiteY2" fmla="*/ 678656 h 762000"/>
                <a:gd name="connsiteX3" fmla="*/ 126206 w 1831181"/>
                <a:gd name="connsiteY3" fmla="*/ 697706 h 762000"/>
                <a:gd name="connsiteX4" fmla="*/ 169068 w 1831181"/>
                <a:gd name="connsiteY4" fmla="*/ 728662 h 762000"/>
                <a:gd name="connsiteX5" fmla="*/ 216693 w 1831181"/>
                <a:gd name="connsiteY5" fmla="*/ 762000 h 762000"/>
                <a:gd name="connsiteX6" fmla="*/ 257175 w 1831181"/>
                <a:gd name="connsiteY6" fmla="*/ 659606 h 762000"/>
                <a:gd name="connsiteX7" fmla="*/ 335756 w 1831181"/>
                <a:gd name="connsiteY7" fmla="*/ 723900 h 762000"/>
                <a:gd name="connsiteX8" fmla="*/ 421481 w 1831181"/>
                <a:gd name="connsiteY8" fmla="*/ 750094 h 762000"/>
                <a:gd name="connsiteX9" fmla="*/ 495300 w 1831181"/>
                <a:gd name="connsiteY9" fmla="*/ 604837 h 762000"/>
                <a:gd name="connsiteX10" fmla="*/ 578643 w 1831181"/>
                <a:gd name="connsiteY10" fmla="*/ 588169 h 762000"/>
                <a:gd name="connsiteX11" fmla="*/ 671512 w 1831181"/>
                <a:gd name="connsiteY11" fmla="*/ 509587 h 762000"/>
                <a:gd name="connsiteX12" fmla="*/ 752475 w 1831181"/>
                <a:gd name="connsiteY12" fmla="*/ 583406 h 762000"/>
                <a:gd name="connsiteX13" fmla="*/ 833437 w 1831181"/>
                <a:gd name="connsiteY13" fmla="*/ 650081 h 762000"/>
                <a:gd name="connsiteX14" fmla="*/ 916781 w 1831181"/>
                <a:gd name="connsiteY14" fmla="*/ 642937 h 762000"/>
                <a:gd name="connsiteX15" fmla="*/ 995362 w 1831181"/>
                <a:gd name="connsiteY15" fmla="*/ 661987 h 762000"/>
                <a:gd name="connsiteX16" fmla="*/ 1078706 w 1831181"/>
                <a:gd name="connsiteY16" fmla="*/ 702469 h 762000"/>
                <a:gd name="connsiteX17" fmla="*/ 1166812 w 1831181"/>
                <a:gd name="connsiteY17" fmla="*/ 533400 h 762000"/>
                <a:gd name="connsiteX18" fmla="*/ 1243012 w 1831181"/>
                <a:gd name="connsiteY18" fmla="*/ 645319 h 762000"/>
                <a:gd name="connsiteX19" fmla="*/ 1328737 w 1831181"/>
                <a:gd name="connsiteY19" fmla="*/ 690562 h 762000"/>
                <a:gd name="connsiteX20" fmla="*/ 1414462 w 1831181"/>
                <a:gd name="connsiteY20" fmla="*/ 547687 h 762000"/>
                <a:gd name="connsiteX21" fmla="*/ 1495425 w 1831181"/>
                <a:gd name="connsiteY21" fmla="*/ 638175 h 762000"/>
                <a:gd name="connsiteX22" fmla="*/ 1659731 w 1831181"/>
                <a:gd name="connsiteY22" fmla="*/ 314325 h 762000"/>
                <a:gd name="connsiteX23" fmla="*/ 1831181 w 1831181"/>
                <a:gd name="connsiteY23" fmla="*/ 952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31181" h="762000">
                  <a:moveTo>
                    <a:pt x="0" y="0"/>
                  </a:moveTo>
                  <a:lnTo>
                    <a:pt x="45243" y="435769"/>
                  </a:lnTo>
                  <a:lnTo>
                    <a:pt x="90487" y="678656"/>
                  </a:lnTo>
                  <a:lnTo>
                    <a:pt x="126206" y="697706"/>
                  </a:lnTo>
                  <a:lnTo>
                    <a:pt x="169068" y="728662"/>
                  </a:lnTo>
                  <a:lnTo>
                    <a:pt x="216693" y="762000"/>
                  </a:lnTo>
                  <a:lnTo>
                    <a:pt x="257175" y="659606"/>
                  </a:lnTo>
                  <a:lnTo>
                    <a:pt x="335756" y="723900"/>
                  </a:lnTo>
                  <a:lnTo>
                    <a:pt x="421481" y="750094"/>
                  </a:lnTo>
                  <a:lnTo>
                    <a:pt x="495300" y="604837"/>
                  </a:lnTo>
                  <a:lnTo>
                    <a:pt x="578643" y="588169"/>
                  </a:lnTo>
                  <a:lnTo>
                    <a:pt x="671512" y="509587"/>
                  </a:lnTo>
                  <a:lnTo>
                    <a:pt x="752475" y="583406"/>
                  </a:lnTo>
                  <a:lnTo>
                    <a:pt x="833437" y="650081"/>
                  </a:lnTo>
                  <a:lnTo>
                    <a:pt x="916781" y="642937"/>
                  </a:lnTo>
                  <a:lnTo>
                    <a:pt x="995362" y="661987"/>
                  </a:lnTo>
                  <a:lnTo>
                    <a:pt x="1078706" y="702469"/>
                  </a:lnTo>
                  <a:lnTo>
                    <a:pt x="1166812" y="533400"/>
                  </a:lnTo>
                  <a:lnTo>
                    <a:pt x="1243012" y="645319"/>
                  </a:lnTo>
                  <a:lnTo>
                    <a:pt x="1328737" y="690562"/>
                  </a:lnTo>
                  <a:lnTo>
                    <a:pt x="1414462" y="547687"/>
                  </a:lnTo>
                  <a:lnTo>
                    <a:pt x="1495425" y="638175"/>
                  </a:lnTo>
                  <a:lnTo>
                    <a:pt x="1659731" y="314325"/>
                  </a:lnTo>
                  <a:lnTo>
                    <a:pt x="1831181" y="95250"/>
                  </a:lnTo>
                </a:path>
              </a:pathLst>
            </a:custGeom>
            <a:noFill/>
            <a:ln w="15875" cap="flat" cmpd="sng" algn="ctr">
              <a:solidFill>
                <a:srgbClr val="0D426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nvGrpSpPr>
            <p:cNvPr id="960" name="Group 959"/>
            <p:cNvGrpSpPr/>
            <p:nvPr/>
          </p:nvGrpSpPr>
          <p:grpSpPr>
            <a:xfrm>
              <a:off x="3698974" y="2837037"/>
              <a:ext cx="2645628" cy="2223268"/>
              <a:chOff x="3908887" y="2304973"/>
              <a:chExt cx="2645628" cy="2223268"/>
            </a:xfrm>
          </p:grpSpPr>
          <p:grpSp>
            <p:nvGrpSpPr>
              <p:cNvPr id="1294" name="Group 1293"/>
              <p:cNvGrpSpPr/>
              <p:nvPr/>
            </p:nvGrpSpPr>
            <p:grpSpPr>
              <a:xfrm>
                <a:off x="3908887" y="2304973"/>
                <a:ext cx="2645628" cy="2223268"/>
                <a:chOff x="513743" y="2304973"/>
                <a:chExt cx="2758740" cy="2223268"/>
              </a:xfrm>
            </p:grpSpPr>
            <p:sp>
              <p:nvSpPr>
                <p:cNvPr id="1296" name="Rectangle 1295"/>
                <p:cNvSpPr/>
                <p:nvPr/>
              </p:nvSpPr>
              <p:spPr>
                <a:xfrm rot="16200000">
                  <a:off x="-252915" y="3159641"/>
                  <a:ext cx="1779174" cy="24585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ea typeface="+mn-ea"/>
                      <a:cs typeface="+mn-cs"/>
                    </a:rPr>
                    <a:t>Anti-TT IgG, IU/mL</a:t>
                  </a:r>
                  <a:endParaRPr kumimoji="0" lang="en-US" sz="900" b="0" i="0" u="none" strike="noStrike" kern="0" cap="none" spc="0" normalizeH="0" baseline="0" noProof="0" dirty="0">
                    <a:ln>
                      <a:noFill/>
                    </a:ln>
                    <a:solidFill>
                      <a:srgbClr val="595A59"/>
                    </a:solidFill>
                    <a:effectLst/>
                    <a:uLnTx/>
                    <a:uFillTx/>
                    <a:ea typeface="+mn-ea"/>
                    <a:cs typeface="+mn-cs"/>
                  </a:endParaRPr>
                </a:p>
              </p:txBody>
            </p:sp>
            <p:sp>
              <p:nvSpPr>
                <p:cNvPr id="1297" name="Rectangle 32"/>
                <p:cNvSpPr/>
                <p:nvPr/>
              </p:nvSpPr>
              <p:spPr>
                <a:xfrm>
                  <a:off x="1027816" y="2370179"/>
                  <a:ext cx="2149882" cy="1783612"/>
                </a:xfrm>
                <a:custGeom>
                  <a:avLst/>
                  <a:gdLst>
                    <a:gd name="connsiteX0" fmla="*/ 0 w 2149882"/>
                    <a:gd name="connsiteY0" fmla="*/ 0 h 1783612"/>
                    <a:gd name="connsiteX1" fmla="*/ 2149882 w 2149882"/>
                    <a:gd name="connsiteY1" fmla="*/ 0 h 1783612"/>
                    <a:gd name="connsiteX2" fmla="*/ 2149882 w 2149882"/>
                    <a:gd name="connsiteY2" fmla="*/ 1783612 h 1783612"/>
                    <a:gd name="connsiteX3" fmla="*/ 0 w 2149882"/>
                    <a:gd name="connsiteY3" fmla="*/ 1783612 h 1783612"/>
                    <a:gd name="connsiteX4" fmla="*/ 0 w 2149882"/>
                    <a:gd name="connsiteY4" fmla="*/ 0 h 1783612"/>
                    <a:gd name="connsiteX0-1" fmla="*/ 0 w 2149882"/>
                    <a:gd name="connsiteY0-2" fmla="*/ 0 h 1783612"/>
                    <a:gd name="connsiteX1-3" fmla="*/ 2149882 w 2149882"/>
                    <a:gd name="connsiteY1-4" fmla="*/ 0 h 1783612"/>
                    <a:gd name="connsiteX2-5" fmla="*/ 2149882 w 2149882"/>
                    <a:gd name="connsiteY2-6" fmla="*/ 1783612 h 1783612"/>
                    <a:gd name="connsiteX3-7" fmla="*/ 0 w 2149882"/>
                    <a:gd name="connsiteY3-8" fmla="*/ 1783612 h 1783612"/>
                    <a:gd name="connsiteX4-9" fmla="*/ 0 w 2149882"/>
                    <a:gd name="connsiteY4-10" fmla="*/ 0 h 1783612"/>
                    <a:gd name="connsiteX0-11" fmla="*/ 2149882 w 2241322"/>
                    <a:gd name="connsiteY0-12" fmla="*/ 0 h 1783612"/>
                    <a:gd name="connsiteX1-13" fmla="*/ 2149882 w 2241322"/>
                    <a:gd name="connsiteY1-14" fmla="*/ 1783612 h 1783612"/>
                    <a:gd name="connsiteX2-15" fmla="*/ 0 w 2241322"/>
                    <a:gd name="connsiteY2-16" fmla="*/ 1783612 h 1783612"/>
                    <a:gd name="connsiteX3-17" fmla="*/ 0 w 2241322"/>
                    <a:gd name="connsiteY3-18" fmla="*/ 0 h 1783612"/>
                    <a:gd name="connsiteX4-19" fmla="*/ 2241322 w 2241322"/>
                    <a:gd name="connsiteY4-20" fmla="*/ 91440 h 1783612"/>
                    <a:gd name="connsiteX0-21" fmla="*/ 2149882 w 2149882"/>
                    <a:gd name="connsiteY0-22" fmla="*/ 0 h 1783612"/>
                    <a:gd name="connsiteX1-23" fmla="*/ 2149882 w 2149882"/>
                    <a:gd name="connsiteY1-24" fmla="*/ 1783612 h 1783612"/>
                    <a:gd name="connsiteX2-25" fmla="*/ 0 w 2149882"/>
                    <a:gd name="connsiteY2-26" fmla="*/ 1783612 h 1783612"/>
                    <a:gd name="connsiteX3-27" fmla="*/ 0 w 2149882"/>
                    <a:gd name="connsiteY3-28" fmla="*/ 0 h 1783612"/>
                    <a:gd name="connsiteX0-29" fmla="*/ 2149882 w 2149882"/>
                    <a:gd name="connsiteY0-30" fmla="*/ 1783612 h 1783612"/>
                    <a:gd name="connsiteX1-31" fmla="*/ 0 w 2149882"/>
                    <a:gd name="connsiteY1-32" fmla="*/ 1783612 h 1783612"/>
                    <a:gd name="connsiteX2-33" fmla="*/ 0 w 2149882"/>
                    <a:gd name="connsiteY2-34" fmla="*/ 0 h 1783612"/>
                  </a:gdLst>
                  <a:ahLst/>
                  <a:cxnLst>
                    <a:cxn ang="0">
                      <a:pos x="connsiteX0-1" y="connsiteY0-2"/>
                    </a:cxn>
                    <a:cxn ang="0">
                      <a:pos x="connsiteX1-3" y="connsiteY1-4"/>
                    </a:cxn>
                    <a:cxn ang="0">
                      <a:pos x="connsiteX2-5" y="connsiteY2-6"/>
                    </a:cxn>
                  </a:cxnLst>
                  <a:rect l="l" t="t" r="r" b="b"/>
                  <a:pathLst>
                    <a:path w="2149882" h="1783612">
                      <a:moveTo>
                        <a:pt x="2149882" y="1783612"/>
                      </a:moveTo>
                      <a:lnTo>
                        <a:pt x="0" y="1783612"/>
                      </a:lnTo>
                      <a:lnTo>
                        <a:pt x="0" y="0"/>
                      </a:lnTo>
                    </a:path>
                  </a:pathLst>
                </a:custGeom>
                <a:noFill/>
                <a:ln w="12700" cap="flat" cmpd="sng" algn="ctr">
                  <a:solidFill>
                    <a:srgbClr val="595A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ea typeface="+mn-ea"/>
                    <a:cs typeface="+mn-cs"/>
                  </a:endParaRPr>
                </a:p>
              </p:txBody>
            </p:sp>
            <p:cxnSp>
              <p:nvCxnSpPr>
                <p:cNvPr id="1298" name="Straight Connector 1297"/>
                <p:cNvCxnSpPr/>
                <p:nvPr/>
              </p:nvCxnSpPr>
              <p:spPr>
                <a:xfrm flipH="1">
                  <a:off x="960361" y="4154177"/>
                  <a:ext cx="62617" cy="0"/>
                </a:xfrm>
                <a:prstGeom prst="line">
                  <a:avLst/>
                </a:prstGeom>
                <a:noFill/>
                <a:ln w="12700" cap="flat" cmpd="sng" algn="ctr">
                  <a:solidFill>
                    <a:srgbClr val="595A59"/>
                  </a:solidFill>
                  <a:prstDash val="solid"/>
                  <a:miter lim="800000"/>
                </a:ln>
                <a:effectLst/>
              </p:spPr>
            </p:cxnSp>
            <p:sp>
              <p:nvSpPr>
                <p:cNvPr id="1299" name="TextBox 1298"/>
                <p:cNvSpPr txBox="1"/>
                <p:nvPr/>
              </p:nvSpPr>
              <p:spPr>
                <a:xfrm>
                  <a:off x="878453" y="4082973"/>
                  <a:ext cx="60175"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0</a:t>
                  </a:r>
                  <a:endParaRPr kumimoji="0" lang="en-US" sz="900" b="0" i="0" u="none" strike="noStrike" kern="0" cap="none" spc="0" normalizeH="0" baseline="0" noProof="0" dirty="0">
                    <a:ln>
                      <a:noFill/>
                    </a:ln>
                    <a:solidFill>
                      <a:srgbClr val="595A59"/>
                    </a:solidFill>
                    <a:effectLst/>
                    <a:uLnTx/>
                    <a:uFillTx/>
                  </a:endParaRPr>
                </a:p>
              </p:txBody>
            </p:sp>
            <p:cxnSp>
              <p:nvCxnSpPr>
                <p:cNvPr id="1300" name="Straight Connector 1299"/>
                <p:cNvCxnSpPr/>
                <p:nvPr/>
              </p:nvCxnSpPr>
              <p:spPr>
                <a:xfrm flipH="1">
                  <a:off x="960361" y="3560308"/>
                  <a:ext cx="62617" cy="0"/>
                </a:xfrm>
                <a:prstGeom prst="line">
                  <a:avLst/>
                </a:prstGeom>
                <a:noFill/>
                <a:ln w="12700" cap="flat" cmpd="sng" algn="ctr">
                  <a:solidFill>
                    <a:srgbClr val="595A59"/>
                  </a:solidFill>
                  <a:prstDash val="solid"/>
                  <a:miter lim="800000"/>
                </a:ln>
                <a:effectLst/>
              </p:spPr>
            </p:cxnSp>
            <p:sp>
              <p:nvSpPr>
                <p:cNvPr id="1301" name="TextBox 1300"/>
                <p:cNvSpPr txBox="1"/>
                <p:nvPr/>
              </p:nvSpPr>
              <p:spPr>
                <a:xfrm>
                  <a:off x="788190" y="3491909"/>
                  <a:ext cx="150438"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0.5</a:t>
                  </a:r>
                  <a:endParaRPr kumimoji="0" lang="en-US" sz="900" b="0" i="0" u="none" strike="noStrike" kern="0" cap="none" spc="0" normalizeH="0" baseline="0" noProof="0" dirty="0">
                    <a:ln>
                      <a:noFill/>
                    </a:ln>
                    <a:solidFill>
                      <a:srgbClr val="595A59"/>
                    </a:solidFill>
                    <a:effectLst/>
                    <a:uLnTx/>
                    <a:uFillTx/>
                  </a:endParaRPr>
                </a:p>
              </p:txBody>
            </p:sp>
            <p:cxnSp>
              <p:nvCxnSpPr>
                <p:cNvPr id="1302" name="Straight Connector 1301"/>
                <p:cNvCxnSpPr/>
                <p:nvPr/>
              </p:nvCxnSpPr>
              <p:spPr>
                <a:xfrm flipH="1">
                  <a:off x="960361" y="2964996"/>
                  <a:ext cx="62617" cy="0"/>
                </a:xfrm>
                <a:prstGeom prst="line">
                  <a:avLst/>
                </a:prstGeom>
                <a:noFill/>
                <a:ln w="12700" cap="flat" cmpd="sng" algn="ctr">
                  <a:solidFill>
                    <a:srgbClr val="595A59"/>
                  </a:solidFill>
                  <a:prstDash val="solid"/>
                  <a:miter lim="800000"/>
                </a:ln>
                <a:effectLst/>
              </p:spPr>
            </p:cxnSp>
            <p:sp>
              <p:nvSpPr>
                <p:cNvPr id="1303" name="TextBox 1302"/>
                <p:cNvSpPr txBox="1"/>
                <p:nvPr/>
              </p:nvSpPr>
              <p:spPr>
                <a:xfrm>
                  <a:off x="788190" y="2896597"/>
                  <a:ext cx="150438"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1.0</a:t>
                  </a:r>
                  <a:endParaRPr kumimoji="0" lang="en-US" sz="900" b="0" i="0" u="none" strike="noStrike" kern="0" cap="none" spc="0" normalizeH="0" baseline="0" noProof="0" dirty="0">
                    <a:ln>
                      <a:noFill/>
                    </a:ln>
                    <a:solidFill>
                      <a:srgbClr val="595A59"/>
                    </a:solidFill>
                    <a:effectLst/>
                    <a:uLnTx/>
                    <a:uFillTx/>
                  </a:endParaRPr>
                </a:p>
              </p:txBody>
            </p:sp>
            <p:cxnSp>
              <p:nvCxnSpPr>
                <p:cNvPr id="1304" name="Straight Connector 1303"/>
                <p:cNvCxnSpPr/>
                <p:nvPr/>
              </p:nvCxnSpPr>
              <p:spPr>
                <a:xfrm flipH="1">
                  <a:off x="960361" y="2373372"/>
                  <a:ext cx="62617" cy="0"/>
                </a:xfrm>
                <a:prstGeom prst="line">
                  <a:avLst/>
                </a:prstGeom>
                <a:noFill/>
                <a:ln w="12700" cap="flat" cmpd="sng" algn="ctr">
                  <a:solidFill>
                    <a:srgbClr val="595A59"/>
                  </a:solidFill>
                  <a:prstDash val="solid"/>
                  <a:miter lim="800000"/>
                </a:ln>
                <a:effectLst/>
              </p:spPr>
            </p:cxnSp>
            <p:sp>
              <p:nvSpPr>
                <p:cNvPr id="1305" name="TextBox 1304"/>
                <p:cNvSpPr txBox="1"/>
                <p:nvPr/>
              </p:nvSpPr>
              <p:spPr>
                <a:xfrm>
                  <a:off x="788190" y="2304973"/>
                  <a:ext cx="150438"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1.5</a:t>
                  </a:r>
                  <a:endParaRPr kumimoji="0" lang="en-US" sz="900" b="0" i="0" u="none" strike="noStrike" kern="0" cap="none" spc="0" normalizeH="0" baseline="0" noProof="0" dirty="0">
                    <a:ln>
                      <a:noFill/>
                    </a:ln>
                    <a:solidFill>
                      <a:srgbClr val="595A59"/>
                    </a:solidFill>
                    <a:effectLst/>
                    <a:uLnTx/>
                    <a:uFillTx/>
                  </a:endParaRPr>
                </a:p>
              </p:txBody>
            </p:sp>
            <p:cxnSp>
              <p:nvCxnSpPr>
                <p:cNvPr id="1306" name="Straight Connector 1305"/>
                <p:cNvCxnSpPr/>
                <p:nvPr/>
              </p:nvCxnSpPr>
              <p:spPr>
                <a:xfrm rot="16200000" flipH="1">
                  <a:off x="996080" y="4187092"/>
                  <a:ext cx="62617" cy="0"/>
                </a:xfrm>
                <a:prstGeom prst="line">
                  <a:avLst/>
                </a:prstGeom>
                <a:noFill/>
                <a:ln w="12700" cap="flat" cmpd="sng" algn="ctr">
                  <a:solidFill>
                    <a:srgbClr val="595A59"/>
                  </a:solidFill>
                  <a:prstDash val="solid"/>
                  <a:miter lim="800000"/>
                </a:ln>
                <a:effectLst/>
              </p:spPr>
            </p:cxnSp>
            <p:sp>
              <p:nvSpPr>
                <p:cNvPr id="1307" name="TextBox 1306"/>
                <p:cNvSpPr txBox="1"/>
                <p:nvPr/>
              </p:nvSpPr>
              <p:spPr>
                <a:xfrm>
                  <a:off x="997099" y="4246729"/>
                  <a:ext cx="60175"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0</a:t>
                  </a:r>
                  <a:endParaRPr kumimoji="0" lang="en-US" sz="900" b="0" i="0" u="none" strike="noStrike" kern="0" cap="none" spc="0" normalizeH="0" baseline="0" noProof="0" dirty="0">
                    <a:ln>
                      <a:noFill/>
                    </a:ln>
                    <a:solidFill>
                      <a:srgbClr val="595A59"/>
                    </a:solidFill>
                    <a:effectLst/>
                    <a:uLnTx/>
                    <a:uFillTx/>
                  </a:endParaRPr>
                </a:p>
              </p:txBody>
            </p:sp>
            <p:cxnSp>
              <p:nvCxnSpPr>
                <p:cNvPr id="1308" name="Straight Connector 1307"/>
                <p:cNvCxnSpPr/>
                <p:nvPr/>
              </p:nvCxnSpPr>
              <p:spPr>
                <a:xfrm rot="16200000" flipH="1">
                  <a:off x="1305644" y="4187093"/>
                  <a:ext cx="62617" cy="0"/>
                </a:xfrm>
                <a:prstGeom prst="line">
                  <a:avLst/>
                </a:prstGeom>
                <a:noFill/>
                <a:ln w="12700" cap="flat" cmpd="sng" algn="ctr">
                  <a:solidFill>
                    <a:srgbClr val="595A59"/>
                  </a:solidFill>
                  <a:prstDash val="solid"/>
                  <a:miter lim="800000"/>
                </a:ln>
                <a:effectLst/>
              </p:spPr>
            </p:cxnSp>
            <p:sp>
              <p:nvSpPr>
                <p:cNvPr id="1309" name="TextBox 1308"/>
                <p:cNvSpPr txBox="1"/>
                <p:nvPr/>
              </p:nvSpPr>
              <p:spPr>
                <a:xfrm>
                  <a:off x="1276575" y="4246730"/>
                  <a:ext cx="120351"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50</a:t>
                  </a:r>
                  <a:endParaRPr kumimoji="0" lang="en-US" sz="900" b="0" i="0" u="none" strike="noStrike" kern="0" cap="none" spc="0" normalizeH="0" baseline="0" noProof="0" dirty="0">
                    <a:ln>
                      <a:noFill/>
                    </a:ln>
                    <a:solidFill>
                      <a:srgbClr val="595A59"/>
                    </a:solidFill>
                    <a:effectLst/>
                    <a:uLnTx/>
                    <a:uFillTx/>
                  </a:endParaRPr>
                </a:p>
              </p:txBody>
            </p:sp>
            <p:cxnSp>
              <p:nvCxnSpPr>
                <p:cNvPr id="1310" name="Straight Connector 1309"/>
                <p:cNvCxnSpPr/>
                <p:nvPr/>
              </p:nvCxnSpPr>
              <p:spPr>
                <a:xfrm rot="16200000" flipH="1">
                  <a:off x="1608064" y="4187094"/>
                  <a:ext cx="62617" cy="0"/>
                </a:xfrm>
                <a:prstGeom prst="line">
                  <a:avLst/>
                </a:prstGeom>
                <a:noFill/>
                <a:ln w="12700" cap="flat" cmpd="sng" algn="ctr">
                  <a:solidFill>
                    <a:srgbClr val="595A59"/>
                  </a:solidFill>
                  <a:prstDash val="solid"/>
                  <a:miter lim="800000"/>
                </a:ln>
                <a:effectLst/>
              </p:spPr>
            </p:cxnSp>
            <p:sp>
              <p:nvSpPr>
                <p:cNvPr id="1311" name="TextBox 1310"/>
                <p:cNvSpPr txBox="1"/>
                <p:nvPr/>
              </p:nvSpPr>
              <p:spPr>
                <a:xfrm>
                  <a:off x="1548908"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100</a:t>
                  </a:r>
                  <a:endParaRPr kumimoji="0" lang="en-US" sz="900" b="0" i="0" u="none" strike="noStrike" kern="0" cap="none" spc="0" normalizeH="0" baseline="0" noProof="0" dirty="0">
                    <a:ln>
                      <a:noFill/>
                    </a:ln>
                    <a:solidFill>
                      <a:srgbClr val="595A59"/>
                    </a:solidFill>
                    <a:effectLst/>
                    <a:uLnTx/>
                    <a:uFillTx/>
                  </a:endParaRPr>
                </a:p>
              </p:txBody>
            </p:sp>
            <p:cxnSp>
              <p:nvCxnSpPr>
                <p:cNvPr id="1312" name="Straight Connector 1311"/>
                <p:cNvCxnSpPr/>
                <p:nvPr/>
              </p:nvCxnSpPr>
              <p:spPr>
                <a:xfrm rot="16200000" flipH="1">
                  <a:off x="1922389" y="4187094"/>
                  <a:ext cx="62617" cy="0"/>
                </a:xfrm>
                <a:prstGeom prst="line">
                  <a:avLst/>
                </a:prstGeom>
                <a:noFill/>
                <a:ln w="12700" cap="flat" cmpd="sng" algn="ctr">
                  <a:solidFill>
                    <a:srgbClr val="595A59"/>
                  </a:solidFill>
                  <a:prstDash val="solid"/>
                  <a:miter lim="800000"/>
                </a:ln>
                <a:effectLst/>
              </p:spPr>
            </p:cxnSp>
            <p:sp>
              <p:nvSpPr>
                <p:cNvPr id="1313" name="TextBox 1312"/>
                <p:cNvSpPr txBox="1"/>
                <p:nvPr/>
              </p:nvSpPr>
              <p:spPr>
                <a:xfrm>
                  <a:off x="1863233"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150</a:t>
                  </a:r>
                  <a:endParaRPr kumimoji="0" lang="en-US" sz="900" b="0" i="0" u="none" strike="noStrike" kern="0" cap="none" spc="0" normalizeH="0" baseline="0" noProof="0" dirty="0">
                    <a:ln>
                      <a:noFill/>
                    </a:ln>
                    <a:solidFill>
                      <a:srgbClr val="595A59"/>
                    </a:solidFill>
                    <a:effectLst/>
                    <a:uLnTx/>
                    <a:uFillTx/>
                  </a:endParaRPr>
                </a:p>
              </p:txBody>
            </p:sp>
            <p:cxnSp>
              <p:nvCxnSpPr>
                <p:cNvPr id="1314" name="Straight Connector 1313"/>
                <p:cNvCxnSpPr/>
                <p:nvPr/>
              </p:nvCxnSpPr>
              <p:spPr>
                <a:xfrm rot="16200000" flipH="1">
                  <a:off x="2234333" y="4187094"/>
                  <a:ext cx="62617" cy="0"/>
                </a:xfrm>
                <a:prstGeom prst="line">
                  <a:avLst/>
                </a:prstGeom>
                <a:noFill/>
                <a:ln w="12700" cap="flat" cmpd="sng" algn="ctr">
                  <a:solidFill>
                    <a:srgbClr val="595A59"/>
                  </a:solidFill>
                  <a:prstDash val="solid"/>
                  <a:miter lim="800000"/>
                </a:ln>
                <a:effectLst/>
              </p:spPr>
            </p:cxnSp>
            <p:sp>
              <p:nvSpPr>
                <p:cNvPr id="1315" name="TextBox 1314"/>
                <p:cNvSpPr txBox="1"/>
                <p:nvPr/>
              </p:nvSpPr>
              <p:spPr>
                <a:xfrm>
                  <a:off x="2175177"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200</a:t>
                  </a:r>
                  <a:endParaRPr kumimoji="0" lang="en-US" sz="900" b="0" i="0" u="none" strike="noStrike" kern="0" cap="none" spc="0" normalizeH="0" baseline="0" noProof="0" dirty="0">
                    <a:ln>
                      <a:noFill/>
                    </a:ln>
                    <a:solidFill>
                      <a:srgbClr val="595A59"/>
                    </a:solidFill>
                    <a:effectLst/>
                    <a:uLnTx/>
                    <a:uFillTx/>
                  </a:endParaRPr>
                </a:p>
              </p:txBody>
            </p:sp>
            <p:cxnSp>
              <p:nvCxnSpPr>
                <p:cNvPr id="1316" name="Straight Connector 1315"/>
                <p:cNvCxnSpPr/>
                <p:nvPr/>
              </p:nvCxnSpPr>
              <p:spPr>
                <a:xfrm rot="16200000" flipH="1">
                  <a:off x="2539133" y="4187094"/>
                  <a:ext cx="62617" cy="0"/>
                </a:xfrm>
                <a:prstGeom prst="line">
                  <a:avLst/>
                </a:prstGeom>
                <a:noFill/>
                <a:ln w="12700" cap="flat" cmpd="sng" algn="ctr">
                  <a:solidFill>
                    <a:srgbClr val="595A59"/>
                  </a:solidFill>
                  <a:prstDash val="solid"/>
                  <a:miter lim="800000"/>
                </a:ln>
                <a:effectLst/>
              </p:spPr>
            </p:cxnSp>
            <p:sp>
              <p:nvSpPr>
                <p:cNvPr id="1317" name="TextBox 1316"/>
                <p:cNvSpPr txBox="1"/>
                <p:nvPr/>
              </p:nvSpPr>
              <p:spPr>
                <a:xfrm>
                  <a:off x="2479977"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250</a:t>
                  </a:r>
                  <a:endParaRPr kumimoji="0" lang="en-US" sz="900" b="0" i="0" u="none" strike="noStrike" kern="0" cap="none" spc="0" normalizeH="0" baseline="0" noProof="0" dirty="0">
                    <a:ln>
                      <a:noFill/>
                    </a:ln>
                    <a:solidFill>
                      <a:srgbClr val="595A59"/>
                    </a:solidFill>
                    <a:effectLst/>
                    <a:uLnTx/>
                    <a:uFillTx/>
                  </a:endParaRPr>
                </a:p>
              </p:txBody>
            </p:sp>
            <p:cxnSp>
              <p:nvCxnSpPr>
                <p:cNvPr id="1318" name="Straight Connector 1317"/>
                <p:cNvCxnSpPr/>
                <p:nvPr/>
              </p:nvCxnSpPr>
              <p:spPr>
                <a:xfrm rot="16200000" flipH="1">
                  <a:off x="2841552" y="4187094"/>
                  <a:ext cx="62617" cy="0"/>
                </a:xfrm>
                <a:prstGeom prst="line">
                  <a:avLst/>
                </a:prstGeom>
                <a:noFill/>
                <a:ln w="12700" cap="flat" cmpd="sng" algn="ctr">
                  <a:solidFill>
                    <a:srgbClr val="595A59"/>
                  </a:solidFill>
                  <a:prstDash val="solid"/>
                  <a:miter lim="800000"/>
                </a:ln>
                <a:effectLst/>
              </p:spPr>
            </p:cxnSp>
            <p:sp>
              <p:nvSpPr>
                <p:cNvPr id="1319" name="TextBox 1318"/>
                <p:cNvSpPr txBox="1"/>
                <p:nvPr/>
              </p:nvSpPr>
              <p:spPr>
                <a:xfrm>
                  <a:off x="2782397"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300</a:t>
                  </a:r>
                  <a:endParaRPr kumimoji="0" lang="en-US" sz="900" b="0" i="0" u="none" strike="noStrike" kern="0" cap="none" spc="0" normalizeH="0" baseline="0" noProof="0" dirty="0">
                    <a:ln>
                      <a:noFill/>
                    </a:ln>
                    <a:solidFill>
                      <a:srgbClr val="595A59"/>
                    </a:solidFill>
                    <a:effectLst/>
                    <a:uLnTx/>
                    <a:uFillTx/>
                  </a:endParaRPr>
                </a:p>
              </p:txBody>
            </p:sp>
            <p:cxnSp>
              <p:nvCxnSpPr>
                <p:cNvPr id="1320" name="Straight Connector 1319"/>
                <p:cNvCxnSpPr/>
                <p:nvPr/>
              </p:nvCxnSpPr>
              <p:spPr>
                <a:xfrm rot="16200000" flipH="1">
                  <a:off x="3151113" y="4187094"/>
                  <a:ext cx="62617" cy="0"/>
                </a:xfrm>
                <a:prstGeom prst="line">
                  <a:avLst/>
                </a:prstGeom>
                <a:noFill/>
                <a:ln w="12700" cap="flat" cmpd="sng" algn="ctr">
                  <a:solidFill>
                    <a:srgbClr val="595A59"/>
                  </a:solidFill>
                  <a:prstDash val="solid"/>
                  <a:miter lim="800000"/>
                </a:ln>
                <a:effectLst/>
              </p:spPr>
            </p:cxnSp>
            <p:sp>
              <p:nvSpPr>
                <p:cNvPr id="1321" name="TextBox 1320"/>
                <p:cNvSpPr txBox="1"/>
                <p:nvPr/>
              </p:nvSpPr>
              <p:spPr>
                <a:xfrm>
                  <a:off x="3091957"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350</a:t>
                  </a:r>
                  <a:endParaRPr kumimoji="0" lang="en-US" sz="900" b="0" i="0" u="none" strike="noStrike" kern="0" cap="none" spc="0" normalizeH="0" baseline="0" noProof="0" dirty="0">
                    <a:ln>
                      <a:noFill/>
                    </a:ln>
                    <a:solidFill>
                      <a:srgbClr val="595A59"/>
                    </a:solidFill>
                    <a:effectLst/>
                    <a:uLnTx/>
                    <a:uFillTx/>
                  </a:endParaRPr>
                </a:p>
              </p:txBody>
            </p:sp>
            <p:sp>
              <p:nvSpPr>
                <p:cNvPr id="1322" name="TextBox 1321"/>
                <p:cNvSpPr txBox="1"/>
                <p:nvPr/>
              </p:nvSpPr>
              <p:spPr>
                <a:xfrm>
                  <a:off x="1842627" y="4389742"/>
                  <a:ext cx="526535"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Study days</a:t>
                  </a:r>
                  <a:endParaRPr kumimoji="0" lang="en-US" sz="900" b="0" i="0" u="none" strike="noStrike" kern="0" cap="none" spc="0" normalizeH="0" baseline="0" noProof="0" dirty="0">
                    <a:ln>
                      <a:noFill/>
                    </a:ln>
                    <a:solidFill>
                      <a:srgbClr val="595A59"/>
                    </a:solidFill>
                    <a:effectLst/>
                    <a:uLnTx/>
                    <a:uFillTx/>
                  </a:endParaRPr>
                </a:p>
              </p:txBody>
            </p:sp>
          </p:grpSp>
          <p:cxnSp>
            <p:nvCxnSpPr>
              <p:cNvPr id="1295" name="Straight Connector 1294"/>
              <p:cNvCxnSpPr/>
              <p:nvPr/>
            </p:nvCxnSpPr>
            <p:spPr>
              <a:xfrm>
                <a:off x="4405449" y="4036423"/>
                <a:ext cx="2057400" cy="0"/>
              </a:xfrm>
              <a:prstGeom prst="line">
                <a:avLst/>
              </a:prstGeom>
              <a:noFill/>
              <a:ln w="28575" cap="rnd" cmpd="sng" algn="ctr">
                <a:solidFill>
                  <a:srgbClr val="595A59">
                    <a:lumMod val="60000"/>
                    <a:lumOff val="40000"/>
                  </a:srgbClr>
                </a:solidFill>
                <a:prstDash val="sysDot"/>
                <a:round/>
              </a:ln>
              <a:effectLst/>
            </p:spPr>
          </p:cxnSp>
        </p:grpSp>
        <p:grpSp>
          <p:nvGrpSpPr>
            <p:cNvPr id="961" name="Group 960"/>
            <p:cNvGrpSpPr/>
            <p:nvPr/>
          </p:nvGrpSpPr>
          <p:grpSpPr>
            <a:xfrm>
              <a:off x="6298711" y="2837037"/>
              <a:ext cx="2717751" cy="2223268"/>
              <a:chOff x="3836763" y="2304973"/>
              <a:chExt cx="2717751" cy="2223268"/>
            </a:xfrm>
          </p:grpSpPr>
          <p:grpSp>
            <p:nvGrpSpPr>
              <p:cNvPr id="1265" name="Group 1264"/>
              <p:cNvGrpSpPr/>
              <p:nvPr/>
            </p:nvGrpSpPr>
            <p:grpSpPr>
              <a:xfrm>
                <a:off x="3836763" y="2304973"/>
                <a:ext cx="2717751" cy="2223268"/>
                <a:chOff x="438539" y="2304973"/>
                <a:chExt cx="2833943" cy="2223268"/>
              </a:xfrm>
            </p:grpSpPr>
            <p:sp>
              <p:nvSpPr>
                <p:cNvPr id="1267" name="Rectangle 1266"/>
                <p:cNvSpPr/>
                <p:nvPr/>
              </p:nvSpPr>
              <p:spPr>
                <a:xfrm rot="16200000">
                  <a:off x="-328119" y="3159641"/>
                  <a:ext cx="1779174" cy="24585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ea typeface="+mn-ea"/>
                      <a:cs typeface="+mn-cs"/>
                    </a:rPr>
                    <a:t>Anti-VZV IgG, IU/L</a:t>
                  </a:r>
                  <a:endParaRPr kumimoji="0" lang="en-US" sz="900" b="0" i="0" u="none" strike="noStrike" kern="0" cap="none" spc="0" normalizeH="0" baseline="0" noProof="0" dirty="0">
                    <a:ln>
                      <a:noFill/>
                    </a:ln>
                    <a:solidFill>
                      <a:srgbClr val="595A59"/>
                    </a:solidFill>
                    <a:effectLst/>
                    <a:uLnTx/>
                    <a:uFillTx/>
                    <a:ea typeface="+mn-ea"/>
                    <a:cs typeface="+mn-cs"/>
                  </a:endParaRPr>
                </a:p>
              </p:txBody>
            </p:sp>
            <p:sp>
              <p:nvSpPr>
                <p:cNvPr id="1268" name="Rectangle 32"/>
                <p:cNvSpPr/>
                <p:nvPr/>
              </p:nvSpPr>
              <p:spPr>
                <a:xfrm>
                  <a:off x="1027816" y="2370179"/>
                  <a:ext cx="2149882" cy="1783612"/>
                </a:xfrm>
                <a:custGeom>
                  <a:avLst/>
                  <a:gdLst>
                    <a:gd name="connsiteX0" fmla="*/ 0 w 2149882"/>
                    <a:gd name="connsiteY0" fmla="*/ 0 h 1783612"/>
                    <a:gd name="connsiteX1" fmla="*/ 2149882 w 2149882"/>
                    <a:gd name="connsiteY1" fmla="*/ 0 h 1783612"/>
                    <a:gd name="connsiteX2" fmla="*/ 2149882 w 2149882"/>
                    <a:gd name="connsiteY2" fmla="*/ 1783612 h 1783612"/>
                    <a:gd name="connsiteX3" fmla="*/ 0 w 2149882"/>
                    <a:gd name="connsiteY3" fmla="*/ 1783612 h 1783612"/>
                    <a:gd name="connsiteX4" fmla="*/ 0 w 2149882"/>
                    <a:gd name="connsiteY4" fmla="*/ 0 h 1783612"/>
                    <a:gd name="connsiteX0-1" fmla="*/ 0 w 2149882"/>
                    <a:gd name="connsiteY0-2" fmla="*/ 0 h 1783612"/>
                    <a:gd name="connsiteX1-3" fmla="*/ 2149882 w 2149882"/>
                    <a:gd name="connsiteY1-4" fmla="*/ 0 h 1783612"/>
                    <a:gd name="connsiteX2-5" fmla="*/ 2149882 w 2149882"/>
                    <a:gd name="connsiteY2-6" fmla="*/ 1783612 h 1783612"/>
                    <a:gd name="connsiteX3-7" fmla="*/ 0 w 2149882"/>
                    <a:gd name="connsiteY3-8" fmla="*/ 1783612 h 1783612"/>
                    <a:gd name="connsiteX4-9" fmla="*/ 0 w 2149882"/>
                    <a:gd name="connsiteY4-10" fmla="*/ 0 h 1783612"/>
                    <a:gd name="connsiteX0-11" fmla="*/ 2149882 w 2241322"/>
                    <a:gd name="connsiteY0-12" fmla="*/ 0 h 1783612"/>
                    <a:gd name="connsiteX1-13" fmla="*/ 2149882 w 2241322"/>
                    <a:gd name="connsiteY1-14" fmla="*/ 1783612 h 1783612"/>
                    <a:gd name="connsiteX2-15" fmla="*/ 0 w 2241322"/>
                    <a:gd name="connsiteY2-16" fmla="*/ 1783612 h 1783612"/>
                    <a:gd name="connsiteX3-17" fmla="*/ 0 w 2241322"/>
                    <a:gd name="connsiteY3-18" fmla="*/ 0 h 1783612"/>
                    <a:gd name="connsiteX4-19" fmla="*/ 2241322 w 2241322"/>
                    <a:gd name="connsiteY4-20" fmla="*/ 91440 h 1783612"/>
                    <a:gd name="connsiteX0-21" fmla="*/ 2149882 w 2149882"/>
                    <a:gd name="connsiteY0-22" fmla="*/ 0 h 1783612"/>
                    <a:gd name="connsiteX1-23" fmla="*/ 2149882 w 2149882"/>
                    <a:gd name="connsiteY1-24" fmla="*/ 1783612 h 1783612"/>
                    <a:gd name="connsiteX2-25" fmla="*/ 0 w 2149882"/>
                    <a:gd name="connsiteY2-26" fmla="*/ 1783612 h 1783612"/>
                    <a:gd name="connsiteX3-27" fmla="*/ 0 w 2149882"/>
                    <a:gd name="connsiteY3-28" fmla="*/ 0 h 1783612"/>
                    <a:gd name="connsiteX0-29" fmla="*/ 2149882 w 2149882"/>
                    <a:gd name="connsiteY0-30" fmla="*/ 1783612 h 1783612"/>
                    <a:gd name="connsiteX1-31" fmla="*/ 0 w 2149882"/>
                    <a:gd name="connsiteY1-32" fmla="*/ 1783612 h 1783612"/>
                    <a:gd name="connsiteX2-33" fmla="*/ 0 w 2149882"/>
                    <a:gd name="connsiteY2-34" fmla="*/ 0 h 1783612"/>
                  </a:gdLst>
                  <a:ahLst/>
                  <a:cxnLst>
                    <a:cxn ang="0">
                      <a:pos x="connsiteX0-1" y="connsiteY0-2"/>
                    </a:cxn>
                    <a:cxn ang="0">
                      <a:pos x="connsiteX1-3" y="connsiteY1-4"/>
                    </a:cxn>
                    <a:cxn ang="0">
                      <a:pos x="connsiteX2-5" y="connsiteY2-6"/>
                    </a:cxn>
                  </a:cxnLst>
                  <a:rect l="l" t="t" r="r" b="b"/>
                  <a:pathLst>
                    <a:path w="2149882" h="1783612">
                      <a:moveTo>
                        <a:pt x="2149882" y="1783612"/>
                      </a:moveTo>
                      <a:lnTo>
                        <a:pt x="0" y="1783612"/>
                      </a:lnTo>
                      <a:lnTo>
                        <a:pt x="0" y="0"/>
                      </a:lnTo>
                    </a:path>
                  </a:pathLst>
                </a:custGeom>
                <a:noFill/>
                <a:ln w="12700" cap="flat" cmpd="sng" algn="ctr">
                  <a:solidFill>
                    <a:srgbClr val="595A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ea typeface="+mn-ea"/>
                    <a:cs typeface="+mn-cs"/>
                  </a:endParaRPr>
                </a:p>
              </p:txBody>
            </p:sp>
            <p:cxnSp>
              <p:nvCxnSpPr>
                <p:cNvPr id="1269" name="Straight Connector 1268"/>
                <p:cNvCxnSpPr/>
                <p:nvPr/>
              </p:nvCxnSpPr>
              <p:spPr>
                <a:xfrm flipH="1">
                  <a:off x="960361" y="4154177"/>
                  <a:ext cx="62617" cy="0"/>
                </a:xfrm>
                <a:prstGeom prst="line">
                  <a:avLst/>
                </a:prstGeom>
                <a:noFill/>
                <a:ln w="12700" cap="flat" cmpd="sng" algn="ctr">
                  <a:solidFill>
                    <a:srgbClr val="595A59"/>
                  </a:solidFill>
                  <a:prstDash val="solid"/>
                  <a:miter lim="800000"/>
                </a:ln>
                <a:effectLst/>
              </p:spPr>
            </p:cxnSp>
            <p:sp>
              <p:nvSpPr>
                <p:cNvPr id="1270" name="TextBox 1269"/>
                <p:cNvSpPr txBox="1"/>
                <p:nvPr/>
              </p:nvSpPr>
              <p:spPr>
                <a:xfrm>
                  <a:off x="878452" y="4082973"/>
                  <a:ext cx="60175"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0</a:t>
                  </a:r>
                  <a:endParaRPr kumimoji="0" lang="en-US" sz="900" b="0" i="0" u="none" strike="noStrike" kern="0" cap="none" spc="0" normalizeH="0" baseline="0" noProof="0" dirty="0">
                    <a:ln>
                      <a:noFill/>
                    </a:ln>
                    <a:solidFill>
                      <a:srgbClr val="595A59"/>
                    </a:solidFill>
                    <a:effectLst/>
                    <a:uLnTx/>
                    <a:uFillTx/>
                  </a:endParaRPr>
                </a:p>
              </p:txBody>
            </p:sp>
            <p:cxnSp>
              <p:nvCxnSpPr>
                <p:cNvPr id="1271" name="Straight Connector 1270"/>
                <p:cNvCxnSpPr/>
                <p:nvPr/>
              </p:nvCxnSpPr>
              <p:spPr>
                <a:xfrm flipH="1">
                  <a:off x="960361" y="3560308"/>
                  <a:ext cx="62617" cy="0"/>
                </a:xfrm>
                <a:prstGeom prst="line">
                  <a:avLst/>
                </a:prstGeom>
                <a:noFill/>
                <a:ln w="12700" cap="flat" cmpd="sng" algn="ctr">
                  <a:solidFill>
                    <a:srgbClr val="595A59"/>
                  </a:solidFill>
                  <a:prstDash val="solid"/>
                  <a:miter lim="800000"/>
                </a:ln>
                <a:effectLst/>
              </p:spPr>
            </p:cxnSp>
            <p:sp>
              <p:nvSpPr>
                <p:cNvPr id="1272" name="TextBox 1271"/>
                <p:cNvSpPr txBox="1"/>
                <p:nvPr/>
              </p:nvSpPr>
              <p:spPr>
                <a:xfrm>
                  <a:off x="697927" y="3491909"/>
                  <a:ext cx="240701"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1000</a:t>
                  </a:r>
                  <a:endParaRPr kumimoji="0" lang="en-US" sz="900" b="0" i="0" u="none" strike="noStrike" kern="0" cap="none" spc="0" normalizeH="0" baseline="0" noProof="0" dirty="0">
                    <a:ln>
                      <a:noFill/>
                    </a:ln>
                    <a:solidFill>
                      <a:srgbClr val="595A59"/>
                    </a:solidFill>
                    <a:effectLst/>
                    <a:uLnTx/>
                    <a:uFillTx/>
                  </a:endParaRPr>
                </a:p>
              </p:txBody>
            </p:sp>
            <p:cxnSp>
              <p:nvCxnSpPr>
                <p:cNvPr id="1273" name="Straight Connector 1272"/>
                <p:cNvCxnSpPr/>
                <p:nvPr/>
              </p:nvCxnSpPr>
              <p:spPr>
                <a:xfrm flipH="1">
                  <a:off x="960361" y="2964996"/>
                  <a:ext cx="62617" cy="0"/>
                </a:xfrm>
                <a:prstGeom prst="line">
                  <a:avLst/>
                </a:prstGeom>
                <a:noFill/>
                <a:ln w="12700" cap="flat" cmpd="sng" algn="ctr">
                  <a:solidFill>
                    <a:srgbClr val="595A59"/>
                  </a:solidFill>
                  <a:prstDash val="solid"/>
                  <a:miter lim="800000"/>
                </a:ln>
                <a:effectLst/>
              </p:spPr>
            </p:cxnSp>
            <p:sp>
              <p:nvSpPr>
                <p:cNvPr id="1274" name="TextBox 1273"/>
                <p:cNvSpPr txBox="1"/>
                <p:nvPr/>
              </p:nvSpPr>
              <p:spPr>
                <a:xfrm>
                  <a:off x="697927" y="2896597"/>
                  <a:ext cx="240701"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2000</a:t>
                  </a:r>
                  <a:endParaRPr kumimoji="0" lang="en-US" sz="900" b="0" i="0" u="none" strike="noStrike" kern="0" cap="none" spc="0" normalizeH="0" baseline="0" noProof="0" dirty="0">
                    <a:ln>
                      <a:noFill/>
                    </a:ln>
                    <a:solidFill>
                      <a:srgbClr val="595A59"/>
                    </a:solidFill>
                    <a:effectLst/>
                    <a:uLnTx/>
                    <a:uFillTx/>
                  </a:endParaRPr>
                </a:p>
              </p:txBody>
            </p:sp>
            <p:cxnSp>
              <p:nvCxnSpPr>
                <p:cNvPr id="1275" name="Straight Connector 1274"/>
                <p:cNvCxnSpPr/>
                <p:nvPr/>
              </p:nvCxnSpPr>
              <p:spPr>
                <a:xfrm flipH="1">
                  <a:off x="960361" y="2373372"/>
                  <a:ext cx="62617" cy="0"/>
                </a:xfrm>
                <a:prstGeom prst="line">
                  <a:avLst/>
                </a:prstGeom>
                <a:noFill/>
                <a:ln w="12700" cap="flat" cmpd="sng" algn="ctr">
                  <a:solidFill>
                    <a:srgbClr val="595A59"/>
                  </a:solidFill>
                  <a:prstDash val="solid"/>
                  <a:miter lim="800000"/>
                </a:ln>
                <a:effectLst/>
              </p:spPr>
            </p:cxnSp>
            <p:sp>
              <p:nvSpPr>
                <p:cNvPr id="1276" name="TextBox 1275"/>
                <p:cNvSpPr txBox="1"/>
                <p:nvPr/>
              </p:nvSpPr>
              <p:spPr>
                <a:xfrm>
                  <a:off x="697928" y="2304973"/>
                  <a:ext cx="240701"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3000</a:t>
                  </a:r>
                  <a:endParaRPr kumimoji="0" lang="en-US" sz="900" b="0" i="0" u="none" strike="noStrike" kern="0" cap="none" spc="0" normalizeH="0" baseline="0" noProof="0" dirty="0">
                    <a:ln>
                      <a:noFill/>
                    </a:ln>
                    <a:solidFill>
                      <a:srgbClr val="595A59"/>
                    </a:solidFill>
                    <a:effectLst/>
                    <a:uLnTx/>
                    <a:uFillTx/>
                  </a:endParaRPr>
                </a:p>
              </p:txBody>
            </p:sp>
            <p:cxnSp>
              <p:nvCxnSpPr>
                <p:cNvPr id="1277" name="Straight Connector 1276"/>
                <p:cNvCxnSpPr/>
                <p:nvPr/>
              </p:nvCxnSpPr>
              <p:spPr>
                <a:xfrm rot="16200000" flipH="1">
                  <a:off x="996080" y="4187092"/>
                  <a:ext cx="62617" cy="0"/>
                </a:xfrm>
                <a:prstGeom prst="line">
                  <a:avLst/>
                </a:prstGeom>
                <a:noFill/>
                <a:ln w="12700" cap="flat" cmpd="sng" algn="ctr">
                  <a:solidFill>
                    <a:srgbClr val="595A59"/>
                  </a:solidFill>
                  <a:prstDash val="solid"/>
                  <a:miter lim="800000"/>
                </a:ln>
                <a:effectLst/>
              </p:spPr>
            </p:cxnSp>
            <p:sp>
              <p:nvSpPr>
                <p:cNvPr id="1278" name="TextBox 1277"/>
                <p:cNvSpPr txBox="1"/>
                <p:nvPr/>
              </p:nvSpPr>
              <p:spPr>
                <a:xfrm>
                  <a:off x="997099" y="4246729"/>
                  <a:ext cx="60175"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0</a:t>
                  </a:r>
                  <a:endParaRPr kumimoji="0" lang="en-US" sz="900" b="0" i="0" u="none" strike="noStrike" kern="0" cap="none" spc="0" normalizeH="0" baseline="0" noProof="0" dirty="0">
                    <a:ln>
                      <a:noFill/>
                    </a:ln>
                    <a:solidFill>
                      <a:srgbClr val="595A59"/>
                    </a:solidFill>
                    <a:effectLst/>
                    <a:uLnTx/>
                    <a:uFillTx/>
                  </a:endParaRPr>
                </a:p>
              </p:txBody>
            </p:sp>
            <p:cxnSp>
              <p:nvCxnSpPr>
                <p:cNvPr id="1279" name="Straight Connector 1278"/>
                <p:cNvCxnSpPr/>
                <p:nvPr/>
              </p:nvCxnSpPr>
              <p:spPr>
                <a:xfrm rot="16200000" flipH="1">
                  <a:off x="1305644" y="4187093"/>
                  <a:ext cx="62617" cy="0"/>
                </a:xfrm>
                <a:prstGeom prst="line">
                  <a:avLst/>
                </a:prstGeom>
                <a:noFill/>
                <a:ln w="12700" cap="flat" cmpd="sng" algn="ctr">
                  <a:solidFill>
                    <a:srgbClr val="595A59"/>
                  </a:solidFill>
                  <a:prstDash val="solid"/>
                  <a:miter lim="800000"/>
                </a:ln>
                <a:effectLst/>
              </p:spPr>
            </p:cxnSp>
            <p:sp>
              <p:nvSpPr>
                <p:cNvPr id="1280" name="TextBox 1279"/>
                <p:cNvSpPr txBox="1"/>
                <p:nvPr/>
              </p:nvSpPr>
              <p:spPr>
                <a:xfrm>
                  <a:off x="1276576" y="4246730"/>
                  <a:ext cx="120350"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50</a:t>
                  </a:r>
                  <a:endParaRPr kumimoji="0" lang="en-US" sz="900" b="0" i="0" u="none" strike="noStrike" kern="0" cap="none" spc="0" normalizeH="0" baseline="0" noProof="0" dirty="0">
                    <a:ln>
                      <a:noFill/>
                    </a:ln>
                    <a:solidFill>
                      <a:srgbClr val="595A59"/>
                    </a:solidFill>
                    <a:effectLst/>
                    <a:uLnTx/>
                    <a:uFillTx/>
                  </a:endParaRPr>
                </a:p>
              </p:txBody>
            </p:sp>
            <p:cxnSp>
              <p:nvCxnSpPr>
                <p:cNvPr id="1281" name="Straight Connector 1280"/>
                <p:cNvCxnSpPr/>
                <p:nvPr/>
              </p:nvCxnSpPr>
              <p:spPr>
                <a:xfrm rot="16200000" flipH="1">
                  <a:off x="1608064" y="4187094"/>
                  <a:ext cx="62617" cy="0"/>
                </a:xfrm>
                <a:prstGeom prst="line">
                  <a:avLst/>
                </a:prstGeom>
                <a:noFill/>
                <a:ln w="12700" cap="flat" cmpd="sng" algn="ctr">
                  <a:solidFill>
                    <a:srgbClr val="595A59"/>
                  </a:solidFill>
                  <a:prstDash val="solid"/>
                  <a:miter lim="800000"/>
                </a:ln>
                <a:effectLst/>
              </p:spPr>
            </p:cxnSp>
            <p:sp>
              <p:nvSpPr>
                <p:cNvPr id="1282" name="TextBox 1281"/>
                <p:cNvSpPr txBox="1"/>
                <p:nvPr/>
              </p:nvSpPr>
              <p:spPr>
                <a:xfrm>
                  <a:off x="1548908"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100</a:t>
                  </a:r>
                  <a:endParaRPr kumimoji="0" lang="en-US" sz="900" b="0" i="0" u="none" strike="noStrike" kern="0" cap="none" spc="0" normalizeH="0" baseline="0" noProof="0" dirty="0">
                    <a:ln>
                      <a:noFill/>
                    </a:ln>
                    <a:solidFill>
                      <a:srgbClr val="595A59"/>
                    </a:solidFill>
                    <a:effectLst/>
                    <a:uLnTx/>
                    <a:uFillTx/>
                  </a:endParaRPr>
                </a:p>
              </p:txBody>
            </p:sp>
            <p:cxnSp>
              <p:nvCxnSpPr>
                <p:cNvPr id="1283" name="Straight Connector 1282"/>
                <p:cNvCxnSpPr/>
                <p:nvPr/>
              </p:nvCxnSpPr>
              <p:spPr>
                <a:xfrm rot="16200000" flipH="1">
                  <a:off x="1922389" y="4187094"/>
                  <a:ext cx="62617" cy="0"/>
                </a:xfrm>
                <a:prstGeom prst="line">
                  <a:avLst/>
                </a:prstGeom>
                <a:noFill/>
                <a:ln w="12700" cap="flat" cmpd="sng" algn="ctr">
                  <a:solidFill>
                    <a:srgbClr val="595A59"/>
                  </a:solidFill>
                  <a:prstDash val="solid"/>
                  <a:miter lim="800000"/>
                </a:ln>
                <a:effectLst/>
              </p:spPr>
            </p:cxnSp>
            <p:sp>
              <p:nvSpPr>
                <p:cNvPr id="1284" name="TextBox 1283"/>
                <p:cNvSpPr txBox="1"/>
                <p:nvPr/>
              </p:nvSpPr>
              <p:spPr>
                <a:xfrm>
                  <a:off x="1863233"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150</a:t>
                  </a:r>
                  <a:endParaRPr kumimoji="0" lang="en-US" sz="900" b="0" i="0" u="none" strike="noStrike" kern="0" cap="none" spc="0" normalizeH="0" baseline="0" noProof="0" dirty="0">
                    <a:ln>
                      <a:noFill/>
                    </a:ln>
                    <a:solidFill>
                      <a:srgbClr val="595A59"/>
                    </a:solidFill>
                    <a:effectLst/>
                    <a:uLnTx/>
                    <a:uFillTx/>
                  </a:endParaRPr>
                </a:p>
              </p:txBody>
            </p:sp>
            <p:cxnSp>
              <p:nvCxnSpPr>
                <p:cNvPr id="1285" name="Straight Connector 1284"/>
                <p:cNvCxnSpPr/>
                <p:nvPr/>
              </p:nvCxnSpPr>
              <p:spPr>
                <a:xfrm rot="16200000" flipH="1">
                  <a:off x="2234333" y="4187094"/>
                  <a:ext cx="62617" cy="0"/>
                </a:xfrm>
                <a:prstGeom prst="line">
                  <a:avLst/>
                </a:prstGeom>
                <a:noFill/>
                <a:ln w="12700" cap="flat" cmpd="sng" algn="ctr">
                  <a:solidFill>
                    <a:srgbClr val="595A59"/>
                  </a:solidFill>
                  <a:prstDash val="solid"/>
                  <a:miter lim="800000"/>
                </a:ln>
                <a:effectLst/>
              </p:spPr>
            </p:cxnSp>
            <p:sp>
              <p:nvSpPr>
                <p:cNvPr id="1286" name="TextBox 1285"/>
                <p:cNvSpPr txBox="1"/>
                <p:nvPr/>
              </p:nvSpPr>
              <p:spPr>
                <a:xfrm>
                  <a:off x="2175177"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200</a:t>
                  </a:r>
                  <a:endParaRPr kumimoji="0" lang="en-US" sz="900" b="0" i="0" u="none" strike="noStrike" kern="0" cap="none" spc="0" normalizeH="0" baseline="0" noProof="0" dirty="0">
                    <a:ln>
                      <a:noFill/>
                    </a:ln>
                    <a:solidFill>
                      <a:srgbClr val="595A59"/>
                    </a:solidFill>
                    <a:effectLst/>
                    <a:uLnTx/>
                    <a:uFillTx/>
                  </a:endParaRPr>
                </a:p>
              </p:txBody>
            </p:sp>
            <p:cxnSp>
              <p:nvCxnSpPr>
                <p:cNvPr id="1287" name="Straight Connector 1286"/>
                <p:cNvCxnSpPr/>
                <p:nvPr/>
              </p:nvCxnSpPr>
              <p:spPr>
                <a:xfrm rot="16200000" flipH="1">
                  <a:off x="2539133" y="4187094"/>
                  <a:ext cx="62617" cy="0"/>
                </a:xfrm>
                <a:prstGeom prst="line">
                  <a:avLst/>
                </a:prstGeom>
                <a:noFill/>
                <a:ln w="12700" cap="flat" cmpd="sng" algn="ctr">
                  <a:solidFill>
                    <a:srgbClr val="595A59"/>
                  </a:solidFill>
                  <a:prstDash val="solid"/>
                  <a:miter lim="800000"/>
                </a:ln>
                <a:effectLst/>
              </p:spPr>
            </p:cxnSp>
            <p:sp>
              <p:nvSpPr>
                <p:cNvPr id="1288" name="TextBox 1287"/>
                <p:cNvSpPr txBox="1"/>
                <p:nvPr/>
              </p:nvSpPr>
              <p:spPr>
                <a:xfrm>
                  <a:off x="2479977"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250</a:t>
                  </a:r>
                  <a:endParaRPr kumimoji="0" lang="en-US" sz="900" b="0" i="0" u="none" strike="noStrike" kern="0" cap="none" spc="0" normalizeH="0" baseline="0" noProof="0" dirty="0">
                    <a:ln>
                      <a:noFill/>
                    </a:ln>
                    <a:solidFill>
                      <a:srgbClr val="595A59"/>
                    </a:solidFill>
                    <a:effectLst/>
                    <a:uLnTx/>
                    <a:uFillTx/>
                  </a:endParaRPr>
                </a:p>
              </p:txBody>
            </p:sp>
            <p:cxnSp>
              <p:nvCxnSpPr>
                <p:cNvPr id="1289" name="Straight Connector 1288"/>
                <p:cNvCxnSpPr/>
                <p:nvPr/>
              </p:nvCxnSpPr>
              <p:spPr>
                <a:xfrm rot="16200000" flipH="1">
                  <a:off x="2841552" y="4187094"/>
                  <a:ext cx="62617" cy="0"/>
                </a:xfrm>
                <a:prstGeom prst="line">
                  <a:avLst/>
                </a:prstGeom>
                <a:noFill/>
                <a:ln w="12700" cap="flat" cmpd="sng" algn="ctr">
                  <a:solidFill>
                    <a:srgbClr val="595A59"/>
                  </a:solidFill>
                  <a:prstDash val="solid"/>
                  <a:miter lim="800000"/>
                </a:ln>
                <a:effectLst/>
              </p:spPr>
            </p:cxnSp>
            <p:sp>
              <p:nvSpPr>
                <p:cNvPr id="1290" name="TextBox 1289"/>
                <p:cNvSpPr txBox="1"/>
                <p:nvPr/>
              </p:nvSpPr>
              <p:spPr>
                <a:xfrm>
                  <a:off x="2782396"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300</a:t>
                  </a:r>
                  <a:endParaRPr kumimoji="0" lang="en-US" sz="900" b="0" i="0" u="none" strike="noStrike" kern="0" cap="none" spc="0" normalizeH="0" baseline="0" noProof="0" dirty="0">
                    <a:ln>
                      <a:noFill/>
                    </a:ln>
                    <a:solidFill>
                      <a:srgbClr val="595A59"/>
                    </a:solidFill>
                    <a:effectLst/>
                    <a:uLnTx/>
                    <a:uFillTx/>
                  </a:endParaRPr>
                </a:p>
              </p:txBody>
            </p:sp>
            <p:cxnSp>
              <p:nvCxnSpPr>
                <p:cNvPr id="1291" name="Straight Connector 1290"/>
                <p:cNvCxnSpPr/>
                <p:nvPr/>
              </p:nvCxnSpPr>
              <p:spPr>
                <a:xfrm rot="16200000" flipH="1">
                  <a:off x="3151113" y="4187094"/>
                  <a:ext cx="62617" cy="0"/>
                </a:xfrm>
                <a:prstGeom prst="line">
                  <a:avLst/>
                </a:prstGeom>
                <a:noFill/>
                <a:ln w="12700" cap="flat" cmpd="sng" algn="ctr">
                  <a:solidFill>
                    <a:srgbClr val="595A59"/>
                  </a:solidFill>
                  <a:prstDash val="solid"/>
                  <a:miter lim="800000"/>
                </a:ln>
                <a:effectLst/>
              </p:spPr>
            </p:cxnSp>
            <p:sp>
              <p:nvSpPr>
                <p:cNvPr id="1292" name="TextBox 1291"/>
                <p:cNvSpPr txBox="1"/>
                <p:nvPr/>
              </p:nvSpPr>
              <p:spPr>
                <a:xfrm>
                  <a:off x="3091956" y="4246731"/>
                  <a:ext cx="180526"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350</a:t>
                  </a:r>
                  <a:endParaRPr kumimoji="0" lang="en-US" sz="900" b="0" i="0" u="none" strike="noStrike" kern="0" cap="none" spc="0" normalizeH="0" baseline="0" noProof="0" dirty="0">
                    <a:ln>
                      <a:noFill/>
                    </a:ln>
                    <a:solidFill>
                      <a:srgbClr val="595A59"/>
                    </a:solidFill>
                    <a:effectLst/>
                    <a:uLnTx/>
                    <a:uFillTx/>
                  </a:endParaRPr>
                </a:p>
              </p:txBody>
            </p:sp>
            <p:sp>
              <p:nvSpPr>
                <p:cNvPr id="1293" name="TextBox 1292"/>
                <p:cNvSpPr txBox="1"/>
                <p:nvPr/>
              </p:nvSpPr>
              <p:spPr>
                <a:xfrm>
                  <a:off x="1842628" y="4389742"/>
                  <a:ext cx="526534"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Study days</a:t>
                  </a:r>
                  <a:endParaRPr kumimoji="0" lang="en-US" sz="900" b="0" i="0" u="none" strike="noStrike" kern="0" cap="none" spc="0" normalizeH="0" baseline="0" noProof="0" dirty="0">
                    <a:ln>
                      <a:noFill/>
                    </a:ln>
                    <a:solidFill>
                      <a:srgbClr val="595A59"/>
                    </a:solidFill>
                    <a:effectLst/>
                    <a:uLnTx/>
                    <a:uFillTx/>
                  </a:endParaRPr>
                </a:p>
              </p:txBody>
            </p:sp>
          </p:grpSp>
          <p:cxnSp>
            <p:nvCxnSpPr>
              <p:cNvPr id="1266" name="Straight Connector 1265"/>
              <p:cNvCxnSpPr/>
              <p:nvPr/>
            </p:nvCxnSpPr>
            <p:spPr>
              <a:xfrm>
                <a:off x="4405449" y="4062183"/>
                <a:ext cx="2057400" cy="0"/>
              </a:xfrm>
              <a:prstGeom prst="line">
                <a:avLst/>
              </a:prstGeom>
              <a:noFill/>
              <a:ln w="28575" cap="rnd" cmpd="sng" algn="ctr">
                <a:solidFill>
                  <a:srgbClr val="595A59">
                    <a:lumMod val="60000"/>
                    <a:lumOff val="40000"/>
                  </a:srgbClr>
                </a:solidFill>
                <a:prstDash val="sysDot"/>
                <a:round/>
              </a:ln>
              <a:effectLst/>
            </p:spPr>
          </p:cxnSp>
        </p:grpSp>
        <p:grpSp>
          <p:nvGrpSpPr>
            <p:cNvPr id="962" name="Group 961"/>
            <p:cNvGrpSpPr/>
            <p:nvPr/>
          </p:nvGrpSpPr>
          <p:grpSpPr>
            <a:xfrm>
              <a:off x="6848854" y="3432426"/>
              <a:ext cx="36576" cy="307182"/>
              <a:chOff x="6118275" y="2838450"/>
              <a:chExt cx="91440" cy="628650"/>
            </a:xfrm>
          </p:grpSpPr>
          <p:cxnSp>
            <p:nvCxnSpPr>
              <p:cNvPr id="1262" name="Straight Connector 1261"/>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63" name="Straight Connector 1262"/>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64" name="Straight Connector 1263"/>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63" name="Group 962"/>
            <p:cNvGrpSpPr/>
            <p:nvPr/>
          </p:nvGrpSpPr>
          <p:grpSpPr>
            <a:xfrm>
              <a:off x="6894098" y="3896769"/>
              <a:ext cx="36576" cy="235745"/>
              <a:chOff x="6118275" y="2838450"/>
              <a:chExt cx="91440" cy="628650"/>
            </a:xfrm>
          </p:grpSpPr>
          <p:cxnSp>
            <p:nvCxnSpPr>
              <p:cNvPr id="1259" name="Straight Connector 1258"/>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60" name="Straight Connector 1259"/>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61" name="Straight Connector 1260"/>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64" name="Group 963"/>
            <p:cNvGrpSpPr/>
            <p:nvPr/>
          </p:nvGrpSpPr>
          <p:grpSpPr>
            <a:xfrm>
              <a:off x="6941723" y="4134895"/>
              <a:ext cx="36576" cy="176213"/>
              <a:chOff x="6118275" y="2838450"/>
              <a:chExt cx="91440" cy="628650"/>
            </a:xfrm>
          </p:grpSpPr>
          <p:cxnSp>
            <p:nvCxnSpPr>
              <p:cNvPr id="1256" name="Straight Connector 1255"/>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57" name="Straight Connector 1256"/>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58" name="Straight Connector 1257"/>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65" name="Group 964"/>
            <p:cNvGrpSpPr/>
            <p:nvPr/>
          </p:nvGrpSpPr>
          <p:grpSpPr>
            <a:xfrm>
              <a:off x="6982204" y="4199189"/>
              <a:ext cx="36576" cy="154781"/>
              <a:chOff x="6118275" y="2838450"/>
              <a:chExt cx="91440" cy="628650"/>
            </a:xfrm>
          </p:grpSpPr>
          <p:cxnSp>
            <p:nvCxnSpPr>
              <p:cNvPr id="1253" name="Straight Connector 1252"/>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54" name="Straight Connector 1253"/>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55" name="Straight Connector 1254"/>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66" name="Group 965"/>
            <p:cNvGrpSpPr/>
            <p:nvPr/>
          </p:nvGrpSpPr>
          <p:grpSpPr>
            <a:xfrm>
              <a:off x="7022685" y="4175376"/>
              <a:ext cx="36576" cy="154781"/>
              <a:chOff x="6118275" y="2838450"/>
              <a:chExt cx="91440" cy="628650"/>
            </a:xfrm>
          </p:grpSpPr>
          <p:cxnSp>
            <p:nvCxnSpPr>
              <p:cNvPr id="1250" name="Straight Connector 1249"/>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51" name="Straight Connector 1250"/>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52" name="Straight Connector 1251"/>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67" name="Group 966"/>
            <p:cNvGrpSpPr/>
            <p:nvPr/>
          </p:nvGrpSpPr>
          <p:grpSpPr>
            <a:xfrm>
              <a:off x="7063166" y="4008689"/>
              <a:ext cx="36576" cy="319087"/>
              <a:chOff x="6118275" y="2838450"/>
              <a:chExt cx="91440" cy="628650"/>
            </a:xfrm>
          </p:grpSpPr>
          <p:cxnSp>
            <p:nvCxnSpPr>
              <p:cNvPr id="1247" name="Straight Connector 1246"/>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48" name="Straight Connector 1247"/>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49" name="Straight Connector 1248"/>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68" name="Group 967"/>
            <p:cNvGrpSpPr/>
            <p:nvPr/>
          </p:nvGrpSpPr>
          <p:grpSpPr>
            <a:xfrm>
              <a:off x="7103648" y="3906295"/>
              <a:ext cx="36576" cy="357187"/>
              <a:chOff x="6118275" y="2838450"/>
              <a:chExt cx="91440" cy="628650"/>
            </a:xfrm>
          </p:grpSpPr>
          <p:cxnSp>
            <p:nvCxnSpPr>
              <p:cNvPr id="1244" name="Straight Connector 1243"/>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45" name="Straight Connector 1244"/>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46" name="Straight Connector 1245"/>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69" name="Group 968"/>
            <p:cNvGrpSpPr/>
            <p:nvPr/>
          </p:nvGrpSpPr>
          <p:grpSpPr>
            <a:xfrm>
              <a:off x="7189373" y="3884864"/>
              <a:ext cx="36576" cy="357187"/>
              <a:chOff x="6118275" y="2838450"/>
              <a:chExt cx="91440" cy="628650"/>
            </a:xfrm>
          </p:grpSpPr>
          <p:cxnSp>
            <p:nvCxnSpPr>
              <p:cNvPr id="1241" name="Straight Connector 1240"/>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42" name="Straight Connector 1241"/>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43" name="Straight Connector 1242"/>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70" name="Group 969"/>
            <p:cNvGrpSpPr/>
            <p:nvPr/>
          </p:nvGrpSpPr>
          <p:grpSpPr>
            <a:xfrm>
              <a:off x="7270336" y="3901533"/>
              <a:ext cx="36576" cy="345280"/>
              <a:chOff x="6118275" y="2838450"/>
              <a:chExt cx="91440" cy="628650"/>
            </a:xfrm>
          </p:grpSpPr>
          <p:cxnSp>
            <p:nvCxnSpPr>
              <p:cNvPr id="1238" name="Straight Connector 1237"/>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39" name="Straight Connector 1238"/>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40" name="Straight Connector 1239"/>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71" name="Group 970"/>
            <p:cNvGrpSpPr/>
            <p:nvPr/>
          </p:nvGrpSpPr>
          <p:grpSpPr>
            <a:xfrm>
              <a:off x="7351299" y="3591970"/>
              <a:ext cx="36576" cy="466724"/>
              <a:chOff x="6118275" y="2838450"/>
              <a:chExt cx="91440" cy="628650"/>
            </a:xfrm>
          </p:grpSpPr>
          <p:cxnSp>
            <p:nvCxnSpPr>
              <p:cNvPr id="1235" name="Straight Connector 1234"/>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36" name="Straight Connector 1235"/>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37" name="Straight Connector 1236"/>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72" name="Group 971"/>
            <p:cNvGrpSpPr/>
            <p:nvPr/>
          </p:nvGrpSpPr>
          <p:grpSpPr>
            <a:xfrm>
              <a:off x="7439405" y="3403852"/>
              <a:ext cx="36576" cy="616742"/>
              <a:chOff x="6118275" y="2838450"/>
              <a:chExt cx="91440" cy="628650"/>
            </a:xfrm>
          </p:grpSpPr>
          <p:cxnSp>
            <p:nvCxnSpPr>
              <p:cNvPr id="1232" name="Straight Connector 1231"/>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33" name="Straight Connector 1232"/>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34" name="Straight Connector 1233"/>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73" name="Group 972"/>
            <p:cNvGrpSpPr/>
            <p:nvPr/>
          </p:nvGrpSpPr>
          <p:grpSpPr>
            <a:xfrm>
              <a:off x="7522749" y="3539582"/>
              <a:ext cx="36576" cy="521493"/>
              <a:chOff x="6118275" y="2838450"/>
              <a:chExt cx="91440" cy="628650"/>
            </a:xfrm>
          </p:grpSpPr>
          <p:cxnSp>
            <p:nvCxnSpPr>
              <p:cNvPr id="1229" name="Straight Connector 1228"/>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30" name="Straight Connector 1229"/>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31" name="Straight Connector 1230"/>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74" name="Group 973"/>
            <p:cNvGrpSpPr/>
            <p:nvPr/>
          </p:nvGrpSpPr>
          <p:grpSpPr>
            <a:xfrm>
              <a:off x="7603711" y="3732464"/>
              <a:ext cx="36576" cy="404811"/>
              <a:chOff x="6118275" y="2838450"/>
              <a:chExt cx="91440" cy="628650"/>
            </a:xfrm>
          </p:grpSpPr>
          <p:cxnSp>
            <p:nvCxnSpPr>
              <p:cNvPr id="1226" name="Straight Connector 1225"/>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27" name="Straight Connector 1226"/>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28" name="Straight Connector 1227"/>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75" name="Group 974"/>
            <p:cNvGrpSpPr/>
            <p:nvPr/>
          </p:nvGrpSpPr>
          <p:grpSpPr>
            <a:xfrm>
              <a:off x="7687055" y="3894389"/>
              <a:ext cx="36576" cy="330992"/>
              <a:chOff x="6118275" y="2838450"/>
              <a:chExt cx="91440" cy="628650"/>
            </a:xfrm>
          </p:grpSpPr>
          <p:cxnSp>
            <p:nvCxnSpPr>
              <p:cNvPr id="1223" name="Straight Connector 1222"/>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24" name="Straight Connector 1223"/>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25" name="Straight Connector 1224"/>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76" name="Group 975"/>
            <p:cNvGrpSpPr/>
            <p:nvPr/>
          </p:nvGrpSpPr>
          <p:grpSpPr>
            <a:xfrm>
              <a:off x="7765636" y="3851527"/>
              <a:ext cx="36576" cy="369092"/>
              <a:chOff x="6118275" y="2838450"/>
              <a:chExt cx="91440" cy="628650"/>
            </a:xfrm>
          </p:grpSpPr>
          <p:cxnSp>
            <p:nvCxnSpPr>
              <p:cNvPr id="1220" name="Straight Connector 1219"/>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21" name="Straight Connector 1220"/>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22" name="Straight Connector 1221"/>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77" name="Group 976"/>
            <p:cNvGrpSpPr/>
            <p:nvPr/>
          </p:nvGrpSpPr>
          <p:grpSpPr>
            <a:xfrm>
              <a:off x="7851361" y="3849144"/>
              <a:ext cx="36576" cy="316708"/>
              <a:chOff x="6118275" y="2838450"/>
              <a:chExt cx="91440" cy="628650"/>
            </a:xfrm>
          </p:grpSpPr>
          <p:cxnSp>
            <p:nvCxnSpPr>
              <p:cNvPr id="1217" name="Straight Connector 1216"/>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18" name="Straight Connector 1217"/>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19" name="Straight Connector 1218"/>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78" name="Group 977"/>
            <p:cNvGrpSpPr/>
            <p:nvPr/>
          </p:nvGrpSpPr>
          <p:grpSpPr>
            <a:xfrm>
              <a:off x="7929943" y="3751514"/>
              <a:ext cx="36576" cy="416719"/>
              <a:chOff x="6118275" y="2838450"/>
              <a:chExt cx="91440" cy="628650"/>
            </a:xfrm>
          </p:grpSpPr>
          <p:cxnSp>
            <p:nvCxnSpPr>
              <p:cNvPr id="1214" name="Straight Connector 1213"/>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15" name="Straight Connector 1214"/>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16" name="Straight Connector 1215"/>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79" name="Group 978"/>
            <p:cNvGrpSpPr/>
            <p:nvPr/>
          </p:nvGrpSpPr>
          <p:grpSpPr>
            <a:xfrm>
              <a:off x="8013286" y="3694364"/>
              <a:ext cx="36576" cy="416719"/>
              <a:chOff x="6118275" y="2838450"/>
              <a:chExt cx="91440" cy="628650"/>
            </a:xfrm>
          </p:grpSpPr>
          <p:cxnSp>
            <p:nvCxnSpPr>
              <p:cNvPr id="1211" name="Straight Connector 1210"/>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12" name="Straight Connector 1211"/>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13" name="Straight Connector 1212"/>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80" name="Group 979"/>
            <p:cNvGrpSpPr/>
            <p:nvPr/>
          </p:nvGrpSpPr>
          <p:grpSpPr>
            <a:xfrm>
              <a:off x="8096630" y="3825333"/>
              <a:ext cx="36576" cy="383381"/>
              <a:chOff x="6118275" y="2838450"/>
              <a:chExt cx="91440" cy="628650"/>
            </a:xfrm>
          </p:grpSpPr>
          <p:cxnSp>
            <p:nvCxnSpPr>
              <p:cNvPr id="1208" name="Straight Connector 1207"/>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09" name="Straight Connector 1208"/>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10" name="Straight Connector 1209"/>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81" name="Group 980"/>
            <p:cNvGrpSpPr/>
            <p:nvPr/>
          </p:nvGrpSpPr>
          <p:grpSpPr>
            <a:xfrm>
              <a:off x="8179974" y="3661028"/>
              <a:ext cx="36576" cy="457200"/>
              <a:chOff x="6118275" y="2838450"/>
              <a:chExt cx="91440" cy="628650"/>
            </a:xfrm>
          </p:grpSpPr>
          <p:cxnSp>
            <p:nvCxnSpPr>
              <p:cNvPr id="1205" name="Straight Connector 1204"/>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06" name="Straight Connector 1205"/>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07" name="Straight Connector 1206"/>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82" name="Group 981"/>
            <p:cNvGrpSpPr/>
            <p:nvPr/>
          </p:nvGrpSpPr>
          <p:grpSpPr>
            <a:xfrm>
              <a:off x="8263317" y="3751513"/>
              <a:ext cx="36576" cy="407195"/>
              <a:chOff x="6118275" y="2838450"/>
              <a:chExt cx="91440" cy="628650"/>
            </a:xfrm>
          </p:grpSpPr>
          <p:cxnSp>
            <p:nvCxnSpPr>
              <p:cNvPr id="1202" name="Straight Connector 1201"/>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03" name="Straight Connector 1202"/>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04" name="Straight Connector 1203"/>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83" name="Group 982"/>
            <p:cNvGrpSpPr/>
            <p:nvPr/>
          </p:nvGrpSpPr>
          <p:grpSpPr>
            <a:xfrm>
              <a:off x="8344279" y="3558634"/>
              <a:ext cx="36576" cy="476250"/>
              <a:chOff x="6118275" y="2838450"/>
              <a:chExt cx="91440" cy="628650"/>
            </a:xfrm>
          </p:grpSpPr>
          <p:cxnSp>
            <p:nvCxnSpPr>
              <p:cNvPr id="1199" name="Straight Connector 1198"/>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200" name="Straight Connector 1199"/>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201" name="Straight Connector 1200"/>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84" name="Group 983"/>
            <p:cNvGrpSpPr/>
            <p:nvPr/>
          </p:nvGrpSpPr>
          <p:grpSpPr>
            <a:xfrm>
              <a:off x="8510966" y="3246689"/>
              <a:ext cx="36576" cy="504826"/>
              <a:chOff x="6118275" y="2838450"/>
              <a:chExt cx="91440" cy="628650"/>
            </a:xfrm>
          </p:grpSpPr>
          <p:cxnSp>
            <p:nvCxnSpPr>
              <p:cNvPr id="1196" name="Straight Connector 1195"/>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197" name="Straight Connector 1196"/>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198" name="Straight Connector 1197"/>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85" name="Group 984"/>
            <p:cNvGrpSpPr/>
            <p:nvPr/>
          </p:nvGrpSpPr>
          <p:grpSpPr>
            <a:xfrm>
              <a:off x="8680035" y="3294313"/>
              <a:ext cx="36576" cy="414339"/>
              <a:chOff x="6118275" y="2838450"/>
              <a:chExt cx="91440" cy="628650"/>
            </a:xfrm>
          </p:grpSpPr>
          <p:cxnSp>
            <p:nvCxnSpPr>
              <p:cNvPr id="1193" name="Straight Connector 1192"/>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194" name="Straight Connector 1193"/>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195" name="Straight Connector 1194"/>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86" name="Group 985"/>
            <p:cNvGrpSpPr/>
            <p:nvPr/>
          </p:nvGrpSpPr>
          <p:grpSpPr>
            <a:xfrm>
              <a:off x="8962758" y="2837037"/>
              <a:ext cx="2615320" cy="2216642"/>
              <a:chOff x="545350" y="2304973"/>
              <a:chExt cx="2727131" cy="2216642"/>
            </a:xfrm>
          </p:grpSpPr>
          <p:sp>
            <p:nvSpPr>
              <p:cNvPr id="1162" name="Rectangle 1161"/>
              <p:cNvSpPr/>
              <p:nvPr/>
            </p:nvSpPr>
            <p:spPr>
              <a:xfrm rot="16200000">
                <a:off x="-221308" y="3159641"/>
                <a:ext cx="1779174" cy="24585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ea typeface="+mn-ea"/>
                    <a:cs typeface="+mn-cs"/>
                  </a:rPr>
                  <a:t>Anti-PCP IgG, mg/L</a:t>
                </a:r>
                <a:endParaRPr kumimoji="0" lang="en-US" sz="900" b="0" i="0" u="none" strike="noStrike" kern="0" cap="none" spc="0" normalizeH="0" baseline="0" noProof="0" dirty="0">
                  <a:ln>
                    <a:noFill/>
                  </a:ln>
                  <a:solidFill>
                    <a:srgbClr val="595A59"/>
                  </a:solidFill>
                  <a:effectLst/>
                  <a:uLnTx/>
                  <a:uFillTx/>
                  <a:ea typeface="+mn-ea"/>
                  <a:cs typeface="+mn-cs"/>
                </a:endParaRPr>
              </a:p>
            </p:txBody>
          </p:sp>
          <p:sp>
            <p:nvSpPr>
              <p:cNvPr id="1163" name="Rectangle 32"/>
              <p:cNvSpPr/>
              <p:nvPr/>
            </p:nvSpPr>
            <p:spPr>
              <a:xfrm>
                <a:off x="1027816" y="2370179"/>
                <a:ext cx="2149882" cy="1783612"/>
              </a:xfrm>
              <a:custGeom>
                <a:avLst/>
                <a:gdLst>
                  <a:gd name="connsiteX0" fmla="*/ 0 w 2149882"/>
                  <a:gd name="connsiteY0" fmla="*/ 0 h 1783612"/>
                  <a:gd name="connsiteX1" fmla="*/ 2149882 w 2149882"/>
                  <a:gd name="connsiteY1" fmla="*/ 0 h 1783612"/>
                  <a:gd name="connsiteX2" fmla="*/ 2149882 w 2149882"/>
                  <a:gd name="connsiteY2" fmla="*/ 1783612 h 1783612"/>
                  <a:gd name="connsiteX3" fmla="*/ 0 w 2149882"/>
                  <a:gd name="connsiteY3" fmla="*/ 1783612 h 1783612"/>
                  <a:gd name="connsiteX4" fmla="*/ 0 w 2149882"/>
                  <a:gd name="connsiteY4" fmla="*/ 0 h 1783612"/>
                  <a:gd name="connsiteX0-1" fmla="*/ 0 w 2149882"/>
                  <a:gd name="connsiteY0-2" fmla="*/ 0 h 1783612"/>
                  <a:gd name="connsiteX1-3" fmla="*/ 2149882 w 2149882"/>
                  <a:gd name="connsiteY1-4" fmla="*/ 0 h 1783612"/>
                  <a:gd name="connsiteX2-5" fmla="*/ 2149882 w 2149882"/>
                  <a:gd name="connsiteY2-6" fmla="*/ 1783612 h 1783612"/>
                  <a:gd name="connsiteX3-7" fmla="*/ 0 w 2149882"/>
                  <a:gd name="connsiteY3-8" fmla="*/ 1783612 h 1783612"/>
                  <a:gd name="connsiteX4-9" fmla="*/ 0 w 2149882"/>
                  <a:gd name="connsiteY4-10" fmla="*/ 0 h 1783612"/>
                  <a:gd name="connsiteX0-11" fmla="*/ 2149882 w 2241322"/>
                  <a:gd name="connsiteY0-12" fmla="*/ 0 h 1783612"/>
                  <a:gd name="connsiteX1-13" fmla="*/ 2149882 w 2241322"/>
                  <a:gd name="connsiteY1-14" fmla="*/ 1783612 h 1783612"/>
                  <a:gd name="connsiteX2-15" fmla="*/ 0 w 2241322"/>
                  <a:gd name="connsiteY2-16" fmla="*/ 1783612 h 1783612"/>
                  <a:gd name="connsiteX3-17" fmla="*/ 0 w 2241322"/>
                  <a:gd name="connsiteY3-18" fmla="*/ 0 h 1783612"/>
                  <a:gd name="connsiteX4-19" fmla="*/ 2241322 w 2241322"/>
                  <a:gd name="connsiteY4-20" fmla="*/ 91440 h 1783612"/>
                  <a:gd name="connsiteX0-21" fmla="*/ 2149882 w 2149882"/>
                  <a:gd name="connsiteY0-22" fmla="*/ 0 h 1783612"/>
                  <a:gd name="connsiteX1-23" fmla="*/ 2149882 w 2149882"/>
                  <a:gd name="connsiteY1-24" fmla="*/ 1783612 h 1783612"/>
                  <a:gd name="connsiteX2-25" fmla="*/ 0 w 2149882"/>
                  <a:gd name="connsiteY2-26" fmla="*/ 1783612 h 1783612"/>
                  <a:gd name="connsiteX3-27" fmla="*/ 0 w 2149882"/>
                  <a:gd name="connsiteY3-28" fmla="*/ 0 h 1783612"/>
                  <a:gd name="connsiteX0-29" fmla="*/ 2149882 w 2149882"/>
                  <a:gd name="connsiteY0-30" fmla="*/ 1783612 h 1783612"/>
                  <a:gd name="connsiteX1-31" fmla="*/ 0 w 2149882"/>
                  <a:gd name="connsiteY1-32" fmla="*/ 1783612 h 1783612"/>
                  <a:gd name="connsiteX2-33" fmla="*/ 0 w 2149882"/>
                  <a:gd name="connsiteY2-34" fmla="*/ 0 h 1783612"/>
                </a:gdLst>
                <a:ahLst/>
                <a:cxnLst>
                  <a:cxn ang="0">
                    <a:pos x="connsiteX0-1" y="connsiteY0-2"/>
                  </a:cxn>
                  <a:cxn ang="0">
                    <a:pos x="connsiteX1-3" y="connsiteY1-4"/>
                  </a:cxn>
                  <a:cxn ang="0">
                    <a:pos x="connsiteX2-5" y="connsiteY2-6"/>
                  </a:cxn>
                </a:cxnLst>
                <a:rect l="l" t="t" r="r" b="b"/>
                <a:pathLst>
                  <a:path w="2149882" h="1783612">
                    <a:moveTo>
                      <a:pt x="2149882" y="1783612"/>
                    </a:moveTo>
                    <a:lnTo>
                      <a:pt x="0" y="1783612"/>
                    </a:lnTo>
                    <a:lnTo>
                      <a:pt x="0" y="0"/>
                    </a:lnTo>
                  </a:path>
                </a:pathLst>
              </a:custGeom>
              <a:noFill/>
              <a:ln w="12700" cap="flat" cmpd="sng" algn="ctr">
                <a:solidFill>
                  <a:srgbClr val="595A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ea typeface="+mn-ea"/>
                  <a:cs typeface="+mn-cs"/>
                </a:endParaRPr>
              </a:p>
            </p:txBody>
          </p:sp>
          <p:cxnSp>
            <p:nvCxnSpPr>
              <p:cNvPr id="1164" name="Straight Connector 1163"/>
              <p:cNvCxnSpPr/>
              <p:nvPr/>
            </p:nvCxnSpPr>
            <p:spPr>
              <a:xfrm flipH="1">
                <a:off x="960361" y="4154177"/>
                <a:ext cx="62617" cy="0"/>
              </a:xfrm>
              <a:prstGeom prst="line">
                <a:avLst/>
              </a:prstGeom>
              <a:noFill/>
              <a:ln w="12700" cap="flat" cmpd="sng" algn="ctr">
                <a:solidFill>
                  <a:srgbClr val="595A59"/>
                </a:solidFill>
                <a:prstDash val="solid"/>
                <a:miter lim="800000"/>
              </a:ln>
              <a:effectLst/>
            </p:spPr>
          </p:cxnSp>
          <p:sp>
            <p:nvSpPr>
              <p:cNvPr id="1165" name="TextBox 1164"/>
              <p:cNvSpPr txBox="1"/>
              <p:nvPr/>
            </p:nvSpPr>
            <p:spPr>
              <a:xfrm>
                <a:off x="878453" y="4082973"/>
                <a:ext cx="60175"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0</a:t>
                </a:r>
                <a:endParaRPr kumimoji="0" lang="en-US" sz="900" b="0" i="0" u="none" strike="noStrike" kern="0" cap="none" spc="0" normalizeH="0" baseline="0" noProof="0" dirty="0">
                  <a:ln>
                    <a:noFill/>
                  </a:ln>
                  <a:solidFill>
                    <a:srgbClr val="595A59"/>
                  </a:solidFill>
                  <a:effectLst/>
                  <a:uLnTx/>
                  <a:uFillTx/>
                </a:endParaRPr>
              </a:p>
            </p:txBody>
          </p:sp>
          <p:cxnSp>
            <p:nvCxnSpPr>
              <p:cNvPr id="1166" name="Straight Connector 1165"/>
              <p:cNvCxnSpPr/>
              <p:nvPr/>
            </p:nvCxnSpPr>
            <p:spPr>
              <a:xfrm flipH="1">
                <a:off x="960361" y="3797653"/>
                <a:ext cx="62617" cy="0"/>
              </a:xfrm>
              <a:prstGeom prst="line">
                <a:avLst/>
              </a:prstGeom>
              <a:noFill/>
              <a:ln w="12700" cap="flat" cmpd="sng" algn="ctr">
                <a:solidFill>
                  <a:srgbClr val="595A59"/>
                </a:solidFill>
                <a:prstDash val="solid"/>
                <a:miter lim="800000"/>
              </a:ln>
              <a:effectLst/>
            </p:spPr>
          </p:cxnSp>
          <p:sp>
            <p:nvSpPr>
              <p:cNvPr id="1167" name="TextBox 1166"/>
              <p:cNvSpPr txBox="1"/>
              <p:nvPr/>
            </p:nvSpPr>
            <p:spPr>
              <a:xfrm>
                <a:off x="818278" y="3729254"/>
                <a:ext cx="120350"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20</a:t>
                </a:r>
                <a:endParaRPr kumimoji="0" lang="en-US" sz="900" b="0" i="0" u="none" strike="noStrike" kern="0" cap="none" spc="0" normalizeH="0" baseline="0" noProof="0" dirty="0">
                  <a:ln>
                    <a:noFill/>
                  </a:ln>
                  <a:solidFill>
                    <a:srgbClr val="595A59"/>
                  </a:solidFill>
                  <a:effectLst/>
                  <a:uLnTx/>
                  <a:uFillTx/>
                </a:endParaRPr>
              </a:p>
            </p:txBody>
          </p:sp>
          <p:cxnSp>
            <p:nvCxnSpPr>
              <p:cNvPr id="1168" name="Straight Connector 1167"/>
              <p:cNvCxnSpPr/>
              <p:nvPr/>
            </p:nvCxnSpPr>
            <p:spPr>
              <a:xfrm flipH="1">
                <a:off x="960361" y="3444681"/>
                <a:ext cx="62617" cy="0"/>
              </a:xfrm>
              <a:prstGeom prst="line">
                <a:avLst/>
              </a:prstGeom>
              <a:noFill/>
              <a:ln w="12700" cap="flat" cmpd="sng" algn="ctr">
                <a:solidFill>
                  <a:srgbClr val="595A59"/>
                </a:solidFill>
                <a:prstDash val="solid"/>
                <a:miter lim="800000"/>
              </a:ln>
              <a:effectLst/>
            </p:spPr>
          </p:cxnSp>
          <p:sp>
            <p:nvSpPr>
              <p:cNvPr id="1169" name="TextBox 1168"/>
              <p:cNvSpPr txBox="1"/>
              <p:nvPr/>
            </p:nvSpPr>
            <p:spPr>
              <a:xfrm>
                <a:off x="818278" y="3376282"/>
                <a:ext cx="120350"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40</a:t>
                </a:r>
                <a:endParaRPr kumimoji="0" lang="en-US" sz="900" b="0" i="0" u="none" strike="noStrike" kern="0" cap="none" spc="0" normalizeH="0" baseline="0" noProof="0" dirty="0">
                  <a:ln>
                    <a:noFill/>
                  </a:ln>
                  <a:solidFill>
                    <a:srgbClr val="595A59"/>
                  </a:solidFill>
                  <a:effectLst/>
                  <a:uLnTx/>
                  <a:uFillTx/>
                </a:endParaRPr>
              </a:p>
            </p:txBody>
          </p:sp>
          <p:cxnSp>
            <p:nvCxnSpPr>
              <p:cNvPr id="1170" name="Straight Connector 1169"/>
              <p:cNvCxnSpPr/>
              <p:nvPr/>
            </p:nvCxnSpPr>
            <p:spPr>
              <a:xfrm flipH="1">
                <a:off x="960361" y="2373372"/>
                <a:ext cx="62617" cy="0"/>
              </a:xfrm>
              <a:prstGeom prst="line">
                <a:avLst/>
              </a:prstGeom>
              <a:noFill/>
              <a:ln w="12700" cap="flat" cmpd="sng" algn="ctr">
                <a:solidFill>
                  <a:srgbClr val="595A59"/>
                </a:solidFill>
                <a:prstDash val="solid"/>
                <a:miter lim="800000"/>
              </a:ln>
              <a:effectLst/>
            </p:spPr>
          </p:cxnSp>
          <p:sp>
            <p:nvSpPr>
              <p:cNvPr id="1171" name="TextBox 1170"/>
              <p:cNvSpPr txBox="1"/>
              <p:nvPr/>
            </p:nvSpPr>
            <p:spPr>
              <a:xfrm>
                <a:off x="758103" y="2304973"/>
                <a:ext cx="180525"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100</a:t>
                </a:r>
                <a:endParaRPr kumimoji="0" lang="en-US" sz="900" b="0" i="0" u="none" strike="noStrike" kern="0" cap="none" spc="0" normalizeH="0" baseline="0" noProof="0" dirty="0">
                  <a:ln>
                    <a:noFill/>
                  </a:ln>
                  <a:solidFill>
                    <a:srgbClr val="595A59"/>
                  </a:solidFill>
                  <a:effectLst/>
                  <a:uLnTx/>
                  <a:uFillTx/>
                </a:endParaRPr>
              </a:p>
            </p:txBody>
          </p:sp>
          <p:cxnSp>
            <p:nvCxnSpPr>
              <p:cNvPr id="1172" name="Straight Connector 1171"/>
              <p:cNvCxnSpPr/>
              <p:nvPr/>
            </p:nvCxnSpPr>
            <p:spPr>
              <a:xfrm rot="16200000" flipH="1">
                <a:off x="996080" y="4187092"/>
                <a:ext cx="62617" cy="0"/>
              </a:xfrm>
              <a:prstGeom prst="line">
                <a:avLst/>
              </a:prstGeom>
              <a:noFill/>
              <a:ln w="12700" cap="flat" cmpd="sng" algn="ctr">
                <a:solidFill>
                  <a:srgbClr val="595A59"/>
                </a:solidFill>
                <a:prstDash val="solid"/>
                <a:miter lim="800000"/>
              </a:ln>
              <a:effectLst/>
            </p:spPr>
          </p:cxnSp>
          <p:sp>
            <p:nvSpPr>
              <p:cNvPr id="1173" name="TextBox 1172"/>
              <p:cNvSpPr txBox="1"/>
              <p:nvPr/>
            </p:nvSpPr>
            <p:spPr>
              <a:xfrm>
                <a:off x="997099" y="4246729"/>
                <a:ext cx="60175"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0</a:t>
                </a:r>
                <a:endParaRPr kumimoji="0" lang="en-US" sz="900" b="0" i="0" u="none" strike="noStrike" kern="0" cap="none" spc="0" normalizeH="0" baseline="0" noProof="0" dirty="0">
                  <a:ln>
                    <a:noFill/>
                  </a:ln>
                  <a:solidFill>
                    <a:srgbClr val="595A59"/>
                  </a:solidFill>
                  <a:effectLst/>
                  <a:uLnTx/>
                  <a:uFillTx/>
                </a:endParaRPr>
              </a:p>
            </p:txBody>
          </p:sp>
          <p:cxnSp>
            <p:nvCxnSpPr>
              <p:cNvPr id="1174" name="Straight Connector 1173"/>
              <p:cNvCxnSpPr/>
              <p:nvPr/>
            </p:nvCxnSpPr>
            <p:spPr>
              <a:xfrm rot="16200000" flipH="1">
                <a:off x="1305644" y="4187093"/>
                <a:ext cx="62617" cy="0"/>
              </a:xfrm>
              <a:prstGeom prst="line">
                <a:avLst/>
              </a:prstGeom>
              <a:noFill/>
              <a:ln w="12700" cap="flat" cmpd="sng" algn="ctr">
                <a:solidFill>
                  <a:srgbClr val="595A59"/>
                </a:solidFill>
                <a:prstDash val="solid"/>
                <a:miter lim="800000"/>
              </a:ln>
              <a:effectLst/>
            </p:spPr>
          </p:cxnSp>
          <p:sp>
            <p:nvSpPr>
              <p:cNvPr id="1175" name="TextBox 1174"/>
              <p:cNvSpPr txBox="1"/>
              <p:nvPr/>
            </p:nvSpPr>
            <p:spPr>
              <a:xfrm>
                <a:off x="1276576" y="4246730"/>
                <a:ext cx="120350"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50</a:t>
                </a:r>
                <a:endParaRPr kumimoji="0" lang="en-US" sz="900" b="0" i="0" u="none" strike="noStrike" kern="0" cap="none" spc="0" normalizeH="0" baseline="0" noProof="0" dirty="0">
                  <a:ln>
                    <a:noFill/>
                  </a:ln>
                  <a:solidFill>
                    <a:srgbClr val="595A59"/>
                  </a:solidFill>
                  <a:effectLst/>
                  <a:uLnTx/>
                  <a:uFillTx/>
                </a:endParaRPr>
              </a:p>
            </p:txBody>
          </p:sp>
          <p:cxnSp>
            <p:nvCxnSpPr>
              <p:cNvPr id="1176" name="Straight Connector 1175"/>
              <p:cNvCxnSpPr/>
              <p:nvPr/>
            </p:nvCxnSpPr>
            <p:spPr>
              <a:xfrm rot="16200000" flipH="1">
                <a:off x="1608064" y="4187094"/>
                <a:ext cx="62617" cy="0"/>
              </a:xfrm>
              <a:prstGeom prst="line">
                <a:avLst/>
              </a:prstGeom>
              <a:noFill/>
              <a:ln w="12700" cap="flat" cmpd="sng" algn="ctr">
                <a:solidFill>
                  <a:srgbClr val="595A59"/>
                </a:solidFill>
                <a:prstDash val="solid"/>
                <a:miter lim="800000"/>
              </a:ln>
              <a:effectLst/>
            </p:spPr>
          </p:cxnSp>
          <p:sp>
            <p:nvSpPr>
              <p:cNvPr id="1177" name="TextBox 1176"/>
              <p:cNvSpPr txBox="1"/>
              <p:nvPr/>
            </p:nvSpPr>
            <p:spPr>
              <a:xfrm>
                <a:off x="1548908" y="4246731"/>
                <a:ext cx="180525"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100</a:t>
                </a:r>
                <a:endParaRPr kumimoji="0" lang="en-US" sz="900" b="0" i="0" u="none" strike="noStrike" kern="0" cap="none" spc="0" normalizeH="0" baseline="0" noProof="0" dirty="0">
                  <a:ln>
                    <a:noFill/>
                  </a:ln>
                  <a:solidFill>
                    <a:srgbClr val="595A59"/>
                  </a:solidFill>
                  <a:effectLst/>
                  <a:uLnTx/>
                  <a:uFillTx/>
                </a:endParaRPr>
              </a:p>
            </p:txBody>
          </p:sp>
          <p:cxnSp>
            <p:nvCxnSpPr>
              <p:cNvPr id="1178" name="Straight Connector 1177"/>
              <p:cNvCxnSpPr/>
              <p:nvPr/>
            </p:nvCxnSpPr>
            <p:spPr>
              <a:xfrm rot="16200000" flipH="1">
                <a:off x="1922389" y="4187094"/>
                <a:ext cx="62617" cy="0"/>
              </a:xfrm>
              <a:prstGeom prst="line">
                <a:avLst/>
              </a:prstGeom>
              <a:noFill/>
              <a:ln w="12700" cap="flat" cmpd="sng" algn="ctr">
                <a:solidFill>
                  <a:srgbClr val="595A59"/>
                </a:solidFill>
                <a:prstDash val="solid"/>
                <a:miter lim="800000"/>
              </a:ln>
              <a:effectLst/>
            </p:spPr>
          </p:cxnSp>
          <p:sp>
            <p:nvSpPr>
              <p:cNvPr id="1179" name="TextBox 1178"/>
              <p:cNvSpPr txBox="1"/>
              <p:nvPr/>
            </p:nvSpPr>
            <p:spPr>
              <a:xfrm>
                <a:off x="1863232" y="4246731"/>
                <a:ext cx="180525"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150</a:t>
                </a:r>
                <a:endParaRPr kumimoji="0" lang="en-US" sz="900" b="0" i="0" u="none" strike="noStrike" kern="0" cap="none" spc="0" normalizeH="0" baseline="0" noProof="0" dirty="0">
                  <a:ln>
                    <a:noFill/>
                  </a:ln>
                  <a:solidFill>
                    <a:srgbClr val="595A59"/>
                  </a:solidFill>
                  <a:effectLst/>
                  <a:uLnTx/>
                  <a:uFillTx/>
                </a:endParaRPr>
              </a:p>
            </p:txBody>
          </p:sp>
          <p:cxnSp>
            <p:nvCxnSpPr>
              <p:cNvPr id="1180" name="Straight Connector 1179"/>
              <p:cNvCxnSpPr/>
              <p:nvPr/>
            </p:nvCxnSpPr>
            <p:spPr>
              <a:xfrm rot="16200000" flipH="1">
                <a:off x="2234333" y="4187094"/>
                <a:ext cx="62617" cy="0"/>
              </a:xfrm>
              <a:prstGeom prst="line">
                <a:avLst/>
              </a:prstGeom>
              <a:noFill/>
              <a:ln w="12700" cap="flat" cmpd="sng" algn="ctr">
                <a:solidFill>
                  <a:srgbClr val="595A59"/>
                </a:solidFill>
                <a:prstDash val="solid"/>
                <a:miter lim="800000"/>
              </a:ln>
              <a:effectLst/>
            </p:spPr>
          </p:cxnSp>
          <p:sp>
            <p:nvSpPr>
              <p:cNvPr id="1181" name="TextBox 1180"/>
              <p:cNvSpPr txBox="1"/>
              <p:nvPr/>
            </p:nvSpPr>
            <p:spPr>
              <a:xfrm>
                <a:off x="2175177" y="4246731"/>
                <a:ext cx="180525"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200</a:t>
                </a:r>
                <a:endParaRPr kumimoji="0" lang="en-US" sz="900" b="0" i="0" u="none" strike="noStrike" kern="0" cap="none" spc="0" normalizeH="0" baseline="0" noProof="0" dirty="0">
                  <a:ln>
                    <a:noFill/>
                  </a:ln>
                  <a:solidFill>
                    <a:srgbClr val="595A59"/>
                  </a:solidFill>
                  <a:effectLst/>
                  <a:uLnTx/>
                  <a:uFillTx/>
                </a:endParaRPr>
              </a:p>
            </p:txBody>
          </p:sp>
          <p:cxnSp>
            <p:nvCxnSpPr>
              <p:cNvPr id="1182" name="Straight Connector 1181"/>
              <p:cNvCxnSpPr/>
              <p:nvPr/>
            </p:nvCxnSpPr>
            <p:spPr>
              <a:xfrm rot="16200000" flipH="1">
                <a:off x="2539133" y="4187094"/>
                <a:ext cx="62617" cy="0"/>
              </a:xfrm>
              <a:prstGeom prst="line">
                <a:avLst/>
              </a:prstGeom>
              <a:noFill/>
              <a:ln w="12700" cap="flat" cmpd="sng" algn="ctr">
                <a:solidFill>
                  <a:srgbClr val="595A59"/>
                </a:solidFill>
                <a:prstDash val="solid"/>
                <a:miter lim="800000"/>
              </a:ln>
              <a:effectLst/>
            </p:spPr>
          </p:cxnSp>
          <p:sp>
            <p:nvSpPr>
              <p:cNvPr id="1183" name="TextBox 1182"/>
              <p:cNvSpPr txBox="1"/>
              <p:nvPr/>
            </p:nvSpPr>
            <p:spPr>
              <a:xfrm>
                <a:off x="2479978" y="4246731"/>
                <a:ext cx="180525"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250</a:t>
                </a:r>
                <a:endParaRPr kumimoji="0" lang="en-US" sz="900" b="0" i="0" u="none" strike="noStrike" kern="0" cap="none" spc="0" normalizeH="0" baseline="0" noProof="0" dirty="0">
                  <a:ln>
                    <a:noFill/>
                  </a:ln>
                  <a:solidFill>
                    <a:srgbClr val="595A59"/>
                  </a:solidFill>
                  <a:effectLst/>
                  <a:uLnTx/>
                  <a:uFillTx/>
                </a:endParaRPr>
              </a:p>
            </p:txBody>
          </p:sp>
          <p:cxnSp>
            <p:nvCxnSpPr>
              <p:cNvPr id="1184" name="Straight Connector 1183"/>
              <p:cNvCxnSpPr/>
              <p:nvPr/>
            </p:nvCxnSpPr>
            <p:spPr>
              <a:xfrm rot="16200000" flipH="1">
                <a:off x="2841552" y="4187094"/>
                <a:ext cx="62617" cy="0"/>
              </a:xfrm>
              <a:prstGeom prst="line">
                <a:avLst/>
              </a:prstGeom>
              <a:noFill/>
              <a:ln w="12700" cap="flat" cmpd="sng" algn="ctr">
                <a:solidFill>
                  <a:srgbClr val="595A59"/>
                </a:solidFill>
                <a:prstDash val="solid"/>
                <a:miter lim="800000"/>
              </a:ln>
              <a:effectLst/>
            </p:spPr>
          </p:cxnSp>
          <p:sp>
            <p:nvSpPr>
              <p:cNvPr id="1185" name="TextBox 1184"/>
              <p:cNvSpPr txBox="1"/>
              <p:nvPr/>
            </p:nvSpPr>
            <p:spPr>
              <a:xfrm>
                <a:off x="2782397" y="4246731"/>
                <a:ext cx="180525"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300</a:t>
                </a:r>
                <a:endParaRPr kumimoji="0" lang="en-US" sz="900" b="0" i="0" u="none" strike="noStrike" kern="0" cap="none" spc="0" normalizeH="0" baseline="0" noProof="0" dirty="0">
                  <a:ln>
                    <a:noFill/>
                  </a:ln>
                  <a:solidFill>
                    <a:srgbClr val="595A59"/>
                  </a:solidFill>
                  <a:effectLst/>
                  <a:uLnTx/>
                  <a:uFillTx/>
                </a:endParaRPr>
              </a:p>
            </p:txBody>
          </p:sp>
          <p:cxnSp>
            <p:nvCxnSpPr>
              <p:cNvPr id="1186" name="Straight Connector 1185"/>
              <p:cNvCxnSpPr/>
              <p:nvPr/>
            </p:nvCxnSpPr>
            <p:spPr>
              <a:xfrm rot="16200000" flipH="1">
                <a:off x="3151113" y="4187094"/>
                <a:ext cx="62617" cy="0"/>
              </a:xfrm>
              <a:prstGeom prst="line">
                <a:avLst/>
              </a:prstGeom>
              <a:noFill/>
              <a:ln w="12700" cap="flat" cmpd="sng" algn="ctr">
                <a:solidFill>
                  <a:srgbClr val="595A59"/>
                </a:solidFill>
                <a:prstDash val="solid"/>
                <a:miter lim="800000"/>
              </a:ln>
              <a:effectLst/>
            </p:spPr>
          </p:cxnSp>
          <p:sp>
            <p:nvSpPr>
              <p:cNvPr id="1187" name="TextBox 1186"/>
              <p:cNvSpPr txBox="1"/>
              <p:nvPr/>
            </p:nvSpPr>
            <p:spPr>
              <a:xfrm>
                <a:off x="3091956" y="4246731"/>
                <a:ext cx="180525"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350</a:t>
                </a:r>
                <a:endParaRPr kumimoji="0" lang="en-US" sz="900" b="0" i="0" u="none" strike="noStrike" kern="0" cap="none" spc="0" normalizeH="0" baseline="0" noProof="0" dirty="0">
                  <a:ln>
                    <a:noFill/>
                  </a:ln>
                  <a:solidFill>
                    <a:srgbClr val="595A59"/>
                  </a:solidFill>
                  <a:effectLst/>
                  <a:uLnTx/>
                  <a:uFillTx/>
                </a:endParaRPr>
              </a:p>
            </p:txBody>
          </p:sp>
          <p:sp>
            <p:nvSpPr>
              <p:cNvPr id="1188" name="TextBox 1187"/>
              <p:cNvSpPr txBox="1"/>
              <p:nvPr/>
            </p:nvSpPr>
            <p:spPr>
              <a:xfrm>
                <a:off x="1842629" y="4383116"/>
                <a:ext cx="526534" cy="138499"/>
              </a:xfrm>
              <a:prstGeom prst="rect">
                <a:avLst/>
              </a:prstGeom>
              <a:effectLst/>
            </p:spPr>
            <p:txBody>
              <a:bodyPr vert="horz"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Study days</a:t>
                </a:r>
                <a:endParaRPr kumimoji="0" lang="en-US" sz="900" b="0" i="0" u="none" strike="noStrike" kern="0" cap="none" spc="0" normalizeH="0" baseline="0" noProof="0" dirty="0">
                  <a:ln>
                    <a:noFill/>
                  </a:ln>
                  <a:solidFill>
                    <a:srgbClr val="595A59"/>
                  </a:solidFill>
                  <a:effectLst/>
                  <a:uLnTx/>
                  <a:uFillTx/>
                </a:endParaRPr>
              </a:p>
            </p:txBody>
          </p:sp>
          <p:cxnSp>
            <p:nvCxnSpPr>
              <p:cNvPr id="1189" name="Straight Connector 1188"/>
              <p:cNvCxnSpPr/>
              <p:nvPr/>
            </p:nvCxnSpPr>
            <p:spPr>
              <a:xfrm flipH="1">
                <a:off x="960361" y="3092412"/>
                <a:ext cx="62617" cy="0"/>
              </a:xfrm>
              <a:prstGeom prst="line">
                <a:avLst/>
              </a:prstGeom>
              <a:noFill/>
              <a:ln w="12700" cap="flat" cmpd="sng" algn="ctr">
                <a:solidFill>
                  <a:srgbClr val="595A59"/>
                </a:solidFill>
                <a:prstDash val="solid"/>
                <a:miter lim="800000"/>
              </a:ln>
              <a:effectLst/>
            </p:spPr>
          </p:cxnSp>
          <p:sp>
            <p:nvSpPr>
              <p:cNvPr id="1190" name="TextBox 1189"/>
              <p:cNvSpPr txBox="1"/>
              <p:nvPr/>
            </p:nvSpPr>
            <p:spPr>
              <a:xfrm>
                <a:off x="818278" y="3024013"/>
                <a:ext cx="120350"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60</a:t>
                </a:r>
                <a:endParaRPr kumimoji="0" lang="en-US" sz="900" b="0" i="0" u="none" strike="noStrike" kern="0" cap="none" spc="0" normalizeH="0" baseline="0" noProof="0" dirty="0">
                  <a:ln>
                    <a:noFill/>
                  </a:ln>
                  <a:solidFill>
                    <a:srgbClr val="595A59"/>
                  </a:solidFill>
                  <a:effectLst/>
                  <a:uLnTx/>
                  <a:uFillTx/>
                </a:endParaRPr>
              </a:p>
            </p:txBody>
          </p:sp>
          <p:cxnSp>
            <p:nvCxnSpPr>
              <p:cNvPr id="1191" name="Straight Connector 1190"/>
              <p:cNvCxnSpPr/>
              <p:nvPr/>
            </p:nvCxnSpPr>
            <p:spPr>
              <a:xfrm flipH="1">
                <a:off x="960361" y="2737644"/>
                <a:ext cx="62617" cy="0"/>
              </a:xfrm>
              <a:prstGeom prst="line">
                <a:avLst/>
              </a:prstGeom>
              <a:noFill/>
              <a:ln w="12700" cap="flat" cmpd="sng" algn="ctr">
                <a:solidFill>
                  <a:srgbClr val="595A59"/>
                </a:solidFill>
                <a:prstDash val="solid"/>
                <a:miter lim="800000"/>
              </a:ln>
              <a:effectLst/>
            </p:spPr>
          </p:cxnSp>
          <p:sp>
            <p:nvSpPr>
              <p:cNvPr id="1192" name="TextBox 1191"/>
              <p:cNvSpPr txBox="1"/>
              <p:nvPr/>
            </p:nvSpPr>
            <p:spPr>
              <a:xfrm>
                <a:off x="818278" y="2669245"/>
                <a:ext cx="120350" cy="138499"/>
              </a:xfrm>
              <a:prstGeom prst="rect">
                <a:avLst/>
              </a:prstGeom>
              <a:effectLst/>
            </p:spPr>
            <p:txBody>
              <a:bodyPr vert="horz"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rPr>
                  <a:t>80</a:t>
                </a:r>
                <a:endParaRPr kumimoji="0" lang="en-US" sz="900" b="0" i="0" u="none" strike="noStrike" kern="0" cap="none" spc="0" normalizeH="0" baseline="0" noProof="0" dirty="0">
                  <a:ln>
                    <a:noFill/>
                  </a:ln>
                  <a:solidFill>
                    <a:srgbClr val="595A59"/>
                  </a:solidFill>
                  <a:effectLst/>
                  <a:uLnTx/>
                  <a:uFillTx/>
                </a:endParaRPr>
              </a:p>
            </p:txBody>
          </p:sp>
        </p:grpSp>
        <p:grpSp>
          <p:nvGrpSpPr>
            <p:cNvPr id="987" name="Group 986"/>
            <p:cNvGrpSpPr/>
            <p:nvPr/>
          </p:nvGrpSpPr>
          <p:grpSpPr>
            <a:xfrm>
              <a:off x="6843833" y="3466676"/>
              <a:ext cx="1881825" cy="842870"/>
              <a:chOff x="6872166" y="2934612"/>
              <a:chExt cx="1881825" cy="842870"/>
            </a:xfrm>
          </p:grpSpPr>
          <p:sp>
            <p:nvSpPr>
              <p:cNvPr id="1136" name="Freeform: Shape 1135"/>
              <p:cNvSpPr/>
              <p:nvPr/>
            </p:nvSpPr>
            <p:spPr>
              <a:xfrm>
                <a:off x="6895349" y="2962141"/>
                <a:ext cx="1844254" cy="775308"/>
              </a:xfrm>
              <a:custGeom>
                <a:avLst/>
                <a:gdLst>
                  <a:gd name="connsiteX0" fmla="*/ 0 w 1844254"/>
                  <a:gd name="connsiteY0" fmla="*/ 79849 h 775308"/>
                  <a:gd name="connsiteX1" fmla="*/ 46364 w 1844254"/>
                  <a:gd name="connsiteY1" fmla="*/ 522882 h 775308"/>
                  <a:gd name="connsiteX2" fmla="*/ 85000 w 1844254"/>
                  <a:gd name="connsiteY2" fmla="*/ 716065 h 775308"/>
                  <a:gd name="connsiteX3" fmla="*/ 126213 w 1844254"/>
                  <a:gd name="connsiteY3" fmla="*/ 775308 h 775308"/>
                  <a:gd name="connsiteX4" fmla="*/ 172577 w 1844254"/>
                  <a:gd name="connsiteY4" fmla="*/ 757278 h 775308"/>
                  <a:gd name="connsiteX5" fmla="*/ 213789 w 1844254"/>
                  <a:gd name="connsiteY5" fmla="*/ 667125 h 775308"/>
                  <a:gd name="connsiteX6" fmla="*/ 252426 w 1844254"/>
                  <a:gd name="connsiteY6" fmla="*/ 592428 h 775308"/>
                  <a:gd name="connsiteX7" fmla="*/ 342578 w 1844254"/>
                  <a:gd name="connsiteY7" fmla="*/ 564094 h 775308"/>
                  <a:gd name="connsiteX8" fmla="*/ 419851 w 1844254"/>
                  <a:gd name="connsiteY8" fmla="*/ 579549 h 775308"/>
                  <a:gd name="connsiteX9" fmla="*/ 497124 w 1844254"/>
                  <a:gd name="connsiteY9" fmla="*/ 329699 h 775308"/>
                  <a:gd name="connsiteX10" fmla="*/ 582125 w 1844254"/>
                  <a:gd name="connsiteY10" fmla="*/ 208638 h 775308"/>
                  <a:gd name="connsiteX11" fmla="*/ 672277 w 1844254"/>
                  <a:gd name="connsiteY11" fmla="*/ 303941 h 775308"/>
                  <a:gd name="connsiteX12" fmla="*/ 754702 w 1844254"/>
                  <a:gd name="connsiteY12" fmla="*/ 440457 h 775308"/>
                  <a:gd name="connsiteX13" fmla="*/ 837126 w 1844254"/>
                  <a:gd name="connsiteY13" fmla="*/ 571822 h 775308"/>
                  <a:gd name="connsiteX14" fmla="*/ 909248 w 1844254"/>
                  <a:gd name="connsiteY14" fmla="*/ 543488 h 775308"/>
                  <a:gd name="connsiteX15" fmla="*/ 996825 w 1844254"/>
                  <a:gd name="connsiteY15" fmla="*/ 510003 h 775308"/>
                  <a:gd name="connsiteX16" fmla="*/ 1086977 w 1844254"/>
                  <a:gd name="connsiteY16" fmla="*/ 463639 h 775308"/>
                  <a:gd name="connsiteX17" fmla="*/ 1164250 w 1844254"/>
                  <a:gd name="connsiteY17" fmla="*/ 401821 h 775308"/>
                  <a:gd name="connsiteX18" fmla="*/ 1246675 w 1844254"/>
                  <a:gd name="connsiteY18" fmla="*/ 520306 h 775308"/>
                  <a:gd name="connsiteX19" fmla="*/ 1331675 w 1844254"/>
                  <a:gd name="connsiteY19" fmla="*/ 386366 h 775308"/>
                  <a:gd name="connsiteX20" fmla="*/ 1414100 w 1844254"/>
                  <a:gd name="connsiteY20" fmla="*/ 461064 h 775308"/>
                  <a:gd name="connsiteX21" fmla="*/ 1491373 w 1844254"/>
                  <a:gd name="connsiteY21" fmla="*/ 301365 h 775308"/>
                  <a:gd name="connsiteX22" fmla="*/ 1661374 w 1844254"/>
                  <a:gd name="connsiteY22" fmla="*/ 0 h 775308"/>
                  <a:gd name="connsiteX23" fmla="*/ 1844254 w 1844254"/>
                  <a:gd name="connsiteY23" fmla="*/ 0 h 77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4254" h="775308">
                    <a:moveTo>
                      <a:pt x="0" y="79849"/>
                    </a:moveTo>
                    <a:lnTo>
                      <a:pt x="46364" y="522882"/>
                    </a:lnTo>
                    <a:lnTo>
                      <a:pt x="85000" y="716065"/>
                    </a:lnTo>
                    <a:lnTo>
                      <a:pt x="126213" y="775308"/>
                    </a:lnTo>
                    <a:lnTo>
                      <a:pt x="172577" y="757278"/>
                    </a:lnTo>
                    <a:lnTo>
                      <a:pt x="213789" y="667125"/>
                    </a:lnTo>
                    <a:lnTo>
                      <a:pt x="252426" y="592428"/>
                    </a:lnTo>
                    <a:lnTo>
                      <a:pt x="342578" y="564094"/>
                    </a:lnTo>
                    <a:lnTo>
                      <a:pt x="419851" y="579549"/>
                    </a:lnTo>
                    <a:lnTo>
                      <a:pt x="497124" y="329699"/>
                    </a:lnTo>
                    <a:lnTo>
                      <a:pt x="582125" y="208638"/>
                    </a:lnTo>
                    <a:lnTo>
                      <a:pt x="672277" y="303941"/>
                    </a:lnTo>
                    <a:lnTo>
                      <a:pt x="754702" y="440457"/>
                    </a:lnTo>
                    <a:lnTo>
                      <a:pt x="837126" y="571822"/>
                    </a:lnTo>
                    <a:lnTo>
                      <a:pt x="909248" y="543488"/>
                    </a:lnTo>
                    <a:lnTo>
                      <a:pt x="996825" y="510003"/>
                    </a:lnTo>
                    <a:lnTo>
                      <a:pt x="1086977" y="463639"/>
                    </a:lnTo>
                    <a:lnTo>
                      <a:pt x="1164250" y="401821"/>
                    </a:lnTo>
                    <a:lnTo>
                      <a:pt x="1246675" y="520306"/>
                    </a:lnTo>
                    <a:lnTo>
                      <a:pt x="1331675" y="386366"/>
                    </a:lnTo>
                    <a:lnTo>
                      <a:pt x="1414100" y="461064"/>
                    </a:lnTo>
                    <a:lnTo>
                      <a:pt x="1491373" y="301365"/>
                    </a:lnTo>
                    <a:lnTo>
                      <a:pt x="1661374" y="0"/>
                    </a:lnTo>
                    <a:lnTo>
                      <a:pt x="1844254" y="0"/>
                    </a:lnTo>
                  </a:path>
                </a:pathLst>
              </a:custGeom>
              <a:noFill/>
              <a:ln w="15875" cap="flat" cmpd="sng" algn="ctr">
                <a:solidFill>
                  <a:srgbClr val="0D42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nvGrpSpPr>
              <p:cNvPr id="1137" name="Group 1136"/>
              <p:cNvGrpSpPr/>
              <p:nvPr/>
            </p:nvGrpSpPr>
            <p:grpSpPr>
              <a:xfrm>
                <a:off x="6872166" y="2934612"/>
                <a:ext cx="1881825" cy="842870"/>
                <a:chOff x="6872166" y="2934612"/>
                <a:chExt cx="1881825" cy="842870"/>
              </a:xfrm>
            </p:grpSpPr>
            <p:sp>
              <p:nvSpPr>
                <p:cNvPr id="1138" name="Oval 1137"/>
                <p:cNvSpPr/>
                <p:nvPr/>
              </p:nvSpPr>
              <p:spPr>
                <a:xfrm>
                  <a:off x="6872166" y="3026535"/>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39" name="Oval 1138"/>
                <p:cNvSpPr/>
                <p:nvPr/>
              </p:nvSpPr>
              <p:spPr>
                <a:xfrm>
                  <a:off x="6913378" y="3448962"/>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40" name="Oval 1139"/>
                <p:cNvSpPr/>
                <p:nvPr/>
              </p:nvSpPr>
              <p:spPr>
                <a:xfrm>
                  <a:off x="6958622" y="3663275"/>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41" name="Oval 1140"/>
                <p:cNvSpPr/>
                <p:nvPr/>
              </p:nvSpPr>
              <p:spPr>
                <a:xfrm>
                  <a:off x="6999103" y="3715662"/>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42" name="Oval 1141"/>
                <p:cNvSpPr/>
                <p:nvPr/>
              </p:nvSpPr>
              <p:spPr>
                <a:xfrm>
                  <a:off x="7034822" y="3696612"/>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43" name="Oval 1142"/>
                <p:cNvSpPr/>
                <p:nvPr/>
              </p:nvSpPr>
              <p:spPr>
                <a:xfrm>
                  <a:off x="7077685" y="3608506"/>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44" name="Oval 1143"/>
                <p:cNvSpPr/>
                <p:nvPr/>
              </p:nvSpPr>
              <p:spPr>
                <a:xfrm>
                  <a:off x="7118166" y="3527543"/>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45" name="Oval 1144"/>
                <p:cNvSpPr/>
                <p:nvPr/>
              </p:nvSpPr>
              <p:spPr>
                <a:xfrm>
                  <a:off x="7201510" y="3498968"/>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46" name="Oval 1145"/>
                <p:cNvSpPr/>
                <p:nvPr/>
              </p:nvSpPr>
              <p:spPr>
                <a:xfrm>
                  <a:off x="7284853" y="3513256"/>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47" name="Oval 1146"/>
                <p:cNvSpPr/>
                <p:nvPr/>
              </p:nvSpPr>
              <p:spPr>
                <a:xfrm>
                  <a:off x="7368196" y="3267987"/>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48" name="Oval 1147"/>
                <p:cNvSpPr/>
                <p:nvPr/>
              </p:nvSpPr>
              <p:spPr>
                <a:xfrm>
                  <a:off x="7446777" y="3146543"/>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49" name="Oval 1148"/>
                <p:cNvSpPr/>
                <p:nvPr/>
              </p:nvSpPr>
              <p:spPr>
                <a:xfrm>
                  <a:off x="7530121" y="3229887"/>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50" name="Oval 1149"/>
                <p:cNvSpPr/>
                <p:nvPr/>
              </p:nvSpPr>
              <p:spPr>
                <a:xfrm>
                  <a:off x="7613465" y="3372762"/>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51" name="Oval 1150"/>
                <p:cNvSpPr/>
                <p:nvPr/>
              </p:nvSpPr>
              <p:spPr>
                <a:xfrm>
                  <a:off x="7701571" y="3498968"/>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52" name="Oval 1151"/>
                <p:cNvSpPr/>
                <p:nvPr/>
              </p:nvSpPr>
              <p:spPr>
                <a:xfrm>
                  <a:off x="7780152" y="3470393"/>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53" name="Oval 1152"/>
                <p:cNvSpPr/>
                <p:nvPr/>
              </p:nvSpPr>
              <p:spPr>
                <a:xfrm>
                  <a:off x="7863496" y="3444199"/>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54" name="Oval 1153"/>
                <p:cNvSpPr/>
                <p:nvPr/>
              </p:nvSpPr>
              <p:spPr>
                <a:xfrm>
                  <a:off x="7944458" y="3398956"/>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55" name="Oval 1154"/>
                <p:cNvSpPr/>
                <p:nvPr/>
              </p:nvSpPr>
              <p:spPr>
                <a:xfrm>
                  <a:off x="8030183" y="3337043"/>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56" name="Oval 1155"/>
                <p:cNvSpPr/>
                <p:nvPr/>
              </p:nvSpPr>
              <p:spPr>
                <a:xfrm>
                  <a:off x="8111146" y="3456106"/>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57" name="Oval 1156"/>
                <p:cNvSpPr/>
                <p:nvPr/>
              </p:nvSpPr>
              <p:spPr>
                <a:xfrm>
                  <a:off x="8189727" y="3322756"/>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58" name="Oval 1157"/>
                <p:cNvSpPr/>
                <p:nvPr/>
              </p:nvSpPr>
              <p:spPr>
                <a:xfrm>
                  <a:off x="8282596" y="3389431"/>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59" name="Oval 1158"/>
                <p:cNvSpPr/>
                <p:nvPr/>
              </p:nvSpPr>
              <p:spPr>
                <a:xfrm>
                  <a:off x="8361177" y="3232268"/>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60" name="Oval 1159"/>
                <p:cNvSpPr/>
                <p:nvPr/>
              </p:nvSpPr>
              <p:spPr>
                <a:xfrm>
                  <a:off x="8530246" y="2934612"/>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61" name="Oval 1160"/>
                <p:cNvSpPr/>
                <p:nvPr/>
              </p:nvSpPr>
              <p:spPr>
                <a:xfrm>
                  <a:off x="8692171" y="2936993"/>
                  <a:ext cx="61820" cy="61820"/>
                </a:xfrm>
                <a:prstGeom prst="ellipse">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grpSp>
        <p:grpSp>
          <p:nvGrpSpPr>
            <p:cNvPr id="988" name="Group 987"/>
            <p:cNvGrpSpPr/>
            <p:nvPr/>
          </p:nvGrpSpPr>
          <p:grpSpPr>
            <a:xfrm>
              <a:off x="9411173" y="3499178"/>
              <a:ext cx="36576" cy="365699"/>
              <a:chOff x="6118275" y="2838450"/>
              <a:chExt cx="91440" cy="628650"/>
            </a:xfrm>
          </p:grpSpPr>
          <p:cxnSp>
            <p:nvCxnSpPr>
              <p:cNvPr id="1133" name="Straight Connector 1132"/>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134" name="Straight Connector 1133"/>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135" name="Straight Connector 1134"/>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89" name="Group 988"/>
            <p:cNvGrpSpPr/>
            <p:nvPr/>
          </p:nvGrpSpPr>
          <p:grpSpPr>
            <a:xfrm>
              <a:off x="4171587" y="3563395"/>
              <a:ext cx="1886045" cy="809722"/>
              <a:chOff x="4381500" y="3031331"/>
              <a:chExt cx="1886045" cy="809722"/>
            </a:xfrm>
          </p:grpSpPr>
          <p:sp>
            <p:nvSpPr>
              <p:cNvPr id="1109" name="Rectangle 1108"/>
              <p:cNvSpPr>
                <a:spLocks noChangeAspect="1"/>
              </p:cNvSpPr>
              <p:nvPr/>
            </p:nvSpPr>
            <p:spPr>
              <a:xfrm>
                <a:off x="4381500" y="3031331"/>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10" name="Rectangle 1109"/>
              <p:cNvSpPr>
                <a:spLocks noChangeAspect="1"/>
              </p:cNvSpPr>
              <p:nvPr/>
            </p:nvSpPr>
            <p:spPr>
              <a:xfrm>
                <a:off x="4424362" y="3464719"/>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11" name="Rectangle 1110"/>
              <p:cNvSpPr>
                <a:spLocks noChangeAspect="1"/>
              </p:cNvSpPr>
              <p:nvPr/>
            </p:nvSpPr>
            <p:spPr>
              <a:xfrm>
                <a:off x="4467224" y="3712369"/>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12" name="Rectangle 1111"/>
              <p:cNvSpPr>
                <a:spLocks noChangeAspect="1"/>
              </p:cNvSpPr>
              <p:nvPr/>
            </p:nvSpPr>
            <p:spPr>
              <a:xfrm>
                <a:off x="4502943" y="3714751"/>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13" name="Rectangle 1112"/>
              <p:cNvSpPr>
                <a:spLocks noChangeAspect="1"/>
              </p:cNvSpPr>
              <p:nvPr/>
            </p:nvSpPr>
            <p:spPr>
              <a:xfrm>
                <a:off x="4550568" y="3757614"/>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14" name="Rectangle 1113"/>
              <p:cNvSpPr>
                <a:spLocks noChangeAspect="1"/>
              </p:cNvSpPr>
              <p:nvPr/>
            </p:nvSpPr>
            <p:spPr>
              <a:xfrm>
                <a:off x="4591050" y="3786189"/>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15" name="Rectangle 1114"/>
              <p:cNvSpPr>
                <a:spLocks noChangeAspect="1"/>
              </p:cNvSpPr>
              <p:nvPr/>
            </p:nvSpPr>
            <p:spPr>
              <a:xfrm>
                <a:off x="4636293" y="3686176"/>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16" name="Rectangle 1115"/>
              <p:cNvSpPr>
                <a:spLocks noChangeAspect="1"/>
              </p:cNvSpPr>
              <p:nvPr/>
            </p:nvSpPr>
            <p:spPr>
              <a:xfrm>
                <a:off x="4712493" y="3748089"/>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17" name="Rectangle 1116"/>
              <p:cNvSpPr>
                <a:spLocks noChangeAspect="1"/>
              </p:cNvSpPr>
              <p:nvPr/>
            </p:nvSpPr>
            <p:spPr>
              <a:xfrm>
                <a:off x="4800600" y="3779045"/>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18" name="Rectangle 1117"/>
              <p:cNvSpPr>
                <a:spLocks noChangeAspect="1"/>
              </p:cNvSpPr>
              <p:nvPr/>
            </p:nvSpPr>
            <p:spPr>
              <a:xfrm>
                <a:off x="4879181" y="3638551"/>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19" name="Rectangle 1118"/>
              <p:cNvSpPr>
                <a:spLocks noChangeAspect="1"/>
              </p:cNvSpPr>
              <p:nvPr/>
            </p:nvSpPr>
            <p:spPr>
              <a:xfrm>
                <a:off x="4964906" y="3614739"/>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20" name="Rectangle 1119"/>
              <p:cNvSpPr>
                <a:spLocks noChangeAspect="1"/>
              </p:cNvSpPr>
              <p:nvPr/>
            </p:nvSpPr>
            <p:spPr>
              <a:xfrm>
                <a:off x="5048250" y="3536157"/>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21" name="Rectangle 1120"/>
              <p:cNvSpPr>
                <a:spLocks noChangeAspect="1"/>
              </p:cNvSpPr>
              <p:nvPr/>
            </p:nvSpPr>
            <p:spPr>
              <a:xfrm>
                <a:off x="5126831" y="3612357"/>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22" name="Rectangle 1121"/>
              <p:cNvSpPr>
                <a:spLocks noChangeAspect="1"/>
              </p:cNvSpPr>
              <p:nvPr/>
            </p:nvSpPr>
            <p:spPr>
              <a:xfrm>
                <a:off x="5210175" y="3679032"/>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23" name="Rectangle 1122"/>
              <p:cNvSpPr>
                <a:spLocks noChangeAspect="1"/>
              </p:cNvSpPr>
              <p:nvPr/>
            </p:nvSpPr>
            <p:spPr>
              <a:xfrm>
                <a:off x="5295900" y="3669507"/>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24" name="Rectangle 1123"/>
              <p:cNvSpPr>
                <a:spLocks noChangeAspect="1"/>
              </p:cNvSpPr>
              <p:nvPr/>
            </p:nvSpPr>
            <p:spPr>
              <a:xfrm>
                <a:off x="5376862" y="3688557"/>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25" name="Rectangle 1124"/>
              <p:cNvSpPr>
                <a:spLocks noChangeAspect="1"/>
              </p:cNvSpPr>
              <p:nvPr/>
            </p:nvSpPr>
            <p:spPr>
              <a:xfrm>
                <a:off x="5457825" y="3733801"/>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26" name="Rectangle 1125"/>
              <p:cNvSpPr>
                <a:spLocks noChangeAspect="1"/>
              </p:cNvSpPr>
              <p:nvPr/>
            </p:nvSpPr>
            <p:spPr>
              <a:xfrm>
                <a:off x="5543550" y="3564732"/>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27" name="Rectangle 1126"/>
              <p:cNvSpPr>
                <a:spLocks noChangeAspect="1"/>
              </p:cNvSpPr>
              <p:nvPr/>
            </p:nvSpPr>
            <p:spPr>
              <a:xfrm>
                <a:off x="5619750" y="3671889"/>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28" name="Rectangle 1127"/>
              <p:cNvSpPr>
                <a:spLocks noChangeAspect="1"/>
              </p:cNvSpPr>
              <p:nvPr/>
            </p:nvSpPr>
            <p:spPr>
              <a:xfrm>
                <a:off x="5705475" y="3719514"/>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29" name="Rectangle 1128"/>
              <p:cNvSpPr>
                <a:spLocks noChangeAspect="1"/>
              </p:cNvSpPr>
              <p:nvPr/>
            </p:nvSpPr>
            <p:spPr>
              <a:xfrm>
                <a:off x="5793581" y="3581401"/>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30" name="Rectangle 1129"/>
              <p:cNvSpPr>
                <a:spLocks noChangeAspect="1"/>
              </p:cNvSpPr>
              <p:nvPr/>
            </p:nvSpPr>
            <p:spPr>
              <a:xfrm>
                <a:off x="5876925" y="3664745"/>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31" name="Rectangle 1130"/>
              <p:cNvSpPr>
                <a:spLocks noChangeAspect="1"/>
              </p:cNvSpPr>
              <p:nvPr/>
            </p:nvSpPr>
            <p:spPr>
              <a:xfrm>
                <a:off x="6038850" y="3345657"/>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132" name="Rectangle 1131"/>
              <p:cNvSpPr>
                <a:spLocks noChangeAspect="1"/>
              </p:cNvSpPr>
              <p:nvPr/>
            </p:nvSpPr>
            <p:spPr>
              <a:xfrm>
                <a:off x="6212681" y="3126582"/>
                <a:ext cx="54864" cy="54864"/>
              </a:xfrm>
              <a:prstGeom prst="rect">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grpSp>
          <p:nvGrpSpPr>
            <p:cNvPr id="990" name="Group 989"/>
            <p:cNvGrpSpPr/>
            <p:nvPr/>
          </p:nvGrpSpPr>
          <p:grpSpPr>
            <a:xfrm>
              <a:off x="9461179" y="3756353"/>
              <a:ext cx="36576" cy="307105"/>
              <a:chOff x="6118275" y="2838450"/>
              <a:chExt cx="91440" cy="628650"/>
            </a:xfrm>
          </p:grpSpPr>
          <p:cxnSp>
            <p:nvCxnSpPr>
              <p:cNvPr id="1106" name="Straight Connector 1105"/>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107" name="Straight Connector 1106"/>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108" name="Straight Connector 1107"/>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91" name="Group 990"/>
            <p:cNvGrpSpPr/>
            <p:nvPr/>
          </p:nvGrpSpPr>
          <p:grpSpPr>
            <a:xfrm>
              <a:off x="9499280" y="4034959"/>
              <a:ext cx="36576" cy="223761"/>
              <a:chOff x="6118275" y="2838450"/>
              <a:chExt cx="91440" cy="628650"/>
            </a:xfrm>
          </p:grpSpPr>
          <p:cxnSp>
            <p:nvCxnSpPr>
              <p:cNvPr id="1103" name="Straight Connector 1102"/>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104" name="Straight Connector 1103"/>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105" name="Straight Connector 1104"/>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92" name="Group 991"/>
            <p:cNvGrpSpPr/>
            <p:nvPr/>
          </p:nvGrpSpPr>
          <p:grpSpPr>
            <a:xfrm>
              <a:off x="9544522" y="4106398"/>
              <a:ext cx="36576" cy="218998"/>
              <a:chOff x="6118275" y="2838450"/>
              <a:chExt cx="91440" cy="628650"/>
            </a:xfrm>
          </p:grpSpPr>
          <p:cxnSp>
            <p:nvCxnSpPr>
              <p:cNvPr id="1100" name="Straight Connector 1099"/>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101" name="Straight Connector 1100"/>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102" name="Straight Connector 1101"/>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93" name="Group 992"/>
            <p:cNvGrpSpPr/>
            <p:nvPr/>
          </p:nvGrpSpPr>
          <p:grpSpPr>
            <a:xfrm>
              <a:off x="9585004" y="4230145"/>
              <a:ext cx="36576" cy="169070"/>
              <a:chOff x="6118275" y="2838450"/>
              <a:chExt cx="91440" cy="628650"/>
            </a:xfrm>
          </p:grpSpPr>
          <p:cxnSp>
            <p:nvCxnSpPr>
              <p:cNvPr id="1097" name="Straight Connector 1096"/>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98" name="Straight Connector 1097"/>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99" name="Straight Connector 1098"/>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94" name="Group 993"/>
            <p:cNvGrpSpPr/>
            <p:nvPr/>
          </p:nvGrpSpPr>
          <p:grpSpPr>
            <a:xfrm>
              <a:off x="9625485" y="4161089"/>
              <a:ext cx="36576" cy="238126"/>
              <a:chOff x="6118275" y="2838450"/>
              <a:chExt cx="91440" cy="628650"/>
            </a:xfrm>
          </p:grpSpPr>
          <p:cxnSp>
            <p:nvCxnSpPr>
              <p:cNvPr id="1094" name="Straight Connector 1093"/>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95" name="Straight Connector 1094"/>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96" name="Straight Connector 1095"/>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95" name="Group 994"/>
            <p:cNvGrpSpPr/>
            <p:nvPr/>
          </p:nvGrpSpPr>
          <p:grpSpPr>
            <a:xfrm>
              <a:off x="9670729" y="4070602"/>
              <a:ext cx="36576" cy="292895"/>
              <a:chOff x="6118275" y="2838450"/>
              <a:chExt cx="91440" cy="628650"/>
            </a:xfrm>
          </p:grpSpPr>
          <p:cxnSp>
            <p:nvCxnSpPr>
              <p:cNvPr id="1091" name="Straight Connector 1090"/>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92" name="Straight Connector 1091"/>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93" name="Straight Connector 1092"/>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96" name="Group 995"/>
            <p:cNvGrpSpPr/>
            <p:nvPr/>
          </p:nvGrpSpPr>
          <p:grpSpPr>
            <a:xfrm>
              <a:off x="9751691" y="4151564"/>
              <a:ext cx="36576" cy="216695"/>
              <a:chOff x="6118275" y="2838450"/>
              <a:chExt cx="91440" cy="628650"/>
            </a:xfrm>
          </p:grpSpPr>
          <p:cxnSp>
            <p:nvCxnSpPr>
              <p:cNvPr id="1088" name="Straight Connector 1087"/>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89" name="Straight Connector 1088"/>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90" name="Straight Connector 1089"/>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97" name="Group 996"/>
            <p:cNvGrpSpPr/>
            <p:nvPr/>
          </p:nvGrpSpPr>
          <p:grpSpPr>
            <a:xfrm>
              <a:off x="9835034" y="4201570"/>
              <a:ext cx="36576" cy="152401"/>
              <a:chOff x="6118275" y="2838450"/>
              <a:chExt cx="91440" cy="628650"/>
            </a:xfrm>
          </p:grpSpPr>
          <p:cxnSp>
            <p:nvCxnSpPr>
              <p:cNvPr id="1085" name="Straight Connector 1084"/>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86" name="Straight Connector 1085"/>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87" name="Straight Connector 1086"/>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98" name="Group 997"/>
            <p:cNvGrpSpPr/>
            <p:nvPr/>
          </p:nvGrpSpPr>
          <p:grpSpPr>
            <a:xfrm>
              <a:off x="9913616" y="4118227"/>
              <a:ext cx="36576" cy="211931"/>
              <a:chOff x="6118275" y="2838450"/>
              <a:chExt cx="91440" cy="628650"/>
            </a:xfrm>
          </p:grpSpPr>
          <p:cxnSp>
            <p:nvCxnSpPr>
              <p:cNvPr id="1082" name="Straight Connector 1081"/>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83" name="Straight Connector 1082"/>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84" name="Straight Connector 1083"/>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999" name="Group 998"/>
            <p:cNvGrpSpPr/>
            <p:nvPr/>
          </p:nvGrpSpPr>
          <p:grpSpPr>
            <a:xfrm>
              <a:off x="9999341" y="3961064"/>
              <a:ext cx="36576" cy="309563"/>
              <a:chOff x="6118275" y="2838450"/>
              <a:chExt cx="91440" cy="628650"/>
            </a:xfrm>
          </p:grpSpPr>
          <p:cxnSp>
            <p:nvCxnSpPr>
              <p:cNvPr id="1079" name="Straight Connector 1078"/>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80" name="Straight Connector 1079"/>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81" name="Straight Connector 1080"/>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00" name="Group 999"/>
            <p:cNvGrpSpPr/>
            <p:nvPr/>
          </p:nvGrpSpPr>
          <p:grpSpPr>
            <a:xfrm>
              <a:off x="10080304" y="4044408"/>
              <a:ext cx="36576" cy="261938"/>
              <a:chOff x="6118275" y="2838450"/>
              <a:chExt cx="91440" cy="628650"/>
            </a:xfrm>
          </p:grpSpPr>
          <p:cxnSp>
            <p:nvCxnSpPr>
              <p:cNvPr id="1076" name="Straight Connector 1075"/>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77" name="Straight Connector 1076"/>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78" name="Straight Connector 1077"/>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01" name="Group 1000"/>
            <p:cNvGrpSpPr/>
            <p:nvPr/>
          </p:nvGrpSpPr>
          <p:grpSpPr>
            <a:xfrm>
              <a:off x="10163648" y="3956302"/>
              <a:ext cx="36576" cy="302419"/>
              <a:chOff x="6118275" y="2838450"/>
              <a:chExt cx="91440" cy="628650"/>
            </a:xfrm>
          </p:grpSpPr>
          <p:cxnSp>
            <p:nvCxnSpPr>
              <p:cNvPr id="1073" name="Straight Connector 1072"/>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74" name="Straight Connector 1073"/>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75" name="Straight Connector 1074"/>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02" name="Group 1001"/>
            <p:cNvGrpSpPr/>
            <p:nvPr/>
          </p:nvGrpSpPr>
          <p:grpSpPr>
            <a:xfrm>
              <a:off x="10244611" y="3984877"/>
              <a:ext cx="36576" cy="269081"/>
              <a:chOff x="6118275" y="2838450"/>
              <a:chExt cx="91440" cy="628650"/>
            </a:xfrm>
          </p:grpSpPr>
          <p:cxnSp>
            <p:nvCxnSpPr>
              <p:cNvPr id="1070" name="Straight Connector 1069"/>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71" name="Straight Connector 1070"/>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72" name="Straight Connector 1071"/>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03" name="Group 1002"/>
            <p:cNvGrpSpPr/>
            <p:nvPr/>
          </p:nvGrpSpPr>
          <p:grpSpPr>
            <a:xfrm>
              <a:off x="10325574" y="4039645"/>
              <a:ext cx="36576" cy="309563"/>
              <a:chOff x="6118275" y="2838450"/>
              <a:chExt cx="91440" cy="628650"/>
            </a:xfrm>
          </p:grpSpPr>
          <p:cxnSp>
            <p:nvCxnSpPr>
              <p:cNvPr id="1067" name="Straight Connector 1066"/>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68" name="Straight Connector 1067"/>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69" name="Straight Connector 1068"/>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04" name="Group 1003"/>
            <p:cNvGrpSpPr/>
            <p:nvPr/>
          </p:nvGrpSpPr>
          <p:grpSpPr>
            <a:xfrm>
              <a:off x="10408918" y="3980114"/>
              <a:ext cx="36576" cy="240506"/>
              <a:chOff x="6118275" y="2838450"/>
              <a:chExt cx="91440" cy="628650"/>
            </a:xfrm>
          </p:grpSpPr>
          <p:cxnSp>
            <p:nvCxnSpPr>
              <p:cNvPr id="1064" name="Straight Connector 1063"/>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65" name="Straight Connector 1064"/>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66" name="Straight Connector 1065"/>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05" name="Group 1004"/>
            <p:cNvGrpSpPr/>
            <p:nvPr/>
          </p:nvGrpSpPr>
          <p:grpSpPr>
            <a:xfrm>
              <a:off x="10489880" y="3892008"/>
              <a:ext cx="36576" cy="407193"/>
              <a:chOff x="6118275" y="2838450"/>
              <a:chExt cx="91440" cy="628650"/>
            </a:xfrm>
          </p:grpSpPr>
          <p:cxnSp>
            <p:nvCxnSpPr>
              <p:cNvPr id="1061" name="Straight Connector 1060"/>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62" name="Straight Connector 1061"/>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63" name="Straight Connector 1062"/>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06" name="Group 1005"/>
            <p:cNvGrpSpPr/>
            <p:nvPr/>
          </p:nvGrpSpPr>
          <p:grpSpPr>
            <a:xfrm>
              <a:off x="10573224" y="3939633"/>
              <a:ext cx="36576" cy="295274"/>
              <a:chOff x="6118275" y="2838450"/>
              <a:chExt cx="91440" cy="628650"/>
            </a:xfrm>
          </p:grpSpPr>
          <p:cxnSp>
            <p:nvCxnSpPr>
              <p:cNvPr id="1058" name="Straight Connector 1057"/>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59" name="Straight Connector 1058"/>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60" name="Straight Connector 1059"/>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07" name="Group 1006"/>
            <p:cNvGrpSpPr/>
            <p:nvPr/>
          </p:nvGrpSpPr>
          <p:grpSpPr>
            <a:xfrm>
              <a:off x="10656568" y="3975352"/>
              <a:ext cx="36576" cy="345280"/>
              <a:chOff x="6118275" y="2838450"/>
              <a:chExt cx="91440" cy="628650"/>
            </a:xfrm>
          </p:grpSpPr>
          <p:cxnSp>
            <p:nvCxnSpPr>
              <p:cNvPr id="1055" name="Straight Connector 1054"/>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56" name="Straight Connector 1055"/>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57" name="Straight Connector 1056"/>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08" name="Group 1007"/>
            <p:cNvGrpSpPr/>
            <p:nvPr/>
          </p:nvGrpSpPr>
          <p:grpSpPr>
            <a:xfrm>
              <a:off x="10739913" y="3915820"/>
              <a:ext cx="36576" cy="392905"/>
              <a:chOff x="6118275" y="2838450"/>
              <a:chExt cx="91440" cy="628650"/>
            </a:xfrm>
          </p:grpSpPr>
          <p:cxnSp>
            <p:nvCxnSpPr>
              <p:cNvPr id="1052" name="Straight Connector 1051"/>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53" name="Straight Connector 1052"/>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54" name="Straight Connector 1053"/>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09" name="Group 1008"/>
            <p:cNvGrpSpPr/>
            <p:nvPr/>
          </p:nvGrpSpPr>
          <p:grpSpPr>
            <a:xfrm>
              <a:off x="10820875" y="3934870"/>
              <a:ext cx="36576" cy="342899"/>
              <a:chOff x="6118275" y="2838450"/>
              <a:chExt cx="91440" cy="628650"/>
            </a:xfrm>
          </p:grpSpPr>
          <p:cxnSp>
            <p:nvCxnSpPr>
              <p:cNvPr id="1049" name="Straight Connector 1048"/>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50" name="Straight Connector 1049"/>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51" name="Straight Connector 1050"/>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10" name="Group 1009"/>
            <p:cNvGrpSpPr/>
            <p:nvPr/>
          </p:nvGrpSpPr>
          <p:grpSpPr>
            <a:xfrm>
              <a:off x="10904217" y="3939634"/>
              <a:ext cx="36576" cy="409574"/>
              <a:chOff x="6118275" y="2838450"/>
              <a:chExt cx="91440" cy="628650"/>
            </a:xfrm>
          </p:grpSpPr>
          <p:cxnSp>
            <p:nvCxnSpPr>
              <p:cNvPr id="1046" name="Straight Connector 1045"/>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47" name="Straight Connector 1046"/>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48" name="Straight Connector 1047"/>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11" name="Group 1010"/>
            <p:cNvGrpSpPr/>
            <p:nvPr/>
          </p:nvGrpSpPr>
          <p:grpSpPr>
            <a:xfrm>
              <a:off x="11073286" y="3391945"/>
              <a:ext cx="36576" cy="576263"/>
              <a:chOff x="6118275" y="2838450"/>
              <a:chExt cx="91440" cy="628650"/>
            </a:xfrm>
          </p:grpSpPr>
          <p:cxnSp>
            <p:nvCxnSpPr>
              <p:cNvPr id="1043" name="Straight Connector 1042"/>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44" name="Straight Connector 1043"/>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45" name="Straight Connector 1044"/>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12" name="Group 1011"/>
            <p:cNvGrpSpPr/>
            <p:nvPr/>
          </p:nvGrpSpPr>
          <p:grpSpPr>
            <a:xfrm>
              <a:off x="11237593" y="3141914"/>
              <a:ext cx="36576" cy="678657"/>
              <a:chOff x="6118275" y="2838450"/>
              <a:chExt cx="91440" cy="628650"/>
            </a:xfrm>
          </p:grpSpPr>
          <p:cxnSp>
            <p:nvCxnSpPr>
              <p:cNvPr id="1040" name="Straight Connector 1039"/>
              <p:cNvCxnSpPr/>
              <p:nvPr/>
            </p:nvCxnSpPr>
            <p:spPr>
              <a:xfrm>
                <a:off x="6118275" y="2838450"/>
                <a:ext cx="91440" cy="0"/>
              </a:xfrm>
              <a:prstGeom prst="line">
                <a:avLst/>
              </a:prstGeom>
              <a:noFill/>
              <a:ln w="9525" cap="flat" cmpd="sng" algn="ctr">
                <a:solidFill>
                  <a:srgbClr val="595A59">
                    <a:lumMod val="50000"/>
                  </a:srgbClr>
                </a:solidFill>
                <a:prstDash val="solid"/>
                <a:miter lim="800000"/>
              </a:ln>
              <a:effectLst/>
            </p:spPr>
          </p:cxnSp>
          <p:cxnSp>
            <p:nvCxnSpPr>
              <p:cNvPr id="1041" name="Straight Connector 1040"/>
              <p:cNvCxnSpPr/>
              <p:nvPr/>
            </p:nvCxnSpPr>
            <p:spPr>
              <a:xfrm>
                <a:off x="6163995" y="2838450"/>
                <a:ext cx="0" cy="628650"/>
              </a:xfrm>
              <a:prstGeom prst="line">
                <a:avLst/>
              </a:prstGeom>
              <a:noFill/>
              <a:ln w="9525" cap="flat" cmpd="sng" algn="ctr">
                <a:solidFill>
                  <a:srgbClr val="595A59">
                    <a:lumMod val="50000"/>
                  </a:srgbClr>
                </a:solidFill>
                <a:prstDash val="solid"/>
                <a:miter lim="800000"/>
              </a:ln>
              <a:effectLst/>
            </p:spPr>
          </p:cxnSp>
          <p:cxnSp>
            <p:nvCxnSpPr>
              <p:cNvPr id="1042" name="Straight Connector 1041"/>
              <p:cNvCxnSpPr/>
              <p:nvPr/>
            </p:nvCxnSpPr>
            <p:spPr>
              <a:xfrm>
                <a:off x="6118275" y="3464300"/>
                <a:ext cx="91440" cy="0"/>
              </a:xfrm>
              <a:prstGeom prst="line">
                <a:avLst/>
              </a:prstGeom>
              <a:noFill/>
              <a:ln w="9525" cap="flat" cmpd="sng" algn="ctr">
                <a:solidFill>
                  <a:srgbClr val="595A59">
                    <a:lumMod val="50000"/>
                  </a:srgbClr>
                </a:solidFill>
                <a:prstDash val="solid"/>
                <a:miter lim="800000"/>
              </a:ln>
              <a:effectLst/>
            </p:spPr>
          </p:cxnSp>
        </p:grpSp>
        <p:grpSp>
          <p:nvGrpSpPr>
            <p:cNvPr id="1013" name="Group 1012"/>
            <p:cNvGrpSpPr/>
            <p:nvPr/>
          </p:nvGrpSpPr>
          <p:grpSpPr>
            <a:xfrm>
              <a:off x="9397450" y="3450149"/>
              <a:ext cx="1892806" cy="888466"/>
              <a:chOff x="9406328" y="2918085"/>
              <a:chExt cx="1892806" cy="888466"/>
            </a:xfrm>
          </p:grpSpPr>
          <p:sp>
            <p:nvSpPr>
              <p:cNvPr id="1014" name="Freeform: Shape 1013"/>
              <p:cNvSpPr/>
              <p:nvPr/>
            </p:nvSpPr>
            <p:spPr>
              <a:xfrm>
                <a:off x="9431311" y="2948066"/>
                <a:ext cx="1836296" cy="836950"/>
              </a:xfrm>
              <a:custGeom>
                <a:avLst/>
                <a:gdLst>
                  <a:gd name="connsiteX0" fmla="*/ 0 w 1836296"/>
                  <a:gd name="connsiteY0" fmla="*/ 189875 h 836950"/>
                  <a:gd name="connsiteX1" fmla="*/ 64958 w 1836296"/>
                  <a:gd name="connsiteY1" fmla="*/ 414727 h 836950"/>
                  <a:gd name="connsiteX2" fmla="*/ 97437 w 1836296"/>
                  <a:gd name="connsiteY2" fmla="*/ 659567 h 836950"/>
                  <a:gd name="connsiteX3" fmla="*/ 139909 w 1836296"/>
                  <a:gd name="connsiteY3" fmla="*/ 727023 h 836950"/>
                  <a:gd name="connsiteX4" fmla="*/ 179882 w 1836296"/>
                  <a:gd name="connsiteY4" fmla="*/ 836950 h 836950"/>
                  <a:gd name="connsiteX5" fmla="*/ 227351 w 1836296"/>
                  <a:gd name="connsiteY5" fmla="*/ 796977 h 836950"/>
                  <a:gd name="connsiteX6" fmla="*/ 262328 w 1836296"/>
                  <a:gd name="connsiteY6" fmla="*/ 734518 h 836950"/>
                  <a:gd name="connsiteX7" fmla="*/ 347273 w 1836296"/>
                  <a:gd name="connsiteY7" fmla="*/ 779488 h 836950"/>
                  <a:gd name="connsiteX8" fmla="*/ 427220 w 1836296"/>
                  <a:gd name="connsiteY8" fmla="*/ 794478 h 836950"/>
                  <a:gd name="connsiteX9" fmla="*/ 512164 w 1836296"/>
                  <a:gd name="connsiteY9" fmla="*/ 739514 h 836950"/>
                  <a:gd name="connsiteX10" fmla="*/ 597109 w 1836296"/>
                  <a:gd name="connsiteY10" fmla="*/ 637082 h 836950"/>
                  <a:gd name="connsiteX11" fmla="*/ 679555 w 1836296"/>
                  <a:gd name="connsiteY11" fmla="*/ 687049 h 836950"/>
                  <a:gd name="connsiteX12" fmla="*/ 764499 w 1836296"/>
                  <a:gd name="connsiteY12" fmla="*/ 627088 h 836950"/>
                  <a:gd name="connsiteX13" fmla="*/ 841948 w 1836296"/>
                  <a:gd name="connsiteY13" fmla="*/ 637082 h 836950"/>
                  <a:gd name="connsiteX14" fmla="*/ 926892 w 1836296"/>
                  <a:gd name="connsiteY14" fmla="*/ 707036 h 836950"/>
                  <a:gd name="connsiteX15" fmla="*/ 1006840 w 1836296"/>
                  <a:gd name="connsiteY15" fmla="*/ 619593 h 836950"/>
                  <a:gd name="connsiteX16" fmla="*/ 1091784 w 1836296"/>
                  <a:gd name="connsiteY16" fmla="*/ 612098 h 836950"/>
                  <a:gd name="connsiteX17" fmla="*/ 1169233 w 1836296"/>
                  <a:gd name="connsiteY17" fmla="*/ 599606 h 836950"/>
                  <a:gd name="connsiteX18" fmla="*/ 1259174 w 1836296"/>
                  <a:gd name="connsiteY18" fmla="*/ 664564 h 836950"/>
                  <a:gd name="connsiteX19" fmla="*/ 1339122 w 1836296"/>
                  <a:gd name="connsiteY19" fmla="*/ 627088 h 836950"/>
                  <a:gd name="connsiteX20" fmla="*/ 1421568 w 1836296"/>
                  <a:gd name="connsiteY20" fmla="*/ 624590 h 836950"/>
                  <a:gd name="connsiteX21" fmla="*/ 1501515 w 1836296"/>
                  <a:gd name="connsiteY21" fmla="*/ 667062 h 836950"/>
                  <a:gd name="connsiteX22" fmla="*/ 1668905 w 1836296"/>
                  <a:gd name="connsiteY22" fmla="*/ 194872 h 836950"/>
                  <a:gd name="connsiteX23" fmla="*/ 1836296 w 1836296"/>
                  <a:gd name="connsiteY23" fmla="*/ 0 h 8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36296" h="836950">
                    <a:moveTo>
                      <a:pt x="0" y="189875"/>
                    </a:moveTo>
                    <a:lnTo>
                      <a:pt x="64958" y="414727"/>
                    </a:lnTo>
                    <a:lnTo>
                      <a:pt x="97437" y="659567"/>
                    </a:lnTo>
                    <a:lnTo>
                      <a:pt x="139909" y="727023"/>
                    </a:lnTo>
                    <a:lnTo>
                      <a:pt x="179882" y="836950"/>
                    </a:lnTo>
                    <a:lnTo>
                      <a:pt x="227351" y="796977"/>
                    </a:lnTo>
                    <a:lnTo>
                      <a:pt x="262328" y="734518"/>
                    </a:lnTo>
                    <a:lnTo>
                      <a:pt x="347273" y="779488"/>
                    </a:lnTo>
                    <a:lnTo>
                      <a:pt x="427220" y="794478"/>
                    </a:lnTo>
                    <a:lnTo>
                      <a:pt x="512164" y="739514"/>
                    </a:lnTo>
                    <a:lnTo>
                      <a:pt x="597109" y="637082"/>
                    </a:lnTo>
                    <a:lnTo>
                      <a:pt x="679555" y="687049"/>
                    </a:lnTo>
                    <a:lnTo>
                      <a:pt x="764499" y="627088"/>
                    </a:lnTo>
                    <a:lnTo>
                      <a:pt x="841948" y="637082"/>
                    </a:lnTo>
                    <a:lnTo>
                      <a:pt x="926892" y="707036"/>
                    </a:lnTo>
                    <a:lnTo>
                      <a:pt x="1006840" y="619593"/>
                    </a:lnTo>
                    <a:lnTo>
                      <a:pt x="1091784" y="612098"/>
                    </a:lnTo>
                    <a:lnTo>
                      <a:pt x="1169233" y="599606"/>
                    </a:lnTo>
                    <a:lnTo>
                      <a:pt x="1259174" y="664564"/>
                    </a:lnTo>
                    <a:lnTo>
                      <a:pt x="1339122" y="627088"/>
                    </a:lnTo>
                    <a:lnTo>
                      <a:pt x="1421568" y="624590"/>
                    </a:lnTo>
                    <a:lnTo>
                      <a:pt x="1501515" y="667062"/>
                    </a:lnTo>
                    <a:lnTo>
                      <a:pt x="1668905" y="194872"/>
                    </a:lnTo>
                    <a:lnTo>
                      <a:pt x="1836296" y="0"/>
                    </a:lnTo>
                  </a:path>
                </a:pathLst>
              </a:custGeom>
              <a:noFill/>
              <a:ln w="12700" cap="flat" cmpd="sng" algn="ctr">
                <a:solidFill>
                  <a:srgbClr val="CCDDEE">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nvGrpSpPr>
              <p:cNvPr id="1015" name="Group 1014"/>
              <p:cNvGrpSpPr/>
              <p:nvPr/>
            </p:nvGrpSpPr>
            <p:grpSpPr>
              <a:xfrm>
                <a:off x="9406328" y="2918085"/>
                <a:ext cx="1892806" cy="888466"/>
                <a:chOff x="9406328" y="2918085"/>
                <a:chExt cx="1892806" cy="888466"/>
              </a:xfrm>
            </p:grpSpPr>
            <p:sp>
              <p:nvSpPr>
                <p:cNvPr id="1016" name="Isosceles Triangle 1015"/>
                <p:cNvSpPr>
                  <a:spLocks noChangeAspect="1"/>
                </p:cNvSpPr>
                <p:nvPr/>
              </p:nvSpPr>
              <p:spPr>
                <a:xfrm>
                  <a:off x="9406328" y="3112956"/>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17" name="Isosceles Triangle 1016"/>
                <p:cNvSpPr>
                  <a:spLocks noChangeAspect="1"/>
                </p:cNvSpPr>
                <p:nvPr/>
              </p:nvSpPr>
              <p:spPr>
                <a:xfrm>
                  <a:off x="9461291" y="3335310"/>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18" name="Isosceles Triangle 1017"/>
                <p:cNvSpPr>
                  <a:spLocks noChangeAspect="1"/>
                </p:cNvSpPr>
                <p:nvPr/>
              </p:nvSpPr>
              <p:spPr>
                <a:xfrm>
                  <a:off x="9493770" y="3562661"/>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19" name="Isosceles Triangle 1018"/>
                <p:cNvSpPr>
                  <a:spLocks noChangeAspect="1"/>
                </p:cNvSpPr>
                <p:nvPr/>
              </p:nvSpPr>
              <p:spPr>
                <a:xfrm>
                  <a:off x="9541239" y="3640110"/>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20" name="Isosceles Triangle 1019"/>
                <p:cNvSpPr>
                  <a:spLocks noChangeAspect="1"/>
                </p:cNvSpPr>
                <p:nvPr/>
              </p:nvSpPr>
              <p:spPr>
                <a:xfrm>
                  <a:off x="9581212" y="3742543"/>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21" name="Isosceles Triangle 1020"/>
                <p:cNvSpPr>
                  <a:spLocks noChangeAspect="1"/>
                </p:cNvSpPr>
                <p:nvPr/>
              </p:nvSpPr>
              <p:spPr>
                <a:xfrm>
                  <a:off x="9621185" y="3692576"/>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22" name="Isosceles Triangle 1021"/>
                <p:cNvSpPr>
                  <a:spLocks noChangeAspect="1"/>
                </p:cNvSpPr>
                <p:nvPr/>
              </p:nvSpPr>
              <p:spPr>
                <a:xfrm>
                  <a:off x="9668654" y="3635114"/>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23" name="Isosceles Triangle 1022"/>
                <p:cNvSpPr>
                  <a:spLocks noChangeAspect="1"/>
                </p:cNvSpPr>
                <p:nvPr/>
              </p:nvSpPr>
              <p:spPr>
                <a:xfrm>
                  <a:off x="9748602" y="3685081"/>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24" name="Isosceles Triangle 1023"/>
                <p:cNvSpPr>
                  <a:spLocks noChangeAspect="1"/>
                </p:cNvSpPr>
                <p:nvPr/>
              </p:nvSpPr>
              <p:spPr>
                <a:xfrm>
                  <a:off x="9831047" y="3700071"/>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25" name="Isosceles Triangle 1024"/>
                <p:cNvSpPr>
                  <a:spLocks noChangeAspect="1"/>
                </p:cNvSpPr>
                <p:nvPr/>
              </p:nvSpPr>
              <p:spPr>
                <a:xfrm>
                  <a:off x="9910995" y="3640111"/>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26" name="Isosceles Triangle 1025"/>
                <p:cNvSpPr>
                  <a:spLocks noChangeAspect="1"/>
                </p:cNvSpPr>
                <p:nvPr/>
              </p:nvSpPr>
              <p:spPr>
                <a:xfrm>
                  <a:off x="9995939" y="3542675"/>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27" name="Isosceles Triangle 1026"/>
                <p:cNvSpPr>
                  <a:spLocks noChangeAspect="1"/>
                </p:cNvSpPr>
                <p:nvPr/>
              </p:nvSpPr>
              <p:spPr>
                <a:xfrm>
                  <a:off x="10075887" y="3595141"/>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28" name="Isosceles Triangle 1027"/>
                <p:cNvSpPr>
                  <a:spLocks noChangeAspect="1"/>
                </p:cNvSpPr>
                <p:nvPr/>
              </p:nvSpPr>
              <p:spPr>
                <a:xfrm>
                  <a:off x="10158332" y="3537678"/>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29" name="Isosceles Triangle 1028"/>
                <p:cNvSpPr>
                  <a:spLocks noChangeAspect="1"/>
                </p:cNvSpPr>
                <p:nvPr/>
              </p:nvSpPr>
              <p:spPr>
                <a:xfrm>
                  <a:off x="10238280" y="3552668"/>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30" name="Isosceles Triangle 1029"/>
                <p:cNvSpPr>
                  <a:spLocks noChangeAspect="1"/>
                </p:cNvSpPr>
                <p:nvPr/>
              </p:nvSpPr>
              <p:spPr>
                <a:xfrm>
                  <a:off x="10323224" y="3617626"/>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31" name="Isosceles Triangle 1030"/>
                <p:cNvSpPr>
                  <a:spLocks noChangeAspect="1"/>
                </p:cNvSpPr>
                <p:nvPr/>
              </p:nvSpPr>
              <p:spPr>
                <a:xfrm>
                  <a:off x="10405670" y="3525186"/>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32" name="Isosceles Triangle 1031"/>
                <p:cNvSpPr>
                  <a:spLocks noChangeAspect="1"/>
                </p:cNvSpPr>
                <p:nvPr/>
              </p:nvSpPr>
              <p:spPr>
                <a:xfrm>
                  <a:off x="10488116" y="3522688"/>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33" name="Isosceles Triangle 1032"/>
                <p:cNvSpPr>
                  <a:spLocks noChangeAspect="1"/>
                </p:cNvSpPr>
                <p:nvPr/>
              </p:nvSpPr>
              <p:spPr>
                <a:xfrm>
                  <a:off x="10570562" y="3515193"/>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34" name="Isosceles Triangle 1033"/>
                <p:cNvSpPr>
                  <a:spLocks noChangeAspect="1"/>
                </p:cNvSpPr>
                <p:nvPr/>
              </p:nvSpPr>
              <p:spPr>
                <a:xfrm>
                  <a:off x="10653008" y="3572655"/>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35" name="Isosceles Triangle 1034"/>
                <p:cNvSpPr>
                  <a:spLocks noChangeAspect="1"/>
                </p:cNvSpPr>
                <p:nvPr/>
              </p:nvSpPr>
              <p:spPr>
                <a:xfrm>
                  <a:off x="10737953" y="3540177"/>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36" name="Isosceles Triangle 1035"/>
                <p:cNvSpPr>
                  <a:spLocks noChangeAspect="1"/>
                </p:cNvSpPr>
                <p:nvPr/>
              </p:nvSpPr>
              <p:spPr>
                <a:xfrm>
                  <a:off x="10817900" y="3530183"/>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37" name="Isosceles Triangle 1036"/>
                <p:cNvSpPr>
                  <a:spLocks noChangeAspect="1"/>
                </p:cNvSpPr>
                <p:nvPr/>
              </p:nvSpPr>
              <p:spPr>
                <a:xfrm>
                  <a:off x="10900346" y="3565160"/>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38" name="Isosceles Triangle 1037"/>
                <p:cNvSpPr>
                  <a:spLocks noChangeAspect="1"/>
                </p:cNvSpPr>
                <p:nvPr/>
              </p:nvSpPr>
              <p:spPr>
                <a:xfrm>
                  <a:off x="11070234" y="3112957"/>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39" name="Isosceles Triangle 1038"/>
                <p:cNvSpPr>
                  <a:spLocks noChangeAspect="1"/>
                </p:cNvSpPr>
                <p:nvPr/>
              </p:nvSpPr>
              <p:spPr>
                <a:xfrm>
                  <a:off x="11235126" y="2918085"/>
                  <a:ext cx="64008" cy="64008"/>
                </a:xfrm>
                <a:prstGeom prst="triangl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grpSp>
        <p:cxnSp>
          <p:nvCxnSpPr>
            <p:cNvPr id="1890" name="Straight Connector 1889"/>
            <p:cNvCxnSpPr/>
            <p:nvPr/>
          </p:nvCxnSpPr>
          <p:spPr>
            <a:xfrm>
              <a:off x="3666417" y="2319385"/>
              <a:ext cx="799218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92" name="Rectangle 1891"/>
            <p:cNvSpPr/>
            <p:nvPr/>
          </p:nvSpPr>
          <p:spPr>
            <a:xfrm>
              <a:off x="4110191" y="2415961"/>
              <a:ext cx="2104778" cy="461665"/>
            </a:xfrm>
            <a:prstGeom prst="rect">
              <a:avLst/>
            </a:prstGeom>
            <a:solidFill>
              <a:srgbClr val="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00" i="0" u="none" strike="noStrike" kern="0" cap="none" spc="0" normalizeH="0" baseline="0" noProof="0" dirty="0">
                  <a:ln>
                    <a:noFill/>
                  </a:ln>
                  <a:solidFill>
                    <a:srgbClr val="595A59"/>
                  </a:solidFill>
                  <a:effectLst/>
                  <a:uLnTx/>
                  <a:uFillTx/>
                </a:rPr>
                <a:t>Tetanus toxoid </a:t>
              </a:r>
              <a:br>
                <a:rPr kumimoji="0" lang="en-US" sz="1200" i="0" u="none" strike="noStrike" kern="0" cap="none" spc="0" normalizeH="0" baseline="0" noProof="0" dirty="0">
                  <a:ln>
                    <a:noFill/>
                  </a:ln>
                  <a:solidFill>
                    <a:srgbClr val="595A59"/>
                  </a:solidFill>
                  <a:effectLst/>
                  <a:uLnTx/>
                  <a:uFillTx/>
                </a:rPr>
              </a:br>
              <a:r>
                <a:rPr kumimoji="0" lang="en-US" sz="1200" i="0" u="none" strike="noStrike" kern="0" cap="none" spc="0" normalizeH="0" baseline="0" noProof="0" dirty="0">
                  <a:ln>
                    <a:noFill/>
                  </a:ln>
                  <a:solidFill>
                    <a:srgbClr val="595A59"/>
                  </a:solidFill>
                  <a:effectLst/>
                  <a:uLnTx/>
                  <a:uFillTx/>
                </a:rPr>
                <a:t>(TT)</a:t>
              </a:r>
              <a:endParaRPr kumimoji="0" lang="en-US" sz="1200" i="0" u="none" strike="noStrike" kern="0" cap="none" spc="0" normalizeH="0" baseline="0" noProof="0" dirty="0">
                <a:ln>
                  <a:noFill/>
                </a:ln>
                <a:solidFill>
                  <a:srgbClr val="595A59"/>
                </a:solidFill>
                <a:effectLst/>
                <a:uLnTx/>
                <a:uFillTx/>
              </a:endParaRPr>
            </a:p>
          </p:txBody>
        </p:sp>
        <p:sp>
          <p:nvSpPr>
            <p:cNvPr id="1893" name="Rectangle 1892"/>
            <p:cNvSpPr/>
            <p:nvPr/>
          </p:nvSpPr>
          <p:spPr>
            <a:xfrm>
              <a:off x="6843708" y="2415961"/>
              <a:ext cx="2104778" cy="461665"/>
            </a:xfrm>
            <a:prstGeom prst="rect">
              <a:avLst/>
            </a:prstGeom>
            <a:solidFill>
              <a:srgbClr val="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00" i="0" u="none" strike="noStrike" kern="0" cap="none" spc="0" normalizeH="0" baseline="0" noProof="0" dirty="0">
                  <a:ln>
                    <a:noFill/>
                  </a:ln>
                  <a:solidFill>
                    <a:srgbClr val="595A59"/>
                  </a:solidFill>
                  <a:effectLst/>
                  <a:uLnTx/>
                  <a:uFillTx/>
                </a:rPr>
                <a:t>Varicella zoster virus </a:t>
              </a:r>
              <a:br>
                <a:rPr kumimoji="0" lang="en-US" sz="1200" i="0" u="none" strike="noStrike" kern="0" cap="none" spc="0" normalizeH="0" baseline="0" noProof="0" dirty="0">
                  <a:ln>
                    <a:noFill/>
                  </a:ln>
                  <a:solidFill>
                    <a:srgbClr val="595A59"/>
                  </a:solidFill>
                  <a:effectLst/>
                  <a:uLnTx/>
                  <a:uFillTx/>
                </a:rPr>
              </a:br>
              <a:r>
                <a:rPr kumimoji="0" lang="en-US" sz="1200" i="0" u="none" strike="noStrike" kern="0" cap="none" spc="0" normalizeH="0" baseline="0" noProof="0" dirty="0">
                  <a:ln>
                    <a:noFill/>
                  </a:ln>
                  <a:solidFill>
                    <a:srgbClr val="595A59"/>
                  </a:solidFill>
                  <a:effectLst/>
                  <a:uLnTx/>
                  <a:uFillTx/>
                </a:rPr>
                <a:t>(VZV)</a:t>
              </a:r>
              <a:endParaRPr kumimoji="0" lang="en-US" sz="1200" i="0" u="none" strike="noStrike" kern="0" cap="none" spc="0" normalizeH="0" baseline="0" noProof="0" dirty="0">
                <a:ln>
                  <a:noFill/>
                </a:ln>
                <a:solidFill>
                  <a:srgbClr val="595A59"/>
                </a:solidFill>
                <a:effectLst/>
                <a:uLnTx/>
                <a:uFillTx/>
              </a:endParaRPr>
            </a:p>
          </p:txBody>
        </p:sp>
        <p:sp>
          <p:nvSpPr>
            <p:cNvPr id="1894" name="Rectangle 1893"/>
            <p:cNvSpPr/>
            <p:nvPr/>
          </p:nvSpPr>
          <p:spPr>
            <a:xfrm>
              <a:off x="9339912" y="2415961"/>
              <a:ext cx="2104778" cy="461665"/>
            </a:xfrm>
            <a:prstGeom prst="rect">
              <a:avLst/>
            </a:prstGeom>
            <a:solidFill>
              <a:srgbClr val="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00" i="0" u="none" strike="noStrike" kern="0" cap="none" spc="0" normalizeH="0" baseline="0" noProof="0" dirty="0">
                  <a:ln>
                    <a:noFill/>
                  </a:ln>
                  <a:solidFill>
                    <a:srgbClr val="595A59"/>
                  </a:solidFill>
                  <a:effectLst/>
                  <a:uLnTx/>
                  <a:uFillTx/>
                </a:rPr>
                <a:t>Pneumococcal capsular polysaccharide (PCP)</a:t>
              </a:r>
              <a:endParaRPr kumimoji="0" lang="en-US" sz="1200" i="0" u="none" strike="noStrike" kern="0" cap="none" spc="0" normalizeH="0" baseline="0" noProof="0" dirty="0">
                <a:ln>
                  <a:noFill/>
                </a:ln>
                <a:solidFill>
                  <a:srgbClr val="595A59"/>
                </a:solidFill>
                <a:effectLst/>
                <a:uLnTx/>
                <a:uFillTx/>
              </a:endParaRPr>
            </a:p>
          </p:txBody>
        </p:sp>
      </p:grpSp>
      <p:sp>
        <p:nvSpPr>
          <p:cNvPr id="1891" name="Rectangle 1890"/>
          <p:cNvSpPr/>
          <p:nvPr/>
        </p:nvSpPr>
        <p:spPr>
          <a:xfrm>
            <a:off x="826800" y="5249576"/>
            <a:ext cx="182880" cy="182880"/>
          </a:xfrm>
          <a:prstGeom prst="rect">
            <a:avLst/>
          </a:prstGeom>
          <a:solidFill>
            <a:srgbClr val="DEDED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endParaRPr lang="en-US" dirty="0"/>
          </a:p>
        </p:txBody>
      </p:sp>
      <p:sp>
        <p:nvSpPr>
          <p:cNvPr id="3" name="Slide Number Placeholder 2"/>
          <p:cNvSpPr>
            <a:spLocks noGrp="1"/>
          </p:cNvSpPr>
          <p:nvPr>
            <p:ph type="sldNum" sz="quarter" idx="12"/>
          </p:nvPr>
        </p:nvSpPr>
        <p:spPr/>
        <p:txBody>
          <a:bodyPr/>
          <a:lstStyle/>
          <a:p>
            <a:pPr lvl="0"/>
            <a:fld id="{F72CE451-38B6-4970-B200-7962877A3A8C}" type="slidenum">
              <a:rPr lang="en-US" noProof="0" smtClean="0"/>
            </a:fld>
            <a:endParaRPr lang="en-US" noProof="0" dirty="0"/>
          </a:p>
        </p:txBody>
      </p:sp>
      <p:graphicFrame>
        <p:nvGraphicFramePr>
          <p:cNvPr id="9" name="Chart 8"/>
          <p:cNvGraphicFramePr/>
          <p:nvPr/>
        </p:nvGraphicFramePr>
        <p:xfrm>
          <a:off x="3216314" y="1600200"/>
          <a:ext cx="4377351" cy="3317400"/>
        </p:xfrm>
        <a:graphic>
          <a:graphicData uri="http://schemas.openxmlformats.org/drawingml/2006/chart">
            <c:chart xmlns:c="http://schemas.openxmlformats.org/drawingml/2006/chart" xmlns:r="http://schemas.openxmlformats.org/officeDocument/2006/relationships" r:id="rId1"/>
          </a:graphicData>
        </a:graphic>
      </p:graphicFrame>
      <p:grpSp>
        <p:nvGrpSpPr>
          <p:cNvPr id="8" name="Group 7"/>
          <p:cNvGrpSpPr/>
          <p:nvPr/>
        </p:nvGrpSpPr>
        <p:grpSpPr>
          <a:xfrm>
            <a:off x="4107159" y="4876800"/>
            <a:ext cx="3073692" cy="277017"/>
            <a:chOff x="9492024" y="7702457"/>
            <a:chExt cx="2171111" cy="234226"/>
          </a:xfrm>
        </p:grpSpPr>
        <p:sp>
          <p:nvSpPr>
            <p:cNvPr id="11" name="Rectangle 10"/>
            <p:cNvSpPr/>
            <p:nvPr/>
          </p:nvSpPr>
          <p:spPr>
            <a:xfrm>
              <a:off x="9527047" y="7751476"/>
              <a:ext cx="111402" cy="133181"/>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800" b="0" i="0" u="none" strike="noStrike" kern="1200" cap="none" spc="0" normalizeH="0" baseline="0" noProof="0" dirty="0">
                <a:ln>
                  <a:noFill/>
                </a:ln>
                <a:solidFill>
                  <a:srgbClr val="FFFFFF"/>
                </a:solidFill>
                <a:effectLst/>
                <a:uLnTx/>
                <a:uFillTx/>
                <a:ea typeface="+mn-ea"/>
                <a:cs typeface="+mn-cs"/>
              </a:endParaRPr>
            </a:p>
          </p:txBody>
        </p:sp>
        <p:sp>
          <p:nvSpPr>
            <p:cNvPr id="13" name="TextBox 12"/>
            <p:cNvSpPr txBox="1"/>
            <p:nvPr/>
          </p:nvSpPr>
          <p:spPr>
            <a:xfrm>
              <a:off x="9492024" y="7702457"/>
              <a:ext cx="1188221" cy="234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595A59"/>
                  </a:solidFill>
                  <a:effectLst/>
                  <a:uLnTx/>
                  <a:uFillTx/>
                  <a:ea typeface="+mn-ea"/>
                  <a:cs typeface="+mn-cs"/>
                </a:rPr>
                <a:t>Efgartigimod (n=84)</a:t>
              </a:r>
              <a:endParaRPr kumimoji="0" lang="fr-FR" sz="1200" b="0" i="0" u="none" strike="noStrike" kern="1200" cap="none" spc="0" normalizeH="0" baseline="0" noProof="0" dirty="0">
                <a:ln>
                  <a:noFill/>
                </a:ln>
                <a:solidFill>
                  <a:srgbClr val="595A59"/>
                </a:solidFill>
                <a:effectLst/>
                <a:uLnTx/>
                <a:uFillTx/>
                <a:ea typeface="+mn-ea"/>
                <a:cs typeface="+mn-cs"/>
              </a:endParaRPr>
            </a:p>
          </p:txBody>
        </p:sp>
        <p:sp>
          <p:nvSpPr>
            <p:cNvPr id="14" name="Rectangle 13"/>
            <p:cNvSpPr/>
            <p:nvPr/>
          </p:nvSpPr>
          <p:spPr>
            <a:xfrm>
              <a:off x="10794714" y="7752694"/>
              <a:ext cx="114838" cy="13318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800" b="0" i="0" u="none" strike="noStrike" kern="1200" cap="none" spc="0" normalizeH="0" baseline="0" noProof="0" dirty="0">
                <a:ln>
                  <a:noFill/>
                </a:ln>
                <a:solidFill>
                  <a:srgbClr val="FFFFFF"/>
                </a:solidFill>
                <a:effectLst/>
                <a:uLnTx/>
                <a:uFillTx/>
                <a:ea typeface="+mn-ea"/>
                <a:cs typeface="+mn-cs"/>
              </a:endParaRPr>
            </a:p>
          </p:txBody>
        </p:sp>
        <p:sp>
          <p:nvSpPr>
            <p:cNvPr id="15" name="TextBox 14"/>
            <p:cNvSpPr txBox="1"/>
            <p:nvPr/>
          </p:nvSpPr>
          <p:spPr>
            <a:xfrm>
              <a:off x="10871441" y="7702472"/>
              <a:ext cx="791694" cy="2342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595A59"/>
                  </a:solidFill>
                  <a:effectLst/>
                  <a:uLnTx/>
                  <a:uFillTx/>
                  <a:ea typeface="+mn-ea"/>
                  <a:cs typeface="+mn-cs"/>
                </a:rPr>
                <a:t>Placebo (n=83)</a:t>
              </a:r>
              <a:endParaRPr kumimoji="0" lang="fr-FR" sz="1200" b="0" i="0" u="none" strike="noStrike" kern="1200" cap="none" spc="0" normalizeH="0" baseline="0" noProof="0" dirty="0">
                <a:ln>
                  <a:noFill/>
                </a:ln>
                <a:solidFill>
                  <a:srgbClr val="595A59"/>
                </a:solidFill>
                <a:effectLst/>
                <a:uLnTx/>
                <a:uFillTx/>
                <a:ea typeface="+mn-ea"/>
                <a:cs typeface="+mn-cs"/>
              </a:endParaRPr>
            </a:p>
          </p:txBody>
        </p:sp>
      </p:grpSp>
      <p:sp>
        <p:nvSpPr>
          <p:cNvPr id="5" name="TextBox 4"/>
          <p:cNvSpPr txBox="1"/>
          <p:nvPr/>
        </p:nvSpPr>
        <p:spPr>
          <a:xfrm>
            <a:off x="629494" y="1155568"/>
            <a:ext cx="22548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595A59"/>
                </a:solidFill>
                <a:effectLst/>
                <a:uLnTx/>
                <a:uFillTx/>
                <a:ea typeface="+mn-ea"/>
                <a:cs typeface="+mn-cs"/>
              </a:rPr>
              <a:t>Overall Infection AEs</a:t>
            </a:r>
            <a:r>
              <a:rPr kumimoji="0" lang="en-US" b="1" i="0" u="none" strike="noStrike" kern="1200" cap="none" spc="0" normalizeH="0" baseline="30000" noProof="0" dirty="0">
                <a:ln>
                  <a:noFill/>
                </a:ln>
                <a:solidFill>
                  <a:srgbClr val="595A59"/>
                </a:solidFill>
                <a:effectLst/>
                <a:uLnTx/>
                <a:uFillTx/>
                <a:ea typeface="+mn-ea"/>
                <a:cs typeface="+mn-cs"/>
              </a:rPr>
              <a:t>a</a:t>
            </a:r>
            <a:endParaRPr kumimoji="0" lang="en-US" b="1" i="0" u="none" strike="noStrike" kern="1200" cap="none" spc="0" normalizeH="0" baseline="30000" noProof="0" dirty="0">
              <a:ln>
                <a:noFill/>
              </a:ln>
              <a:solidFill>
                <a:srgbClr val="595A59"/>
              </a:solidFill>
              <a:effectLst/>
              <a:uLnTx/>
              <a:uFillTx/>
              <a:ea typeface="+mn-ea"/>
              <a:cs typeface="+mn-cs"/>
            </a:endParaRPr>
          </a:p>
        </p:txBody>
      </p:sp>
      <p:sp>
        <p:nvSpPr>
          <p:cNvPr id="7" name="TextBox 6"/>
          <p:cNvSpPr txBox="1"/>
          <p:nvPr/>
        </p:nvSpPr>
        <p:spPr>
          <a:xfrm>
            <a:off x="4216201" y="1155568"/>
            <a:ext cx="2654118" cy="369332"/>
          </a:xfrm>
          <a:prstGeom prst="rect">
            <a:avLst/>
          </a:prstGeom>
          <a:solidFill>
            <a:schemeClr val="bg1"/>
          </a:solid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595A59"/>
                </a:solidFill>
                <a:effectLst/>
                <a:uLnTx/>
                <a:uFillTx/>
                <a:ea typeface="+mn-ea"/>
                <a:cs typeface="+mn-cs"/>
              </a:rPr>
              <a:t>Infections by Type</a:t>
            </a:r>
            <a:endParaRPr kumimoji="0" lang="en-US" b="1" i="0" u="none" strike="noStrike" kern="1200" cap="none" spc="0" normalizeH="0" baseline="0" noProof="0" dirty="0">
              <a:ln>
                <a:noFill/>
              </a:ln>
              <a:solidFill>
                <a:srgbClr val="595A59"/>
              </a:solidFill>
              <a:effectLst/>
              <a:uLnTx/>
              <a:uFillTx/>
              <a:ea typeface="+mn-ea"/>
              <a:cs typeface="+mn-cs"/>
            </a:endParaRPr>
          </a:p>
        </p:txBody>
      </p:sp>
      <p:sp>
        <p:nvSpPr>
          <p:cNvPr id="25" name="Rectangle: Rounded Corners 8"/>
          <p:cNvSpPr/>
          <p:nvPr/>
        </p:nvSpPr>
        <p:spPr>
          <a:xfrm rot="5400000">
            <a:off x="3240034" y="2141299"/>
            <a:ext cx="701968" cy="7182035"/>
          </a:xfrm>
          <a:prstGeom prst="round2SameRect">
            <a:avLst>
              <a:gd name="adj1" fmla="val 50000"/>
              <a:gd name="adj2" fmla="val 0"/>
            </a:avLst>
          </a:prstGeom>
          <a:solidFill>
            <a:srgbClr val="EFEB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0" rIns="91440" bIns="0" rtlCol="0" anchor="ctr"/>
          <a:lstStyle/>
          <a:p>
            <a:pPr marL="40005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B426D"/>
                </a:solidFill>
                <a:effectLst/>
                <a:uLnTx/>
                <a:uFillTx/>
                <a:ea typeface="+mn-ea"/>
                <a:cs typeface="+mn-cs"/>
              </a:rPr>
              <a:t>Infections occurred with similar frequency in the efgartigimod and placebo arm, and most were mild or moderate </a:t>
            </a:r>
            <a:endParaRPr kumimoji="0" lang="en-US" sz="1800" b="1" i="0" u="none" strike="noStrike" kern="1200" cap="none" spc="0" normalizeH="0" baseline="0" noProof="0" dirty="0">
              <a:ln>
                <a:noFill/>
              </a:ln>
              <a:solidFill>
                <a:srgbClr val="0B426D"/>
              </a:solidFill>
              <a:effectLst/>
              <a:uLnTx/>
              <a:uFillTx/>
              <a:ea typeface="+mn-ea"/>
              <a:cs typeface="+mn-cs"/>
            </a:endParaRPr>
          </a:p>
        </p:txBody>
      </p:sp>
      <p:graphicFrame>
        <p:nvGraphicFramePr>
          <p:cNvPr id="21" name="Chart 20"/>
          <p:cNvGraphicFramePr/>
          <p:nvPr/>
        </p:nvGraphicFramePr>
        <p:xfrm>
          <a:off x="355631" y="1286498"/>
          <a:ext cx="2805169" cy="2761003"/>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1032936" y="3400902"/>
            <a:ext cx="7920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FFFFFF"/>
                </a:solidFill>
                <a:effectLst/>
                <a:uLnTx/>
                <a:uFillTx/>
                <a:ea typeface="+mn-ea"/>
                <a:cs typeface="+mn-cs"/>
              </a:rPr>
              <a:t>n=39/84</a:t>
            </a:r>
            <a:endParaRPr kumimoji="0" lang="en-US" sz="1200" b="0" i="0" u="none" strike="noStrike" kern="1200" cap="none" spc="0" normalizeH="0" baseline="0" noProof="0" dirty="0">
              <a:ln>
                <a:noFill/>
              </a:ln>
              <a:solidFill>
                <a:srgbClr val="FFFFFF"/>
              </a:solidFill>
              <a:effectLst/>
              <a:uLnTx/>
              <a:uFillTx/>
              <a:ea typeface="+mn-ea"/>
              <a:cs typeface="+mn-cs"/>
            </a:endParaRPr>
          </a:p>
        </p:txBody>
      </p:sp>
      <p:sp>
        <p:nvSpPr>
          <p:cNvPr id="23" name="TextBox 22"/>
          <p:cNvSpPr txBox="1"/>
          <p:nvPr/>
        </p:nvSpPr>
        <p:spPr>
          <a:xfrm>
            <a:off x="1855105" y="3382961"/>
            <a:ext cx="7920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bg1"/>
                </a:solidFill>
                <a:effectLst/>
                <a:uLnTx/>
                <a:uFillTx/>
                <a:ea typeface="+mn-ea"/>
                <a:cs typeface="+mn-cs"/>
              </a:rPr>
              <a:t>n=31/83</a:t>
            </a:r>
            <a:endParaRPr kumimoji="0" lang="en-US" sz="1200" b="0" i="0" u="none" strike="noStrike" kern="1200" cap="none" spc="0" normalizeH="0" baseline="0" noProof="0" dirty="0">
              <a:ln>
                <a:noFill/>
              </a:ln>
              <a:solidFill>
                <a:schemeClr val="bg1"/>
              </a:solidFill>
              <a:effectLst/>
              <a:uLnTx/>
              <a:uFillTx/>
              <a:ea typeface="+mn-ea"/>
              <a:cs typeface="+mn-cs"/>
            </a:endParaRPr>
          </a:p>
        </p:txBody>
      </p:sp>
      <p:graphicFrame>
        <p:nvGraphicFramePr>
          <p:cNvPr id="18" name="Table 3"/>
          <p:cNvGraphicFramePr>
            <a:graphicFrameLocks noGrp="1"/>
          </p:cNvGraphicFramePr>
          <p:nvPr/>
        </p:nvGraphicFramePr>
        <p:xfrm>
          <a:off x="367443" y="3794243"/>
          <a:ext cx="2193437" cy="1012216"/>
        </p:xfrm>
        <a:graphic>
          <a:graphicData uri="http://schemas.openxmlformats.org/drawingml/2006/table">
            <a:tbl>
              <a:tblPr firstRow="1" bandRow="1">
                <a:tableStyleId>{F5AB1C69-6EDB-4FF4-983F-18BD219EF322}</a:tableStyleId>
              </a:tblPr>
              <a:tblGrid>
                <a:gridCol w="754520"/>
                <a:gridCol w="642324"/>
                <a:gridCol w="180627"/>
                <a:gridCol w="615966"/>
              </a:tblGrid>
              <a:tr h="50610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dirty="0">
                          <a:solidFill>
                            <a:schemeClr val="accent3"/>
                          </a:solidFill>
                        </a:rPr>
                        <a:t>Cycle 1 </a:t>
                      </a:r>
                      <a:r>
                        <a:rPr lang="en-US" sz="1200" b="0" i="1" dirty="0">
                          <a:solidFill>
                            <a:schemeClr val="accent3"/>
                          </a:solidFill>
                        </a:rPr>
                        <a:t>n (%) </a:t>
                      </a:r>
                      <a:endParaRPr lang="en-US" sz="1200" b="0" i="1" dirty="0">
                        <a:solidFill>
                          <a:schemeClr val="accent3"/>
                        </a:solidFill>
                      </a:endParaRPr>
                    </a:p>
                  </a:txBody>
                  <a:tcPr marL="36000" marR="36000" marT="36000" marB="36000">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0" kern="1200" dirty="0">
                          <a:solidFill>
                            <a:schemeClr val="accent3"/>
                          </a:solidFill>
                          <a:latin typeface="+mn-lt"/>
                          <a:ea typeface="+mn-ea"/>
                          <a:cs typeface="+mn-cs"/>
                        </a:rPr>
                        <a:t>28/84 (33.3)</a:t>
                      </a:r>
                      <a:endParaRPr lang="en-US" sz="1200" b="0" kern="1200" dirty="0">
                        <a:solidFill>
                          <a:schemeClr val="accent3"/>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accent4">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1200" b="0" kern="1200" dirty="0">
                        <a:solidFill>
                          <a:schemeClr val="accent3"/>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algn="ctr">
                        <a:lnSpc>
                          <a:spcPct val="100000"/>
                        </a:lnSpc>
                      </a:pPr>
                      <a:r>
                        <a:rPr lang="en-US" sz="1200" b="0" kern="1200" dirty="0">
                          <a:solidFill>
                            <a:srgbClr val="595A59"/>
                          </a:solidFill>
                          <a:latin typeface="+mn-lt"/>
                          <a:ea typeface="+mn-ea"/>
                          <a:cs typeface="+mn-cs"/>
                        </a:rPr>
                        <a:t>21/83 (25.3)</a:t>
                      </a:r>
                      <a:endParaRPr lang="en-US" sz="1200" b="0" kern="1200" dirty="0">
                        <a:solidFill>
                          <a:srgbClr val="595A59"/>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lumMod val="75000"/>
                        <a:alpha val="30000"/>
                      </a:schemeClr>
                    </a:solidFill>
                  </a:tcPr>
                </a:tc>
              </a:tr>
              <a:tr h="50610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dirty="0">
                          <a:solidFill>
                            <a:schemeClr val="accent3"/>
                          </a:solidFill>
                        </a:rPr>
                        <a:t>Cycle 2 </a:t>
                      </a:r>
                      <a:r>
                        <a:rPr lang="en-US" sz="1200" b="0" i="1" dirty="0">
                          <a:solidFill>
                            <a:schemeClr val="accent3"/>
                          </a:solidFill>
                        </a:rPr>
                        <a:t>n (%) </a:t>
                      </a:r>
                      <a:endParaRPr lang="en-US" sz="1200" b="0" i="1" dirty="0">
                        <a:solidFill>
                          <a:schemeClr val="accent3"/>
                        </a:solidFill>
                      </a:endParaRPr>
                    </a:p>
                  </a:txBody>
                  <a:tcPr marL="36000" marR="36000" marT="36000" marB="36000">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0" kern="1200" dirty="0">
                          <a:solidFill>
                            <a:schemeClr val="accent3"/>
                          </a:solidFill>
                          <a:latin typeface="+mn-lt"/>
                          <a:ea typeface="+mn-ea"/>
                          <a:cs typeface="+mn-cs"/>
                        </a:rPr>
                        <a:t>17/63 (27.0)</a:t>
                      </a:r>
                      <a:endParaRPr lang="en-US" sz="1200" b="0" kern="1200" dirty="0">
                        <a:solidFill>
                          <a:schemeClr val="accent3"/>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accent4">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sz="1200" b="0" kern="1200" dirty="0">
                        <a:solidFill>
                          <a:schemeClr val="accent3"/>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0" kern="1200" dirty="0">
                          <a:solidFill>
                            <a:srgbClr val="595A59"/>
                          </a:solidFill>
                          <a:latin typeface="+mn-lt"/>
                          <a:ea typeface="+mn-ea"/>
                          <a:cs typeface="+mn-cs"/>
                        </a:rPr>
                        <a:t>11/57 (19.3)</a:t>
                      </a:r>
                      <a:endParaRPr lang="en-US" sz="1200" b="0" kern="1200" dirty="0">
                        <a:solidFill>
                          <a:srgbClr val="595A59"/>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lumMod val="75000"/>
                        <a:alpha val="30000"/>
                      </a:schemeClr>
                    </a:solidFill>
                  </a:tcPr>
                </a:tc>
              </a:tr>
            </a:tbl>
          </a:graphicData>
        </a:graphic>
      </p:graphicFrame>
      <p:sp>
        <p:nvSpPr>
          <p:cNvPr id="24" name="TextBox 23"/>
          <p:cNvSpPr txBox="1"/>
          <p:nvPr/>
        </p:nvSpPr>
        <p:spPr>
          <a:xfrm>
            <a:off x="2667553" y="719843"/>
            <a:ext cx="2361647" cy="400110"/>
          </a:xfrm>
          <a:prstGeom prst="rect">
            <a:avLst/>
          </a:prstGeom>
          <a:noFill/>
        </p:spPr>
        <p:txBody>
          <a:bodyPr wrap="square" rtlCol="0">
            <a:spAutoFit/>
          </a:bodyPr>
          <a:lstStyle/>
          <a:p>
            <a:pPr algn="ctr"/>
            <a:r>
              <a:rPr lang="en-US" sz="2000" b="1" dirty="0">
                <a:solidFill>
                  <a:srgbClr val="0B426D"/>
                </a:solidFill>
              </a:rPr>
              <a:t>ADAPT Study</a:t>
            </a:r>
            <a:r>
              <a:rPr lang="en-US" sz="2000" b="1" baseline="30000" dirty="0">
                <a:solidFill>
                  <a:srgbClr val="0B426D"/>
                </a:solidFill>
              </a:rPr>
              <a:t>1</a:t>
            </a:r>
            <a:endParaRPr lang="en-US" sz="2000" b="1" baseline="30000" dirty="0">
              <a:solidFill>
                <a:srgbClr val="0B426D"/>
              </a:solidFill>
            </a:endParaRPr>
          </a:p>
        </p:txBody>
      </p:sp>
      <p:sp>
        <p:nvSpPr>
          <p:cNvPr id="32" name="Footer Placeholder 1"/>
          <p:cNvSpPr txBox="1"/>
          <p:nvPr/>
        </p:nvSpPr>
        <p:spPr>
          <a:xfrm>
            <a:off x="342900" y="6107879"/>
            <a:ext cx="10436347" cy="597722"/>
          </a:xfrm>
          <a:prstGeom prst="rect">
            <a:avLst/>
          </a:prstGeom>
        </p:spPr>
        <p:txBody>
          <a:bodyPr vert="horz" lIns="91440" tIns="45720" rIns="91440" bIns="45720" rtlCol="0" anchor="b" anchorCtr="0"/>
          <a:lstStyle>
            <a:defPPr>
              <a:defRPr lang="en-US"/>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Bef>
                <a:spcPts val="200"/>
              </a:spcBef>
              <a:defRPr/>
            </a:pPr>
            <a:r>
              <a:rPr lang="en-US" sz="1050" baseline="30000" dirty="0"/>
              <a:t>a</a:t>
            </a:r>
            <a:r>
              <a:rPr lang="en-US" sz="1050" dirty="0"/>
              <a:t>3 severe infections: influenza, pharyngitis (</a:t>
            </a:r>
            <a:r>
              <a:rPr lang="en-US" sz="1050" dirty="0" err="1"/>
              <a:t>efgartigimod</a:t>
            </a:r>
            <a:r>
              <a:rPr lang="en-US" sz="1050" dirty="0"/>
              <a:t>); upper respiratory tract infection (placebo). </a:t>
            </a:r>
            <a:endParaRPr lang="en-US" sz="1050" dirty="0"/>
          </a:p>
          <a:p>
            <a:pPr algn="l">
              <a:lnSpc>
                <a:spcPct val="90000"/>
              </a:lnSpc>
              <a:spcBef>
                <a:spcPts val="200"/>
              </a:spcBef>
              <a:defRPr/>
            </a:pPr>
            <a:r>
              <a:rPr lang="en-US" sz="1050" dirty="0"/>
              <a:t>AE, adverse event. </a:t>
            </a:r>
            <a:endParaRPr lang="en-US" sz="1050" dirty="0"/>
          </a:p>
          <a:p>
            <a:pPr marL="0" marR="0" lvl="0" indent="0" algn="l" defTabSz="914400" rtl="0" eaLnBrk="1" fontAlgn="auto" latinLnBrk="0" hangingPunct="1">
              <a:lnSpc>
                <a:spcPct val="90000"/>
              </a:lnSpc>
              <a:spcBef>
                <a:spcPts val="200"/>
              </a:spcBef>
              <a:buClrTx/>
              <a:buSzTx/>
              <a:buFontTx/>
              <a:buNone/>
              <a:defRPr/>
            </a:pPr>
            <a:r>
              <a:rPr lang="nl-NL" sz="1050" b="1" dirty="0">
                <a:cs typeface="Calibri" panose="020F0502020204030204"/>
              </a:rPr>
              <a:t>1</a:t>
            </a:r>
            <a:r>
              <a:rPr kumimoji="0" lang="nl-NL" sz="1050" b="1" i="0" u="none" strike="noStrike" kern="1200" cap="none" spc="0" normalizeH="0" baseline="0" noProof="0" dirty="0">
                <a:ln>
                  <a:noFill/>
                </a:ln>
                <a:effectLst/>
                <a:uLnTx/>
                <a:uFillTx/>
                <a:cs typeface="Calibri" panose="020F0502020204030204"/>
              </a:rPr>
              <a:t>. </a:t>
            </a:r>
            <a:r>
              <a:rPr kumimoji="0" lang="nl-NL" sz="1050" b="0" i="0" u="none" strike="noStrike" kern="1200" cap="none" spc="0" normalizeH="0" baseline="0" noProof="0" dirty="0">
                <a:ln>
                  <a:noFill/>
                </a:ln>
                <a:effectLst/>
                <a:uLnTx/>
                <a:uFillTx/>
                <a:cs typeface="Calibri" panose="020F0502020204030204"/>
              </a:rPr>
              <a:t>Howard JF Jr, et al. </a:t>
            </a:r>
            <a:r>
              <a:rPr kumimoji="0" lang="nl-NL" sz="1050" b="0" i="1" u="none" strike="noStrike" kern="1200" cap="none" spc="0" normalizeH="0" baseline="0" noProof="0" dirty="0">
                <a:ln>
                  <a:noFill/>
                </a:ln>
                <a:effectLst/>
                <a:uLnTx/>
                <a:uFillTx/>
                <a:cs typeface="Calibri" panose="020F0502020204030204"/>
              </a:rPr>
              <a:t>Lancet Neurol</a:t>
            </a:r>
            <a:r>
              <a:rPr kumimoji="0" lang="nl-NL" sz="1050" b="0" i="0" u="none" strike="noStrike" kern="1200" cap="none" spc="0" normalizeH="0" baseline="0" noProof="0" dirty="0">
                <a:ln>
                  <a:noFill/>
                </a:ln>
                <a:effectLst/>
                <a:uLnTx/>
                <a:uFillTx/>
                <a:cs typeface="Calibri" panose="020F0502020204030204"/>
              </a:rPr>
              <a:t>. 2021;20(7):526-536. </a:t>
            </a:r>
            <a:r>
              <a:rPr lang="nl-NL" sz="1050" b="1" dirty="0">
                <a:cs typeface="Calibri" panose="020F0502020204030204"/>
              </a:rPr>
              <a:t>2</a:t>
            </a:r>
            <a:r>
              <a:rPr kumimoji="0" lang="nl-NL" sz="1050" b="1" i="0" u="none" strike="noStrike" kern="1200" cap="none" spc="0" normalizeH="0" baseline="0" noProof="0" dirty="0">
                <a:ln>
                  <a:noFill/>
                </a:ln>
                <a:effectLst/>
                <a:uLnTx/>
                <a:uFillTx/>
                <a:cs typeface="Calibri" panose="020F0502020204030204"/>
              </a:rPr>
              <a:t>.</a:t>
            </a:r>
            <a:r>
              <a:rPr kumimoji="0" lang="en-US" sz="1050" b="0" i="0" u="none" strike="noStrike" kern="1200" cap="none" spc="0" normalizeH="0" baseline="0" noProof="0" dirty="0">
                <a:ln>
                  <a:noFill/>
                </a:ln>
                <a:effectLst/>
                <a:uLnTx/>
                <a:uFillTx/>
              </a:rPr>
              <a:t> </a:t>
            </a:r>
            <a:r>
              <a:rPr kumimoji="0" lang="en-US" sz="1050" b="0" i="0" u="none" strike="noStrike" kern="1200" cap="none" spc="0" normalizeH="0" baseline="0" noProof="0" dirty="0" err="1">
                <a:ln>
                  <a:noFill/>
                </a:ln>
                <a:effectLst/>
                <a:uLnTx/>
                <a:uFillTx/>
              </a:rPr>
              <a:t>Goebeler</a:t>
            </a:r>
            <a:r>
              <a:rPr kumimoji="0" lang="en-US" sz="1050" b="0" i="0" u="none" strike="noStrike" kern="1200" cap="none" spc="0" normalizeH="0" baseline="0" noProof="0" dirty="0">
                <a:ln>
                  <a:noFill/>
                </a:ln>
                <a:effectLst/>
                <a:uLnTx/>
                <a:uFillTx/>
              </a:rPr>
              <a:t> M, et al. </a:t>
            </a:r>
            <a:r>
              <a:rPr kumimoji="0" lang="en-US" sz="1050" b="0" i="1" u="none" strike="noStrike" kern="1200" cap="none" spc="0" normalizeH="0" baseline="0" noProof="0" dirty="0">
                <a:ln>
                  <a:noFill/>
                </a:ln>
                <a:effectLst/>
                <a:uLnTx/>
                <a:uFillTx/>
              </a:rPr>
              <a:t>Br J Dermatol</a:t>
            </a:r>
            <a:r>
              <a:rPr kumimoji="0" lang="en-US" sz="1050" b="0" i="0" u="none" strike="noStrike" kern="1200" cap="none" spc="0" normalizeH="0" baseline="0" noProof="0" dirty="0">
                <a:ln>
                  <a:noFill/>
                </a:ln>
                <a:effectLst/>
                <a:uLnTx/>
                <a:uFillTx/>
              </a:rPr>
              <a:t>. 2021 Oct 5. </a:t>
            </a:r>
            <a:r>
              <a:rPr kumimoji="0" lang="en-US" sz="1050" b="0" i="0" u="none" strike="noStrike" kern="1200" cap="none" spc="0" normalizeH="0" baseline="0" noProof="0" dirty="0" err="1">
                <a:ln>
                  <a:noFill/>
                </a:ln>
                <a:effectLst/>
                <a:uLnTx/>
                <a:uFillTx/>
              </a:rPr>
              <a:t>doi</a:t>
            </a:r>
            <a:r>
              <a:rPr kumimoji="0" lang="en-US" sz="1050" b="0" i="0" u="none" strike="noStrike" kern="1200" cap="none" spc="0" normalizeH="0" baseline="0" noProof="0" dirty="0">
                <a:ln>
                  <a:noFill/>
                </a:ln>
                <a:effectLst/>
                <a:uLnTx/>
                <a:uFillTx/>
              </a:rPr>
              <a:t>: 10.1111/bjd.20782.</a:t>
            </a:r>
            <a:endParaRPr kumimoji="0" lang="nl-NL" sz="1050" b="1" i="0" u="none" strike="noStrike" kern="1200" cap="none" spc="0" normalizeH="0" baseline="0" noProof="0" dirty="0">
              <a:ln>
                <a:noFill/>
              </a:ln>
              <a:effectLst/>
              <a:uLnTx/>
              <a:uFillTx/>
              <a:cs typeface="Calibri" panose="020F0502020204030204"/>
            </a:endParaRPr>
          </a:p>
        </p:txBody>
      </p:sp>
      <p:grpSp>
        <p:nvGrpSpPr>
          <p:cNvPr id="10" name="Group 9"/>
          <p:cNvGrpSpPr/>
          <p:nvPr/>
        </p:nvGrpSpPr>
        <p:grpSpPr>
          <a:xfrm>
            <a:off x="7620000" y="713484"/>
            <a:ext cx="4572000" cy="5527308"/>
            <a:chOff x="7620000" y="598284"/>
            <a:chExt cx="4572000" cy="5527308"/>
          </a:xfrm>
        </p:grpSpPr>
        <p:cxnSp>
          <p:nvCxnSpPr>
            <p:cNvPr id="16" name="Straight Connector 15"/>
            <p:cNvCxnSpPr/>
            <p:nvPr/>
          </p:nvCxnSpPr>
          <p:spPr>
            <a:xfrm>
              <a:off x="7714575" y="943029"/>
              <a:ext cx="8691" cy="51825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634886" y="598284"/>
              <a:ext cx="2689824" cy="400110"/>
            </a:xfrm>
            <a:prstGeom prst="rect">
              <a:avLst/>
            </a:prstGeom>
            <a:noFill/>
          </p:spPr>
          <p:txBody>
            <a:bodyPr wrap="square" rtlCol="0">
              <a:spAutoFit/>
            </a:bodyPr>
            <a:lstStyle/>
            <a:p>
              <a:pPr algn="ctr"/>
              <a:r>
                <a:rPr lang="en-US" sz="2000" b="1" dirty="0">
                  <a:solidFill>
                    <a:srgbClr val="0B426D"/>
                  </a:solidFill>
                </a:rPr>
                <a:t>Pemphigus Study</a:t>
              </a:r>
              <a:r>
                <a:rPr lang="en-US" sz="2000" b="1" baseline="30000" dirty="0">
                  <a:solidFill>
                    <a:srgbClr val="0B426D"/>
                  </a:solidFill>
                </a:rPr>
                <a:t>2</a:t>
              </a:r>
              <a:endParaRPr lang="en-US" sz="2000" b="1" baseline="30000" dirty="0">
                <a:solidFill>
                  <a:srgbClr val="0B426D"/>
                </a:solidFill>
              </a:endParaRPr>
            </a:p>
          </p:txBody>
        </p:sp>
        <p:graphicFrame>
          <p:nvGraphicFramePr>
            <p:cNvPr id="29" name="Chart 28"/>
            <p:cNvGraphicFramePr/>
            <p:nvPr/>
          </p:nvGraphicFramePr>
          <p:xfrm>
            <a:off x="7620000" y="1474156"/>
            <a:ext cx="4474111" cy="3287444"/>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8436819" y="1040368"/>
              <a:ext cx="308595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595A59"/>
                  </a:solidFill>
                  <a:effectLst/>
                  <a:uLnTx/>
                  <a:uFillTx/>
                  <a:ea typeface="+mn-ea"/>
                  <a:cs typeface="+mn-cs"/>
                </a:rPr>
                <a:t>Infections by Type</a:t>
              </a:r>
              <a:endParaRPr kumimoji="0" lang="en-US" b="1" i="0" u="none" strike="noStrike" kern="1200" cap="none" spc="0" normalizeH="0" baseline="0" noProof="0" dirty="0">
                <a:ln>
                  <a:noFill/>
                </a:ln>
                <a:solidFill>
                  <a:srgbClr val="595A59"/>
                </a:solidFill>
                <a:effectLst/>
                <a:uLnTx/>
                <a:uFillTx/>
                <a:ea typeface="+mn-ea"/>
                <a:cs typeface="+mn-cs"/>
              </a:endParaRPr>
            </a:p>
          </p:txBody>
        </p:sp>
        <p:sp>
          <p:nvSpPr>
            <p:cNvPr id="31" name="Rectangle: Rounded Corners 8"/>
            <p:cNvSpPr/>
            <p:nvPr/>
          </p:nvSpPr>
          <p:spPr>
            <a:xfrm rot="16200000">
              <a:off x="10344926" y="4125114"/>
              <a:ext cx="696384" cy="2997763"/>
            </a:xfrm>
            <a:prstGeom prst="round2SameRect">
              <a:avLst>
                <a:gd name="adj1" fmla="val 50000"/>
                <a:gd name="adj2" fmla="val 0"/>
              </a:avLst>
            </a:prstGeom>
            <a:solidFill>
              <a:srgbClr val="EFEB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0" rIns="91440" bIns="0" rtlCol="0" anchor="ctr"/>
            <a:lstStyle/>
            <a:p>
              <a:pPr marL="40005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srgbClr val="0B426D"/>
                </a:solidFill>
                <a:effectLst/>
                <a:uLnTx/>
                <a:uFillTx/>
                <a:ea typeface="+mn-ea"/>
                <a:cs typeface="+mn-cs"/>
              </a:endParaRPr>
            </a:p>
          </p:txBody>
        </p:sp>
        <p:sp>
          <p:nvSpPr>
            <p:cNvPr id="4" name="TextBox 3"/>
            <p:cNvSpPr txBox="1"/>
            <p:nvPr/>
          </p:nvSpPr>
          <p:spPr>
            <a:xfrm>
              <a:off x="9690100" y="5300830"/>
              <a:ext cx="2501900" cy="646331"/>
            </a:xfrm>
            <a:prstGeom prst="rect">
              <a:avLst/>
            </a:prstGeom>
            <a:noFill/>
          </p:spPr>
          <p:txBody>
            <a:bodyPr wrap="square" rtlCol="0">
              <a:spAutoFit/>
            </a:bodyPr>
            <a:lstStyle/>
            <a:p>
              <a:r>
                <a:rPr lang="en-US" b="1" dirty="0">
                  <a:solidFill>
                    <a:srgbClr val="0B426D"/>
                  </a:solidFill>
                </a:rPr>
                <a:t>All events were of mild or moderate intensity</a:t>
              </a:r>
              <a:endParaRPr lang="en-US" b="1" dirty="0">
                <a:solidFill>
                  <a:srgbClr val="0B426D"/>
                </a:solidFill>
              </a:endParaRPr>
            </a:p>
          </p:txBody>
        </p:sp>
        <p:grpSp>
          <p:nvGrpSpPr>
            <p:cNvPr id="33" name="Group 32"/>
            <p:cNvGrpSpPr/>
            <p:nvPr/>
          </p:nvGrpSpPr>
          <p:grpSpPr>
            <a:xfrm>
              <a:off x="8005624" y="4761592"/>
              <a:ext cx="4186374" cy="277004"/>
              <a:chOff x="8945746" y="10567083"/>
              <a:chExt cx="2957058" cy="234215"/>
            </a:xfrm>
          </p:grpSpPr>
          <p:sp>
            <p:nvSpPr>
              <p:cNvPr id="35" name="TextBox 34"/>
              <p:cNvSpPr txBox="1"/>
              <p:nvPr/>
            </p:nvSpPr>
            <p:spPr>
              <a:xfrm>
                <a:off x="9028184" y="10567083"/>
                <a:ext cx="1469812" cy="23421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i="0" u="none" strike="noStrike" kern="1200" cap="none" spc="0" normalizeH="0" baseline="0" noProof="0" dirty="0" err="1">
                    <a:ln>
                      <a:noFill/>
                    </a:ln>
                    <a:solidFill>
                      <a:srgbClr val="595A59"/>
                    </a:solidFill>
                    <a:effectLst/>
                    <a:uLnTx/>
                    <a:uFillTx/>
                  </a:rPr>
                  <a:t>Efgartigimod</a:t>
                </a:r>
                <a:r>
                  <a:rPr kumimoji="0" lang="en-US" sz="1200" i="0" u="none" strike="noStrike" kern="1200" cap="none" spc="0" normalizeH="0" baseline="0" noProof="0" dirty="0">
                    <a:ln>
                      <a:noFill/>
                    </a:ln>
                    <a:solidFill>
                      <a:srgbClr val="595A59"/>
                    </a:solidFill>
                    <a:effectLst/>
                    <a:uLnTx/>
                    <a:uFillTx/>
                  </a:rPr>
                  <a:t> 10 mg (n=</a:t>
                </a:r>
                <a:r>
                  <a:rPr lang="en-US" sz="1200" dirty="0">
                    <a:solidFill>
                      <a:srgbClr val="595A59"/>
                    </a:solidFill>
                  </a:rPr>
                  <a:t>19</a:t>
                </a:r>
                <a:r>
                  <a:rPr kumimoji="0" lang="en-US" sz="1200" i="0" u="none" strike="noStrike" kern="1200" cap="none" spc="0" normalizeH="0" baseline="0" noProof="0" dirty="0">
                    <a:ln>
                      <a:noFill/>
                    </a:ln>
                    <a:solidFill>
                      <a:srgbClr val="595A59"/>
                    </a:solidFill>
                    <a:effectLst/>
                    <a:uLnTx/>
                    <a:uFillTx/>
                  </a:rPr>
                  <a:t>)</a:t>
                </a:r>
                <a:endParaRPr kumimoji="0" lang="fr-FR" sz="1200" i="0" u="none" strike="noStrike" kern="1200" cap="none" spc="0" normalizeH="0" baseline="0" noProof="0" dirty="0">
                  <a:ln>
                    <a:noFill/>
                  </a:ln>
                  <a:solidFill>
                    <a:srgbClr val="595A59"/>
                  </a:solidFill>
                  <a:effectLst/>
                  <a:uLnTx/>
                  <a:uFillTx/>
                </a:endParaRPr>
              </a:p>
            </p:txBody>
          </p:sp>
          <p:sp>
            <p:nvSpPr>
              <p:cNvPr id="34" name="Rectangle 33"/>
              <p:cNvSpPr/>
              <p:nvPr/>
            </p:nvSpPr>
            <p:spPr>
              <a:xfrm>
                <a:off x="8945746" y="10616079"/>
                <a:ext cx="111402" cy="133181"/>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800" b="1" i="0" u="none" strike="noStrike" kern="1200" cap="none" spc="0" normalizeH="0" baseline="0" noProof="0" dirty="0">
                  <a:ln>
                    <a:noFill/>
                  </a:ln>
                  <a:solidFill>
                    <a:srgbClr val="FFFFFF"/>
                  </a:solidFill>
                  <a:effectLst/>
                  <a:uLnTx/>
                  <a:uFillTx/>
                  <a:ea typeface="+mn-ea"/>
                  <a:cs typeface="+mn-cs"/>
                </a:endParaRPr>
              </a:p>
            </p:txBody>
          </p:sp>
          <p:sp>
            <p:nvSpPr>
              <p:cNvPr id="36" name="Rectangle 35"/>
              <p:cNvSpPr/>
              <p:nvPr/>
            </p:nvSpPr>
            <p:spPr>
              <a:xfrm>
                <a:off x="10476458" y="10617304"/>
                <a:ext cx="114838" cy="13318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sz="1800" b="1" i="0" u="none" strike="noStrike" kern="1200" cap="none" spc="0" normalizeH="0" baseline="0" noProof="0" dirty="0">
                  <a:ln>
                    <a:noFill/>
                  </a:ln>
                  <a:solidFill>
                    <a:srgbClr val="FFFFFF"/>
                  </a:solidFill>
                  <a:effectLst/>
                  <a:uLnTx/>
                  <a:uFillTx/>
                  <a:ea typeface="+mn-ea"/>
                  <a:cs typeface="+mn-cs"/>
                </a:endParaRPr>
              </a:p>
            </p:txBody>
          </p:sp>
          <p:sp>
            <p:nvSpPr>
              <p:cNvPr id="37" name="TextBox 36"/>
              <p:cNvSpPr txBox="1"/>
              <p:nvPr/>
            </p:nvSpPr>
            <p:spPr>
              <a:xfrm>
                <a:off x="10587702" y="10567086"/>
                <a:ext cx="1315102" cy="2342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i="0" u="none" strike="noStrike" kern="1200" cap="none" spc="0" normalizeH="0" baseline="0" noProof="0" dirty="0">
                    <a:ln>
                      <a:noFill/>
                    </a:ln>
                    <a:solidFill>
                      <a:srgbClr val="595A59"/>
                    </a:solidFill>
                    <a:effectLst/>
                    <a:uLnTx/>
                    <a:uFillTx/>
                  </a:rPr>
                  <a:t>Efgartigimod 25 mg </a:t>
                </a:r>
                <a:r>
                  <a:rPr lang="en-US" sz="1200" dirty="0">
                    <a:solidFill>
                      <a:srgbClr val="595A59"/>
                    </a:solidFill>
                  </a:rPr>
                  <a:t>(n=15)</a:t>
                </a:r>
                <a:endParaRPr kumimoji="0" lang="fr-FR" sz="1200" i="0" u="none" strike="noStrike" kern="1200" cap="none" spc="0" normalizeH="0" baseline="0" noProof="0" dirty="0">
                  <a:ln>
                    <a:noFill/>
                  </a:ln>
                  <a:solidFill>
                    <a:srgbClr val="595A59"/>
                  </a:solidFill>
                  <a:effectLst/>
                  <a:uLnTx/>
                  <a:uFillTx/>
                </a:endParaRPr>
              </a:p>
            </p:txBody>
          </p:sp>
        </p:grpSp>
        <p:cxnSp>
          <p:nvCxnSpPr>
            <p:cNvPr id="40" name="Straight Connector 39"/>
            <p:cNvCxnSpPr/>
            <p:nvPr/>
          </p:nvCxnSpPr>
          <p:spPr>
            <a:xfrm>
              <a:off x="7938774" y="1409700"/>
              <a:ext cx="408204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US" dirty="0"/>
          </a:p>
        </p:txBody>
      </p:sp>
      <p:sp>
        <p:nvSpPr>
          <p:cNvPr id="8" name="Footer Placeholder 7"/>
          <p:cNvSpPr>
            <a:spLocks noGrp="1"/>
          </p:cNvSpPr>
          <p:nvPr>
            <p:ph type="ftr" sz="quarter" idx="11"/>
          </p:nvPr>
        </p:nvSpPr>
        <p:spPr/>
        <p:txBody>
          <a:bodyPr/>
          <a:lstStyle/>
          <a:p>
            <a:r>
              <a:rPr lang="en-US"/>
              <a:t>Ig, immunoglobulin; gMG, generalized myasthenia gravis; PCP, pneumococcal capsular polysaccharide; SEM, standard error of the mean; TT, tetanus toxoid; VZV, varicella zoster virus.</a:t>
            </a:r>
            <a:endParaRPr lang="en-US" dirty="0"/>
          </a:p>
        </p:txBody>
      </p:sp>
      <p:sp>
        <p:nvSpPr>
          <p:cNvPr id="4" name="Rectangle: Rounded Corners 3"/>
          <p:cNvSpPr/>
          <p:nvPr/>
        </p:nvSpPr>
        <p:spPr>
          <a:xfrm>
            <a:off x="355815" y="1514475"/>
            <a:ext cx="10485316" cy="11887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r>
              <a:rPr lang="en-US" sz="2400" dirty="0">
                <a:solidFill>
                  <a:schemeClr val="bg1"/>
                </a:solidFill>
              </a:rPr>
              <a:t>Efgartigimod treatment was well tolerated in patients with gMG and pemphigus, and most infections were of mild or moderate intensity</a:t>
            </a:r>
            <a:endParaRPr kumimoji="0" lang="en-US" sz="2400" i="0" u="none" strike="noStrike" kern="1200" cap="none" spc="0" normalizeH="0" baseline="0" noProof="0" dirty="0">
              <a:ln>
                <a:noFill/>
              </a:ln>
              <a:solidFill>
                <a:schemeClr val="bg1"/>
              </a:solidFill>
              <a:effectLst/>
              <a:uLnTx/>
              <a:uFillTx/>
              <a:latin typeface="Calibri" panose="020F0502020204030204"/>
              <a:cs typeface="Calibri" panose="020F0502020204030204"/>
            </a:endParaRPr>
          </a:p>
        </p:txBody>
      </p:sp>
      <p:sp>
        <p:nvSpPr>
          <p:cNvPr id="6" name="Rectangle: Rounded Corners 5"/>
          <p:cNvSpPr/>
          <p:nvPr/>
        </p:nvSpPr>
        <p:spPr>
          <a:xfrm>
            <a:off x="342900" y="3116580"/>
            <a:ext cx="10485316" cy="118872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defRPr/>
            </a:pPr>
            <a:r>
              <a:rPr kumimoji="0" lang="en-US" sz="2000" i="0" u="none" strike="noStrike" kern="1200" cap="none" spc="0" normalizeH="0" baseline="0" noProof="0" dirty="0">
                <a:ln>
                  <a:noFill/>
                </a:ln>
                <a:solidFill>
                  <a:schemeClr val="tx2">
                    <a:lumMod val="75000"/>
                  </a:schemeClr>
                </a:solidFill>
                <a:effectLst/>
                <a:uLnTx/>
                <a:uFillTx/>
                <a:latin typeface="Calibri" panose="020F0502020204030204"/>
                <a:ea typeface="+mn-ea"/>
                <a:cs typeface="+mn-cs"/>
              </a:rPr>
              <a:t> </a:t>
            </a:r>
            <a:r>
              <a:rPr lang="en-US" sz="2400" dirty="0">
                <a:solidFill>
                  <a:schemeClr val="tx2">
                    <a:lumMod val="75000"/>
                  </a:schemeClr>
                </a:solidFill>
              </a:rPr>
              <a:t>Total IgG levels are transiently reduced after efgartigimod treatment, but humoral immune responses to influenza or pneumococcal vaccine immunity appear to remain intact in patients with gMG</a:t>
            </a:r>
            <a:endParaRPr kumimoji="0" lang="en-US" sz="2400" i="0" u="none" strike="noStrike" kern="1200" cap="none" spc="0" normalizeH="0" baseline="0" noProof="0" dirty="0">
              <a:ln>
                <a:noFill/>
              </a:ln>
              <a:solidFill>
                <a:schemeClr val="tx2">
                  <a:lumMod val="75000"/>
                </a:schemeClr>
              </a:solidFill>
              <a:effectLst/>
              <a:uLnTx/>
              <a:uFillTx/>
              <a:latin typeface="Calibri" panose="020F0502020204030204"/>
              <a:ea typeface="+mn-ea"/>
              <a:cs typeface="+mn-cs"/>
            </a:endParaRPr>
          </a:p>
        </p:txBody>
      </p:sp>
      <p:sp>
        <p:nvSpPr>
          <p:cNvPr id="7" name="Rectangle: Rounded Corners 6"/>
          <p:cNvSpPr/>
          <p:nvPr/>
        </p:nvSpPr>
        <p:spPr>
          <a:xfrm>
            <a:off x="342900" y="4771718"/>
            <a:ext cx="10485316" cy="11887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r>
              <a:rPr kumimoji="0" lang="en-US" sz="2400" i="0" u="none" strike="noStrike" kern="1200" cap="none" spc="0" normalizeH="0" baseline="0" noProof="0" dirty="0">
                <a:ln>
                  <a:noFill/>
                </a:ln>
                <a:solidFill>
                  <a:schemeClr val="tx2">
                    <a:lumMod val="75000"/>
                  </a:schemeClr>
                </a:solidFill>
                <a:effectLst/>
                <a:uLnTx/>
                <a:uFillTx/>
                <a:latin typeface="Calibri" panose="020F0502020204030204"/>
              </a:rPr>
              <a:t>In patients with pemphigus, IgG reduction with sustained efgartigimod therapy did not appear to impact existing humoral immunity as anti-PCP, TT, and VZV IgG levels did not drop below minimally protective thresholds</a:t>
            </a:r>
            <a:endParaRPr kumimoji="0" lang="en-US" sz="2400" i="0" u="none" strike="noStrike" kern="1200" cap="none" spc="0" normalizeH="0" baseline="0" noProof="0" dirty="0">
              <a:ln>
                <a:noFill/>
              </a:ln>
              <a:solidFill>
                <a:schemeClr val="tx2">
                  <a:lumMod val="75000"/>
                </a:schemeClr>
              </a:solidFill>
              <a:effectLst/>
              <a:uLnTx/>
              <a:uFillTx/>
              <a:latin typeface="Calibri" panose="020F050202020403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Backup</a:t>
            </a:r>
            <a:endParaRPr lang="en-US" dirty="0"/>
          </a:p>
        </p:txBody>
      </p:sp>
      <p:sp>
        <p:nvSpPr>
          <p:cNvPr id="4" name="Text Placeholder 3"/>
          <p:cNvSpPr>
            <a:spLocks noGrp="1"/>
          </p:cNvSpPr>
          <p:nvPr>
            <p:ph type="body" sz="quarter" idx="16"/>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223300" y="3170216"/>
            <a:ext cx="2277726" cy="1604029"/>
            <a:chOff x="9223300" y="3170216"/>
            <a:chExt cx="2277726" cy="1604029"/>
          </a:xfrm>
        </p:grpSpPr>
        <p:sp>
          <p:nvSpPr>
            <p:cNvPr id="1425" name="Rectangle 1424"/>
            <p:cNvSpPr/>
            <p:nvPr/>
          </p:nvSpPr>
          <p:spPr>
            <a:xfrm>
              <a:off x="9598317" y="3322804"/>
              <a:ext cx="119513" cy="9890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26" name="Rectangle 1425"/>
            <p:cNvSpPr/>
            <p:nvPr/>
          </p:nvSpPr>
          <p:spPr>
            <a:xfrm>
              <a:off x="9877181" y="3322804"/>
              <a:ext cx="119513" cy="9890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27" name="Rectangle 1426"/>
            <p:cNvSpPr/>
            <p:nvPr/>
          </p:nvSpPr>
          <p:spPr>
            <a:xfrm>
              <a:off x="10628901" y="3322804"/>
              <a:ext cx="119513" cy="9890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nvGrpSpPr>
            <p:cNvPr id="1428" name="Group 1427"/>
            <p:cNvGrpSpPr/>
            <p:nvPr/>
          </p:nvGrpSpPr>
          <p:grpSpPr>
            <a:xfrm>
              <a:off x="9223300" y="3170216"/>
              <a:ext cx="2277726" cy="1604029"/>
              <a:chOff x="6307752" y="4036351"/>
              <a:chExt cx="3445453" cy="2426373"/>
            </a:xfrm>
          </p:grpSpPr>
          <p:sp>
            <p:nvSpPr>
              <p:cNvPr id="1453" name="Line 1166"/>
              <p:cNvSpPr>
                <a:spLocks noChangeShapeType="1"/>
              </p:cNvSpPr>
              <p:nvPr/>
            </p:nvSpPr>
            <p:spPr bwMode="auto">
              <a:xfrm>
                <a:off x="6851919" y="5032269"/>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54" name="Line 1166"/>
              <p:cNvSpPr>
                <a:spLocks noChangeShapeType="1"/>
              </p:cNvSpPr>
              <p:nvPr/>
            </p:nvSpPr>
            <p:spPr bwMode="auto">
              <a:xfrm>
                <a:off x="6851919" y="4356435"/>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55" name="Rectangle 950"/>
              <p:cNvSpPr>
                <a:spLocks noChangeArrowheads="1"/>
              </p:cNvSpPr>
              <p:nvPr/>
            </p:nvSpPr>
            <p:spPr bwMode="auto">
              <a:xfrm>
                <a:off x="7151336" y="4036351"/>
                <a:ext cx="1510662" cy="21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dirty="0">
                    <a:ln>
                      <a:noFill/>
                    </a:ln>
                    <a:solidFill>
                      <a:srgbClr val="595A59"/>
                    </a:solidFill>
                    <a:effectLst/>
                    <a:latin typeface="Arial" panose="020B0604020202020204" pitchFamily="34" charset="0"/>
                  </a:rPr>
                  <a:t>patient 9-efgartigimod</a:t>
                </a:r>
                <a:endParaRPr kumimoji="0" lang="en-US" altLang="en-US" sz="800" b="0" i="0" u="none" strike="noStrike" cap="none" normalizeH="0" baseline="0" dirty="0">
                  <a:ln>
                    <a:noFill/>
                  </a:ln>
                  <a:solidFill>
                    <a:srgbClr val="595A59"/>
                  </a:solidFill>
                  <a:effectLst/>
                  <a:latin typeface="Arial" panose="020B0604020202020204" pitchFamily="34" charset="0"/>
                </a:endParaRPr>
              </a:p>
            </p:txBody>
          </p:sp>
          <p:sp>
            <p:nvSpPr>
              <p:cNvPr id="1456" name="Freeform 1205"/>
              <p:cNvSpPr/>
              <p:nvPr/>
            </p:nvSpPr>
            <p:spPr bwMode="auto">
              <a:xfrm>
                <a:off x="6844965" y="4248023"/>
                <a:ext cx="2256355" cy="1517983"/>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457" name="Rectangle 1456"/>
              <p:cNvSpPr/>
              <p:nvPr/>
            </p:nvSpPr>
            <p:spPr>
              <a:xfrm rot="5400000">
                <a:off x="9039823" y="4846772"/>
                <a:ext cx="1147425" cy="279339"/>
              </a:xfrm>
              <a:prstGeom prst="rect">
                <a:avLst/>
              </a:prstGeom>
              <a:noFill/>
              <a:ln w="12700" cap="flat" cmpd="sng" algn="ctr">
                <a:noFill/>
                <a:prstDash val="solid"/>
                <a:miter lim="800000"/>
              </a:ln>
              <a:effectLst/>
            </p:spPr>
            <p:txBody>
              <a:bodyPr wrap="none" rtlCol="0" anchor="ctr">
                <a:spAutoFit/>
              </a:bodyPr>
              <a:lstStyle/>
              <a:p>
                <a:pPr lvl="0" algn="ctr">
                  <a:defRPr/>
                </a:pPr>
                <a:r>
                  <a:rPr lang="en-US" sz="600" kern="0" dirty="0">
                    <a:solidFill>
                      <a:srgbClr val="595A59"/>
                    </a:solidFill>
                    <a:latin typeface="Arial" panose="020B0604020202020204"/>
                  </a:rPr>
                  <a:t>Total IgG, µg/mL</a:t>
                </a:r>
                <a:endParaRPr lang="en-US" sz="600" kern="0" dirty="0">
                  <a:solidFill>
                    <a:srgbClr val="595A59"/>
                  </a:solidFill>
                  <a:latin typeface="Arial" panose="020B0604020202020204"/>
                </a:endParaRPr>
              </a:p>
            </p:txBody>
          </p:sp>
          <p:sp>
            <p:nvSpPr>
              <p:cNvPr id="1458" name="Line 1207"/>
              <p:cNvSpPr>
                <a:spLocks noChangeShapeType="1"/>
              </p:cNvSpPr>
              <p:nvPr/>
            </p:nvSpPr>
            <p:spPr bwMode="auto">
              <a:xfrm flipH="1">
                <a:off x="6793683" y="5304924"/>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59" name="Line 1213"/>
              <p:cNvSpPr>
                <a:spLocks noChangeShapeType="1"/>
              </p:cNvSpPr>
              <p:nvPr/>
            </p:nvSpPr>
            <p:spPr bwMode="auto">
              <a:xfrm flipH="1">
                <a:off x="6793683" y="4399737"/>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60" name="Line 1219"/>
              <p:cNvSpPr>
                <a:spLocks noChangeShapeType="1"/>
              </p:cNvSpPr>
              <p:nvPr/>
            </p:nvSpPr>
            <p:spPr bwMode="auto">
              <a:xfrm flipH="1">
                <a:off x="9091550" y="5766006"/>
                <a:ext cx="5372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61" name="Line 1222"/>
              <p:cNvSpPr>
                <a:spLocks noChangeShapeType="1"/>
              </p:cNvSpPr>
              <p:nvPr/>
            </p:nvSpPr>
            <p:spPr bwMode="auto">
              <a:xfrm flipH="1">
                <a:off x="9101318" y="5387102"/>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62" name="Line 1231"/>
              <p:cNvSpPr>
                <a:spLocks noChangeShapeType="1"/>
              </p:cNvSpPr>
              <p:nvPr/>
            </p:nvSpPr>
            <p:spPr bwMode="auto">
              <a:xfrm flipH="1">
                <a:off x="9101318" y="4255980"/>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63" name="Line 1237"/>
              <p:cNvSpPr>
                <a:spLocks noChangeShapeType="1"/>
              </p:cNvSpPr>
              <p:nvPr/>
            </p:nvSpPr>
            <p:spPr bwMode="auto">
              <a:xfrm>
                <a:off x="6842703"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64" name="Line 1238"/>
              <p:cNvSpPr>
                <a:spLocks noChangeShapeType="1"/>
              </p:cNvSpPr>
              <p:nvPr/>
            </p:nvSpPr>
            <p:spPr bwMode="auto">
              <a:xfrm>
                <a:off x="7307519"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65" name="Line 1242"/>
              <p:cNvSpPr>
                <a:spLocks noChangeShapeType="1"/>
              </p:cNvSpPr>
              <p:nvPr/>
            </p:nvSpPr>
            <p:spPr bwMode="auto">
              <a:xfrm>
                <a:off x="8198010"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75" name="Line 1281"/>
              <p:cNvSpPr>
                <a:spLocks noChangeShapeType="1"/>
              </p:cNvSpPr>
              <p:nvPr/>
            </p:nvSpPr>
            <p:spPr bwMode="auto">
              <a:xfrm flipH="1">
                <a:off x="6793683" y="485608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76" name="Line 1287"/>
              <p:cNvSpPr>
                <a:spLocks noChangeShapeType="1"/>
              </p:cNvSpPr>
              <p:nvPr/>
            </p:nvSpPr>
            <p:spPr bwMode="auto">
              <a:xfrm>
                <a:off x="9100190"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77" name="Line 1316"/>
              <p:cNvSpPr>
                <a:spLocks noChangeShapeType="1"/>
              </p:cNvSpPr>
              <p:nvPr/>
            </p:nvSpPr>
            <p:spPr bwMode="auto">
              <a:xfrm>
                <a:off x="8656965"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78" name="Freeform 1347"/>
              <p:cNvSpPr/>
              <p:nvPr/>
            </p:nvSpPr>
            <p:spPr bwMode="auto">
              <a:xfrm>
                <a:off x="8903521" y="4901736"/>
                <a:ext cx="73258" cy="71003"/>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80" name="Rectangle 682"/>
              <p:cNvSpPr>
                <a:spLocks noChangeArrowheads="1"/>
              </p:cNvSpPr>
              <p:nvPr/>
            </p:nvSpPr>
            <p:spPr bwMode="auto">
              <a:xfrm>
                <a:off x="8857129" y="4375503"/>
                <a:ext cx="198835" cy="11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ULQ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481" name="Rectangle 673"/>
              <p:cNvSpPr>
                <a:spLocks noChangeArrowheads="1"/>
              </p:cNvSpPr>
              <p:nvPr/>
            </p:nvSpPr>
            <p:spPr bwMode="auto">
              <a:xfrm>
                <a:off x="7709648" y="6029554"/>
                <a:ext cx="527680" cy="14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Study day</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82" name="Rectangle 589"/>
              <p:cNvSpPr>
                <a:spLocks noChangeArrowheads="1"/>
              </p:cNvSpPr>
              <p:nvPr/>
            </p:nvSpPr>
            <p:spPr bwMode="auto">
              <a:xfrm rot="16200000">
                <a:off x="7304044" y="6089787"/>
                <a:ext cx="606205"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83" name="Rectangle 646"/>
              <p:cNvSpPr>
                <a:spLocks noChangeArrowheads="1"/>
              </p:cNvSpPr>
              <p:nvPr/>
            </p:nvSpPr>
            <p:spPr bwMode="auto">
              <a:xfrm>
                <a:off x="6501926" y="4330109"/>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84" name="Rectangle 742"/>
              <p:cNvSpPr>
                <a:spLocks noChangeArrowheads="1"/>
              </p:cNvSpPr>
              <p:nvPr/>
            </p:nvSpPr>
            <p:spPr bwMode="auto">
              <a:xfrm>
                <a:off x="6632866" y="5235620"/>
                <a:ext cx="13094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85" name="Rectangle 748"/>
              <p:cNvSpPr>
                <a:spLocks noChangeArrowheads="1"/>
              </p:cNvSpPr>
              <p:nvPr/>
            </p:nvSpPr>
            <p:spPr bwMode="auto">
              <a:xfrm>
                <a:off x="6698337" y="5701032"/>
                <a:ext cx="6547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86" name="Rectangle 643"/>
              <p:cNvSpPr>
                <a:spLocks noChangeArrowheads="1"/>
              </p:cNvSpPr>
              <p:nvPr/>
            </p:nvSpPr>
            <p:spPr bwMode="auto">
              <a:xfrm>
                <a:off x="6567398" y="4790459"/>
                <a:ext cx="19641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94" name="Rectangle 632"/>
              <p:cNvSpPr>
                <a:spLocks noChangeArrowheads="1"/>
              </p:cNvSpPr>
              <p:nvPr/>
            </p:nvSpPr>
            <p:spPr bwMode="auto">
              <a:xfrm>
                <a:off x="7245663" y="5858501"/>
                <a:ext cx="13094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95" name="Rectangle 634"/>
              <p:cNvSpPr>
                <a:spLocks noChangeArrowheads="1"/>
              </p:cNvSpPr>
              <p:nvPr/>
            </p:nvSpPr>
            <p:spPr bwMode="auto">
              <a:xfrm>
                <a:off x="8099805" y="5858501"/>
                <a:ext cx="19641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96" name="Rectangle 670"/>
              <p:cNvSpPr>
                <a:spLocks noChangeArrowheads="1"/>
              </p:cNvSpPr>
              <p:nvPr/>
            </p:nvSpPr>
            <p:spPr bwMode="auto">
              <a:xfrm>
                <a:off x="8558759" y="5858501"/>
                <a:ext cx="19641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97" name="Rectangle 741"/>
              <p:cNvSpPr>
                <a:spLocks noChangeArrowheads="1"/>
              </p:cNvSpPr>
              <p:nvPr/>
            </p:nvSpPr>
            <p:spPr bwMode="auto">
              <a:xfrm>
                <a:off x="6811506" y="5858501"/>
                <a:ext cx="6547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98" name="Rectangle 611"/>
              <p:cNvSpPr>
                <a:spLocks noChangeArrowheads="1"/>
              </p:cNvSpPr>
              <p:nvPr/>
            </p:nvSpPr>
            <p:spPr bwMode="auto">
              <a:xfrm>
                <a:off x="9196262" y="5685651"/>
                <a:ext cx="6547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99" name="Rectangle 652"/>
              <p:cNvSpPr>
                <a:spLocks noChangeArrowheads="1"/>
              </p:cNvSpPr>
              <p:nvPr/>
            </p:nvSpPr>
            <p:spPr bwMode="auto">
              <a:xfrm>
                <a:off x="9196262" y="5317268"/>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00" name="Rectangle 659"/>
              <p:cNvSpPr>
                <a:spLocks noChangeArrowheads="1"/>
              </p:cNvSpPr>
              <p:nvPr/>
            </p:nvSpPr>
            <p:spPr bwMode="auto">
              <a:xfrm>
                <a:off x="9196262" y="4186146"/>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8000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01" name="Line 1238"/>
              <p:cNvSpPr>
                <a:spLocks noChangeShapeType="1"/>
              </p:cNvSpPr>
              <p:nvPr/>
            </p:nvSpPr>
            <p:spPr bwMode="auto">
              <a:xfrm>
                <a:off x="7753893"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502" name="Rectangle 632"/>
              <p:cNvSpPr>
                <a:spLocks noChangeArrowheads="1"/>
              </p:cNvSpPr>
              <p:nvPr/>
            </p:nvSpPr>
            <p:spPr bwMode="auto">
              <a:xfrm>
                <a:off x="7659303" y="5858501"/>
                <a:ext cx="19641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03" name="Rectangle 670"/>
              <p:cNvSpPr>
                <a:spLocks noChangeArrowheads="1"/>
              </p:cNvSpPr>
              <p:nvPr/>
            </p:nvSpPr>
            <p:spPr bwMode="auto">
              <a:xfrm>
                <a:off x="9001984" y="5858501"/>
                <a:ext cx="19641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04" name="Line 1222"/>
              <p:cNvSpPr>
                <a:spLocks noChangeShapeType="1"/>
              </p:cNvSpPr>
              <p:nvPr/>
            </p:nvSpPr>
            <p:spPr bwMode="auto">
              <a:xfrm flipH="1">
                <a:off x="9101318" y="5018392"/>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505" name="Rectangle 652"/>
              <p:cNvSpPr>
                <a:spLocks noChangeArrowheads="1"/>
              </p:cNvSpPr>
              <p:nvPr/>
            </p:nvSpPr>
            <p:spPr bwMode="auto">
              <a:xfrm>
                <a:off x="9196262" y="4948559"/>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06" name="Line 1226"/>
              <p:cNvSpPr>
                <a:spLocks noChangeShapeType="1"/>
              </p:cNvSpPr>
              <p:nvPr/>
            </p:nvSpPr>
            <p:spPr bwMode="auto">
              <a:xfrm flipH="1">
                <a:off x="9101318" y="463393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507" name="Rectangle 655"/>
              <p:cNvSpPr>
                <a:spLocks noChangeArrowheads="1"/>
              </p:cNvSpPr>
              <p:nvPr/>
            </p:nvSpPr>
            <p:spPr bwMode="auto">
              <a:xfrm>
                <a:off x="9196262" y="4560211"/>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6000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08" name="Rectangle 1507"/>
              <p:cNvSpPr/>
              <p:nvPr/>
            </p:nvSpPr>
            <p:spPr>
              <a:xfrm rot="16200000">
                <a:off x="6016773" y="4846774"/>
                <a:ext cx="861297" cy="279339"/>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Titer in HAI</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509" name="Rectangle 685"/>
              <p:cNvSpPr>
                <a:spLocks noChangeArrowheads="1"/>
              </p:cNvSpPr>
              <p:nvPr/>
            </p:nvSpPr>
            <p:spPr bwMode="auto">
              <a:xfrm>
                <a:off x="8626769" y="5050386"/>
                <a:ext cx="429193" cy="11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Protective</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510" name="Line 1276"/>
              <p:cNvSpPr>
                <a:spLocks noChangeShapeType="1"/>
              </p:cNvSpPr>
              <p:nvPr/>
            </p:nvSpPr>
            <p:spPr bwMode="auto">
              <a:xfrm flipV="1">
                <a:off x="7605413" y="4276661"/>
                <a:ext cx="0" cy="1481286"/>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grpSp>
      </p:grpSp>
      <p:grpSp>
        <p:nvGrpSpPr>
          <p:cNvPr id="14" name="Group 13"/>
          <p:cNvGrpSpPr/>
          <p:nvPr/>
        </p:nvGrpSpPr>
        <p:grpSpPr>
          <a:xfrm>
            <a:off x="9223298" y="1353005"/>
            <a:ext cx="2267705" cy="1611822"/>
            <a:chOff x="9223298" y="1353005"/>
            <a:chExt cx="2267705" cy="1611822"/>
          </a:xfrm>
        </p:grpSpPr>
        <p:sp>
          <p:nvSpPr>
            <p:cNvPr id="1283" name="Rectangle 1282"/>
            <p:cNvSpPr/>
            <p:nvPr/>
          </p:nvSpPr>
          <p:spPr>
            <a:xfrm>
              <a:off x="9600269" y="1512625"/>
              <a:ext cx="145343" cy="98023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284" name="Rectangle 1283"/>
            <p:cNvSpPr/>
            <p:nvPr/>
          </p:nvSpPr>
          <p:spPr>
            <a:xfrm>
              <a:off x="9965276" y="1512625"/>
              <a:ext cx="145343" cy="98023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285" name="Rectangle 1284"/>
            <p:cNvSpPr/>
            <p:nvPr/>
          </p:nvSpPr>
          <p:spPr>
            <a:xfrm>
              <a:off x="10328633" y="1512625"/>
              <a:ext cx="145343" cy="98023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286" name="Rectangle 950"/>
            <p:cNvSpPr>
              <a:spLocks noChangeArrowheads="1"/>
            </p:cNvSpPr>
            <p:nvPr/>
          </p:nvSpPr>
          <p:spPr bwMode="auto">
            <a:xfrm>
              <a:off x="9780976" y="1353005"/>
              <a:ext cx="998670"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dirty="0">
                  <a:ln>
                    <a:noFill/>
                  </a:ln>
                  <a:solidFill>
                    <a:srgbClr val="595A59"/>
                  </a:solidFill>
                  <a:effectLst/>
                  <a:latin typeface="Arial" panose="020B0604020202020204" pitchFamily="34" charset="0"/>
                </a:rPr>
                <a:t>patient 7-efgartigimod</a:t>
              </a:r>
              <a:endParaRPr kumimoji="0" lang="en-US" altLang="en-US" sz="800" b="0" i="0" u="none" strike="noStrike" cap="none" normalizeH="0" baseline="0" dirty="0">
                <a:ln>
                  <a:noFill/>
                </a:ln>
                <a:solidFill>
                  <a:srgbClr val="595A59"/>
                </a:solidFill>
                <a:effectLst/>
                <a:latin typeface="Arial" panose="020B0604020202020204" pitchFamily="34" charset="0"/>
              </a:endParaRPr>
            </a:p>
          </p:txBody>
        </p:sp>
        <p:grpSp>
          <p:nvGrpSpPr>
            <p:cNvPr id="1287" name="Group 1286"/>
            <p:cNvGrpSpPr/>
            <p:nvPr/>
          </p:nvGrpSpPr>
          <p:grpSpPr>
            <a:xfrm>
              <a:off x="9223298" y="1463943"/>
              <a:ext cx="2267705" cy="1500884"/>
              <a:chOff x="6307753" y="1890511"/>
              <a:chExt cx="3430297" cy="2270352"/>
            </a:xfrm>
          </p:grpSpPr>
          <p:sp>
            <p:nvSpPr>
              <p:cNvPr id="1313" name="Freeform 1205"/>
              <p:cNvSpPr/>
              <p:nvPr/>
            </p:nvSpPr>
            <p:spPr bwMode="auto">
              <a:xfrm>
                <a:off x="6844965" y="1949431"/>
                <a:ext cx="2256355" cy="1498200"/>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314" name="Rectangle 1313"/>
              <p:cNvSpPr/>
              <p:nvPr/>
            </p:nvSpPr>
            <p:spPr>
              <a:xfrm rot="5400000">
                <a:off x="9024668" y="2538557"/>
                <a:ext cx="1147426" cy="279339"/>
              </a:xfrm>
              <a:prstGeom prst="rect">
                <a:avLst/>
              </a:prstGeom>
              <a:noFill/>
              <a:ln w="12700" cap="flat" cmpd="sng" algn="ctr">
                <a:noFill/>
                <a:prstDash val="solid"/>
                <a:miter lim="800000"/>
              </a:ln>
              <a:effectLst/>
            </p:spPr>
            <p:txBody>
              <a:bodyPr wrap="none" rtlCol="0" anchor="ctr">
                <a:spAutoFit/>
              </a:bodyPr>
              <a:lstStyle/>
              <a:p>
                <a:pPr lvl="0" algn="ctr">
                  <a:defRPr/>
                </a:pPr>
                <a:r>
                  <a:rPr lang="en-US" sz="600" kern="0" dirty="0">
                    <a:solidFill>
                      <a:srgbClr val="595A59"/>
                    </a:solidFill>
                    <a:latin typeface="Arial" panose="020B0604020202020204"/>
                  </a:rPr>
                  <a:t>Total IgG, µg/mL</a:t>
                </a:r>
                <a:endParaRPr lang="en-US" sz="600" kern="0" dirty="0">
                  <a:solidFill>
                    <a:srgbClr val="595A59"/>
                  </a:solidFill>
                  <a:latin typeface="Arial" panose="020B0604020202020204"/>
                </a:endParaRPr>
              </a:p>
            </p:txBody>
          </p:sp>
          <p:sp>
            <p:nvSpPr>
              <p:cNvPr id="1315" name="Line 1207"/>
              <p:cNvSpPr>
                <a:spLocks noChangeShapeType="1"/>
              </p:cNvSpPr>
              <p:nvPr/>
            </p:nvSpPr>
            <p:spPr bwMode="auto">
              <a:xfrm flipH="1">
                <a:off x="6793683" y="299255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16" name="Line 1213"/>
              <p:cNvSpPr>
                <a:spLocks noChangeShapeType="1"/>
              </p:cNvSpPr>
              <p:nvPr/>
            </p:nvSpPr>
            <p:spPr bwMode="auto">
              <a:xfrm flipH="1">
                <a:off x="6793683" y="209916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17" name="Line 1219"/>
              <p:cNvSpPr>
                <a:spLocks noChangeShapeType="1"/>
              </p:cNvSpPr>
              <p:nvPr/>
            </p:nvSpPr>
            <p:spPr bwMode="auto">
              <a:xfrm flipH="1">
                <a:off x="9091550" y="3447631"/>
                <a:ext cx="5372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18" name="Line 1222"/>
              <p:cNvSpPr>
                <a:spLocks noChangeShapeType="1"/>
              </p:cNvSpPr>
              <p:nvPr/>
            </p:nvSpPr>
            <p:spPr bwMode="auto">
              <a:xfrm flipH="1">
                <a:off x="9101318" y="3145695"/>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19" name="Line 1226"/>
              <p:cNvSpPr>
                <a:spLocks noChangeShapeType="1"/>
              </p:cNvSpPr>
              <p:nvPr/>
            </p:nvSpPr>
            <p:spPr bwMode="auto">
              <a:xfrm flipH="1">
                <a:off x="9101318" y="2554151"/>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20" name="Line 1231"/>
              <p:cNvSpPr>
                <a:spLocks noChangeShapeType="1"/>
              </p:cNvSpPr>
              <p:nvPr/>
            </p:nvSpPr>
            <p:spPr bwMode="auto">
              <a:xfrm flipH="1">
                <a:off x="9101318" y="195652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21" name="Line 1237"/>
              <p:cNvSpPr>
                <a:spLocks noChangeShapeType="1"/>
              </p:cNvSpPr>
              <p:nvPr/>
            </p:nvSpPr>
            <p:spPr bwMode="auto">
              <a:xfrm>
                <a:off x="6850856" y="3448057"/>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22" name="Line 1238"/>
              <p:cNvSpPr>
                <a:spLocks noChangeShapeType="1"/>
              </p:cNvSpPr>
              <p:nvPr/>
            </p:nvSpPr>
            <p:spPr bwMode="auto">
              <a:xfrm>
                <a:off x="7982769" y="3448057"/>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23" name="Line 1242"/>
              <p:cNvSpPr>
                <a:spLocks noChangeShapeType="1"/>
              </p:cNvSpPr>
              <p:nvPr/>
            </p:nvSpPr>
            <p:spPr bwMode="auto">
              <a:xfrm>
                <a:off x="8537288" y="3448057"/>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24" name="Line 1281"/>
              <p:cNvSpPr>
                <a:spLocks noChangeShapeType="1"/>
              </p:cNvSpPr>
              <p:nvPr/>
            </p:nvSpPr>
            <p:spPr bwMode="auto">
              <a:xfrm flipH="1">
                <a:off x="6793683" y="2549571"/>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25" name="Line 1287"/>
              <p:cNvSpPr>
                <a:spLocks noChangeShapeType="1"/>
              </p:cNvSpPr>
              <p:nvPr/>
            </p:nvSpPr>
            <p:spPr bwMode="auto">
              <a:xfrm>
                <a:off x="9100619" y="345488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26" name="Freeform 1347"/>
              <p:cNvSpPr/>
              <p:nvPr/>
            </p:nvSpPr>
            <p:spPr bwMode="auto">
              <a:xfrm>
                <a:off x="8903520" y="2594624"/>
                <a:ext cx="73259" cy="70078"/>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327" name="Rectangle 682"/>
              <p:cNvSpPr>
                <a:spLocks noChangeArrowheads="1"/>
              </p:cNvSpPr>
              <p:nvPr/>
            </p:nvSpPr>
            <p:spPr bwMode="auto">
              <a:xfrm>
                <a:off x="8879363" y="2071460"/>
                <a:ext cx="198835" cy="11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ULQ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328" name="Rectangle 673"/>
              <p:cNvSpPr>
                <a:spLocks noChangeArrowheads="1"/>
              </p:cNvSpPr>
              <p:nvPr/>
            </p:nvSpPr>
            <p:spPr bwMode="auto">
              <a:xfrm>
                <a:off x="7709648" y="3707744"/>
                <a:ext cx="527680" cy="14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Study day</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29" name="Rectangle 589"/>
              <p:cNvSpPr>
                <a:spLocks noChangeArrowheads="1"/>
              </p:cNvSpPr>
              <p:nvPr/>
            </p:nvSpPr>
            <p:spPr bwMode="auto">
              <a:xfrm rot="16200000">
                <a:off x="7304047" y="3787925"/>
                <a:ext cx="606207"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30" name="Rectangle 646"/>
              <p:cNvSpPr>
                <a:spLocks noChangeArrowheads="1"/>
              </p:cNvSpPr>
              <p:nvPr/>
            </p:nvSpPr>
            <p:spPr bwMode="auto">
              <a:xfrm>
                <a:off x="6501927" y="2029537"/>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33" name="Rectangle 742"/>
              <p:cNvSpPr>
                <a:spLocks noChangeArrowheads="1"/>
              </p:cNvSpPr>
              <p:nvPr/>
            </p:nvSpPr>
            <p:spPr bwMode="auto">
              <a:xfrm>
                <a:off x="6632867" y="2923247"/>
                <a:ext cx="13094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34" name="Rectangle 748"/>
              <p:cNvSpPr>
                <a:spLocks noChangeArrowheads="1"/>
              </p:cNvSpPr>
              <p:nvPr/>
            </p:nvSpPr>
            <p:spPr bwMode="auto">
              <a:xfrm>
                <a:off x="6698339" y="3382593"/>
                <a:ext cx="6547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35" name="Rectangle 643"/>
              <p:cNvSpPr>
                <a:spLocks noChangeArrowheads="1"/>
              </p:cNvSpPr>
              <p:nvPr/>
            </p:nvSpPr>
            <p:spPr bwMode="auto">
              <a:xfrm>
                <a:off x="6567397" y="2483887"/>
                <a:ext cx="19641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50" name="Rectangle 632"/>
              <p:cNvSpPr>
                <a:spLocks noChangeArrowheads="1"/>
              </p:cNvSpPr>
              <p:nvPr/>
            </p:nvSpPr>
            <p:spPr bwMode="auto">
              <a:xfrm>
                <a:off x="7888180" y="3538920"/>
                <a:ext cx="19641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54" name="Rectangle 634"/>
              <p:cNvSpPr>
                <a:spLocks noChangeArrowheads="1"/>
              </p:cNvSpPr>
              <p:nvPr/>
            </p:nvSpPr>
            <p:spPr bwMode="auto">
              <a:xfrm>
                <a:off x="8439084" y="3538920"/>
                <a:ext cx="19641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60" name="Rectangle 670"/>
              <p:cNvSpPr>
                <a:spLocks noChangeArrowheads="1"/>
              </p:cNvSpPr>
              <p:nvPr/>
            </p:nvSpPr>
            <p:spPr bwMode="auto">
              <a:xfrm>
                <a:off x="9004960" y="3538920"/>
                <a:ext cx="19641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64" name="Rectangle 741"/>
              <p:cNvSpPr>
                <a:spLocks noChangeArrowheads="1"/>
              </p:cNvSpPr>
              <p:nvPr/>
            </p:nvSpPr>
            <p:spPr bwMode="auto">
              <a:xfrm>
                <a:off x="6819659" y="3538920"/>
                <a:ext cx="6547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66" name="Rectangle 611"/>
              <p:cNvSpPr>
                <a:spLocks noChangeArrowheads="1"/>
              </p:cNvSpPr>
              <p:nvPr/>
            </p:nvSpPr>
            <p:spPr bwMode="auto">
              <a:xfrm>
                <a:off x="9196262" y="3367413"/>
                <a:ext cx="6547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77" name="Rectangle 652"/>
              <p:cNvSpPr>
                <a:spLocks noChangeArrowheads="1"/>
              </p:cNvSpPr>
              <p:nvPr/>
            </p:nvSpPr>
            <p:spPr bwMode="auto">
              <a:xfrm>
                <a:off x="9196262" y="3070146"/>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85" name="Rectangle 655"/>
              <p:cNvSpPr>
                <a:spLocks noChangeArrowheads="1"/>
              </p:cNvSpPr>
              <p:nvPr/>
            </p:nvSpPr>
            <p:spPr bwMode="auto">
              <a:xfrm>
                <a:off x="9196262" y="2480474"/>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6000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86" name="Rectangle 659"/>
              <p:cNvSpPr>
                <a:spLocks noChangeArrowheads="1"/>
              </p:cNvSpPr>
              <p:nvPr/>
            </p:nvSpPr>
            <p:spPr bwMode="auto">
              <a:xfrm>
                <a:off x="9196262" y="1890511"/>
                <a:ext cx="32735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87" name="Line 1237"/>
              <p:cNvSpPr>
                <a:spLocks noChangeShapeType="1"/>
              </p:cNvSpPr>
              <p:nvPr/>
            </p:nvSpPr>
            <p:spPr bwMode="auto">
              <a:xfrm>
                <a:off x="7410450" y="3448057"/>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88" name="Rectangle 741"/>
              <p:cNvSpPr>
                <a:spLocks noChangeArrowheads="1"/>
              </p:cNvSpPr>
              <p:nvPr/>
            </p:nvSpPr>
            <p:spPr bwMode="auto">
              <a:xfrm>
                <a:off x="7346520" y="3538920"/>
                <a:ext cx="13094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89" name="Line 1222"/>
              <p:cNvSpPr>
                <a:spLocks noChangeShapeType="1"/>
              </p:cNvSpPr>
              <p:nvPr/>
            </p:nvSpPr>
            <p:spPr bwMode="auto">
              <a:xfrm flipH="1">
                <a:off x="9101318" y="2857564"/>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90" name="Rectangle 652"/>
              <p:cNvSpPr>
                <a:spLocks noChangeArrowheads="1"/>
              </p:cNvSpPr>
              <p:nvPr/>
            </p:nvSpPr>
            <p:spPr bwMode="auto">
              <a:xfrm>
                <a:off x="9196262" y="2782015"/>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91" name="Line 1226"/>
              <p:cNvSpPr>
                <a:spLocks noChangeShapeType="1"/>
              </p:cNvSpPr>
              <p:nvPr/>
            </p:nvSpPr>
            <p:spPr bwMode="auto">
              <a:xfrm flipH="1">
                <a:off x="9101318" y="2261257"/>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92" name="Rectangle 655"/>
              <p:cNvSpPr>
                <a:spLocks noChangeArrowheads="1"/>
              </p:cNvSpPr>
              <p:nvPr/>
            </p:nvSpPr>
            <p:spPr bwMode="auto">
              <a:xfrm>
                <a:off x="9196262" y="2187580"/>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8000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393" name="Rectangle 1392"/>
              <p:cNvSpPr/>
              <p:nvPr/>
            </p:nvSpPr>
            <p:spPr>
              <a:xfrm rot="16200000">
                <a:off x="6016774" y="2538558"/>
                <a:ext cx="861298" cy="279339"/>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Titer in HAI</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394" name="Line 1276"/>
              <p:cNvSpPr>
                <a:spLocks noChangeShapeType="1"/>
              </p:cNvSpPr>
              <p:nvPr/>
            </p:nvSpPr>
            <p:spPr bwMode="auto">
              <a:xfrm flipV="1">
                <a:off x="7605413" y="1966816"/>
                <a:ext cx="0" cy="1481286"/>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95" name="Line 1167"/>
              <p:cNvSpPr>
                <a:spLocks noChangeShapeType="1"/>
              </p:cNvSpPr>
              <p:nvPr/>
            </p:nvSpPr>
            <p:spPr bwMode="auto">
              <a:xfrm>
                <a:off x="6867194" y="2053748"/>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96" name="Line 1166"/>
              <p:cNvSpPr>
                <a:spLocks noChangeShapeType="1"/>
              </p:cNvSpPr>
              <p:nvPr/>
            </p:nvSpPr>
            <p:spPr bwMode="auto">
              <a:xfrm>
                <a:off x="6867195" y="2732771"/>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397" name="Rectangle 685"/>
              <p:cNvSpPr>
                <a:spLocks noChangeArrowheads="1"/>
              </p:cNvSpPr>
              <p:nvPr/>
            </p:nvSpPr>
            <p:spPr bwMode="auto">
              <a:xfrm>
                <a:off x="8649001" y="2738396"/>
                <a:ext cx="429194" cy="11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Protective</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grpSp>
        <p:sp>
          <p:nvSpPr>
            <p:cNvPr id="1288" name="Freeform 254"/>
            <p:cNvSpPr/>
            <p:nvPr/>
          </p:nvSpPr>
          <p:spPr bwMode="auto">
            <a:xfrm>
              <a:off x="10300339" y="1634372"/>
              <a:ext cx="49734" cy="44921"/>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95" name="Freeform 284"/>
            <p:cNvSpPr/>
            <p:nvPr/>
          </p:nvSpPr>
          <p:spPr bwMode="auto">
            <a:xfrm>
              <a:off x="9722789" y="2256842"/>
              <a:ext cx="52943" cy="46525"/>
            </a:xfrm>
            <a:custGeom>
              <a:avLst/>
              <a:gdLst>
                <a:gd name="T0" fmla="*/ 0 w 33"/>
                <a:gd name="T1" fmla="*/ 15 h 29"/>
                <a:gd name="T2" fmla="*/ 0 w 33"/>
                <a:gd name="T3" fmla="*/ 15 h 29"/>
                <a:gd name="T4" fmla="*/ 2 w 33"/>
                <a:gd name="T5" fmla="*/ 9 h 29"/>
                <a:gd name="T6" fmla="*/ 6 w 33"/>
                <a:gd name="T7" fmla="*/ 4 h 29"/>
                <a:gd name="T8" fmla="*/ 11 w 33"/>
                <a:gd name="T9" fmla="*/ 0 h 29"/>
                <a:gd name="T10" fmla="*/ 16 w 33"/>
                <a:gd name="T11" fmla="*/ 0 h 29"/>
                <a:gd name="T12" fmla="*/ 16 w 33"/>
                <a:gd name="T13" fmla="*/ 0 h 29"/>
                <a:gd name="T14" fmla="*/ 22 w 33"/>
                <a:gd name="T15" fmla="*/ 0 h 29"/>
                <a:gd name="T16" fmla="*/ 27 w 33"/>
                <a:gd name="T17" fmla="*/ 4 h 29"/>
                <a:gd name="T18" fmla="*/ 31 w 33"/>
                <a:gd name="T19" fmla="*/ 9 h 29"/>
                <a:gd name="T20" fmla="*/ 33 w 33"/>
                <a:gd name="T21" fmla="*/ 15 h 29"/>
                <a:gd name="T22" fmla="*/ 33 w 33"/>
                <a:gd name="T23" fmla="*/ 15 h 29"/>
                <a:gd name="T24" fmla="*/ 31 w 33"/>
                <a:gd name="T25" fmla="*/ 20 h 29"/>
                <a:gd name="T26" fmla="*/ 27 w 33"/>
                <a:gd name="T27" fmla="*/ 26 h 29"/>
                <a:gd name="T28" fmla="*/ 22 w 33"/>
                <a:gd name="T29" fmla="*/ 27 h 29"/>
                <a:gd name="T30" fmla="*/ 16 w 33"/>
                <a:gd name="T31" fmla="*/ 29 h 29"/>
                <a:gd name="T32" fmla="*/ 16 w 33"/>
                <a:gd name="T33" fmla="*/ 29 h 29"/>
                <a:gd name="T34" fmla="*/ 11 w 33"/>
                <a:gd name="T35" fmla="*/ 27 h 29"/>
                <a:gd name="T36" fmla="*/ 6 w 33"/>
                <a:gd name="T37" fmla="*/ 26 h 29"/>
                <a:gd name="T38" fmla="*/ 2 w 33"/>
                <a:gd name="T39" fmla="*/ 20 h 29"/>
                <a:gd name="T40" fmla="*/ 0 w 33"/>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9">
                  <a:moveTo>
                    <a:pt x="0" y="15"/>
                  </a:moveTo>
                  <a:lnTo>
                    <a:pt x="0" y="15"/>
                  </a:lnTo>
                  <a:lnTo>
                    <a:pt x="2" y="9"/>
                  </a:lnTo>
                  <a:lnTo>
                    <a:pt x="6" y="4"/>
                  </a:lnTo>
                  <a:lnTo>
                    <a:pt x="11" y="0"/>
                  </a:lnTo>
                  <a:lnTo>
                    <a:pt x="16" y="0"/>
                  </a:lnTo>
                  <a:lnTo>
                    <a:pt x="16" y="0"/>
                  </a:lnTo>
                  <a:lnTo>
                    <a:pt x="22" y="0"/>
                  </a:lnTo>
                  <a:lnTo>
                    <a:pt x="27" y="4"/>
                  </a:lnTo>
                  <a:lnTo>
                    <a:pt x="31" y="9"/>
                  </a:lnTo>
                  <a:lnTo>
                    <a:pt x="33" y="15"/>
                  </a:lnTo>
                  <a:lnTo>
                    <a:pt x="33" y="15"/>
                  </a:lnTo>
                  <a:lnTo>
                    <a:pt x="31" y="20"/>
                  </a:lnTo>
                  <a:lnTo>
                    <a:pt x="27" y="26"/>
                  </a:lnTo>
                  <a:lnTo>
                    <a:pt x="22" y="27"/>
                  </a:lnTo>
                  <a:lnTo>
                    <a:pt x="16" y="29"/>
                  </a:lnTo>
                  <a:lnTo>
                    <a:pt x="16" y="29"/>
                  </a:lnTo>
                  <a:lnTo>
                    <a:pt x="11" y="27"/>
                  </a:lnTo>
                  <a:lnTo>
                    <a:pt x="6" y="26"/>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96" name="Freeform 286"/>
            <p:cNvSpPr/>
            <p:nvPr/>
          </p:nvSpPr>
          <p:spPr bwMode="auto">
            <a:xfrm>
              <a:off x="9674660" y="2191064"/>
              <a:ext cx="48129" cy="46525"/>
            </a:xfrm>
            <a:custGeom>
              <a:avLst/>
              <a:gdLst>
                <a:gd name="T0" fmla="*/ 0 w 30"/>
                <a:gd name="T1" fmla="*/ 14 h 29"/>
                <a:gd name="T2" fmla="*/ 0 w 30"/>
                <a:gd name="T3" fmla="*/ 14 h 29"/>
                <a:gd name="T4" fmla="*/ 1 w 30"/>
                <a:gd name="T5" fmla="*/ 9 h 29"/>
                <a:gd name="T6" fmla="*/ 3 w 30"/>
                <a:gd name="T7" fmla="*/ 5 h 29"/>
                <a:gd name="T8" fmla="*/ 9 w 30"/>
                <a:gd name="T9" fmla="*/ 2 h 29"/>
                <a:gd name="T10" fmla="*/ 16 w 30"/>
                <a:gd name="T11" fmla="*/ 0 h 29"/>
                <a:gd name="T12" fmla="*/ 16 w 30"/>
                <a:gd name="T13" fmla="*/ 0 h 29"/>
                <a:gd name="T14" fmla="*/ 21 w 30"/>
                <a:gd name="T15" fmla="*/ 2 h 29"/>
                <a:gd name="T16" fmla="*/ 27 w 30"/>
                <a:gd name="T17" fmla="*/ 5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9 h 29"/>
                <a:gd name="T30" fmla="*/ 16 w 30"/>
                <a:gd name="T31" fmla="*/ 29 h 29"/>
                <a:gd name="T32" fmla="*/ 16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5"/>
                  </a:lnTo>
                  <a:lnTo>
                    <a:pt x="9" y="2"/>
                  </a:lnTo>
                  <a:lnTo>
                    <a:pt x="16" y="0"/>
                  </a:lnTo>
                  <a:lnTo>
                    <a:pt x="16" y="0"/>
                  </a:lnTo>
                  <a:lnTo>
                    <a:pt x="21" y="2"/>
                  </a:lnTo>
                  <a:lnTo>
                    <a:pt x="27" y="5"/>
                  </a:lnTo>
                  <a:lnTo>
                    <a:pt x="28" y="9"/>
                  </a:lnTo>
                  <a:lnTo>
                    <a:pt x="30" y="14"/>
                  </a:lnTo>
                  <a:lnTo>
                    <a:pt x="30" y="14"/>
                  </a:lnTo>
                  <a:lnTo>
                    <a:pt x="28" y="20"/>
                  </a:lnTo>
                  <a:lnTo>
                    <a:pt x="27" y="25"/>
                  </a:lnTo>
                  <a:lnTo>
                    <a:pt x="21" y="29"/>
                  </a:lnTo>
                  <a:lnTo>
                    <a:pt x="16" y="29"/>
                  </a:lnTo>
                  <a:lnTo>
                    <a:pt x="16" y="29"/>
                  </a:lnTo>
                  <a:lnTo>
                    <a:pt x="9" y="29"/>
                  </a:lnTo>
                  <a:lnTo>
                    <a:pt x="3"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grpSp>
      <p:grpSp>
        <p:nvGrpSpPr>
          <p:cNvPr id="13" name="Group 12"/>
          <p:cNvGrpSpPr/>
          <p:nvPr/>
        </p:nvGrpSpPr>
        <p:grpSpPr>
          <a:xfrm>
            <a:off x="6506030" y="1386450"/>
            <a:ext cx="2289681" cy="1575224"/>
            <a:chOff x="6506030" y="1386450"/>
            <a:chExt cx="2289681" cy="1575224"/>
          </a:xfrm>
        </p:grpSpPr>
        <p:sp>
          <p:nvSpPr>
            <p:cNvPr id="1939" name="Rectangle 1938"/>
            <p:cNvSpPr/>
            <p:nvPr/>
          </p:nvSpPr>
          <p:spPr>
            <a:xfrm>
              <a:off x="7081838" y="1524000"/>
              <a:ext cx="178593" cy="9715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0" name="Rectangle 1939"/>
            <p:cNvSpPr/>
            <p:nvPr/>
          </p:nvSpPr>
          <p:spPr>
            <a:xfrm>
              <a:off x="7484269" y="1524000"/>
              <a:ext cx="178593" cy="9715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1" name="Rectangle 1940"/>
            <p:cNvSpPr/>
            <p:nvPr/>
          </p:nvSpPr>
          <p:spPr>
            <a:xfrm>
              <a:off x="7898607" y="1524000"/>
              <a:ext cx="178593" cy="9715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2" name="Line 940"/>
            <p:cNvSpPr>
              <a:spLocks noChangeShapeType="1"/>
            </p:cNvSpPr>
            <p:nvPr/>
          </p:nvSpPr>
          <p:spPr bwMode="auto">
            <a:xfrm flipV="1">
              <a:off x="7211245" y="1526225"/>
              <a:ext cx="0" cy="971550"/>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43" name="Rectangle 589"/>
            <p:cNvSpPr>
              <a:spLocks noChangeArrowheads="1"/>
            </p:cNvSpPr>
            <p:nvPr/>
          </p:nvSpPr>
          <p:spPr bwMode="auto">
            <a:xfrm rot="16200000">
              <a:off x="7010870" y="2715132"/>
              <a:ext cx="40075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44" name="Line 85"/>
            <p:cNvSpPr>
              <a:spLocks noChangeShapeType="1"/>
            </p:cNvSpPr>
            <p:nvPr/>
          </p:nvSpPr>
          <p:spPr bwMode="auto">
            <a:xfrm>
              <a:off x="6891859" y="2023112"/>
              <a:ext cx="1457325"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45" name="Line 967"/>
            <p:cNvSpPr>
              <a:spLocks noChangeShapeType="1"/>
            </p:cNvSpPr>
            <p:nvPr/>
          </p:nvSpPr>
          <p:spPr bwMode="auto">
            <a:xfrm>
              <a:off x="6891859" y="1577025"/>
              <a:ext cx="1457325"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46" name="Freeform 1006"/>
            <p:cNvSpPr/>
            <p:nvPr/>
          </p:nvSpPr>
          <p:spPr bwMode="auto">
            <a:xfrm>
              <a:off x="6891859" y="1516700"/>
              <a:ext cx="1462088" cy="984250"/>
            </a:xfrm>
            <a:custGeom>
              <a:avLst/>
              <a:gdLst>
                <a:gd name="T0" fmla="*/ 921 w 921"/>
                <a:gd name="T1" fmla="*/ 0 h 620"/>
                <a:gd name="T2" fmla="*/ 921 w 921"/>
                <a:gd name="T3" fmla="*/ 620 h 620"/>
                <a:gd name="T4" fmla="*/ 0 w 921"/>
                <a:gd name="T5" fmla="*/ 620 h 620"/>
                <a:gd name="T6" fmla="*/ 0 w 921"/>
                <a:gd name="T7" fmla="*/ 0 h 620"/>
              </a:gdLst>
              <a:ahLst/>
              <a:cxnLst>
                <a:cxn ang="0">
                  <a:pos x="T0" y="T1"/>
                </a:cxn>
                <a:cxn ang="0">
                  <a:pos x="T2" y="T3"/>
                </a:cxn>
                <a:cxn ang="0">
                  <a:pos x="T4" y="T5"/>
                </a:cxn>
                <a:cxn ang="0">
                  <a:pos x="T6" y="T7"/>
                </a:cxn>
              </a:cxnLst>
              <a:rect l="0" t="0" r="r" b="b"/>
              <a:pathLst>
                <a:path w="921" h="620">
                  <a:moveTo>
                    <a:pt x="921" y="0"/>
                  </a:moveTo>
                  <a:lnTo>
                    <a:pt x="921"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947" name="Line 1008"/>
            <p:cNvSpPr>
              <a:spLocks noChangeShapeType="1"/>
            </p:cNvSpPr>
            <p:nvPr/>
          </p:nvSpPr>
          <p:spPr bwMode="auto">
            <a:xfrm flipH="1">
              <a:off x="6856934" y="2203929"/>
              <a:ext cx="3492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48" name="Line 1014"/>
            <p:cNvSpPr>
              <a:spLocks noChangeShapeType="1"/>
            </p:cNvSpPr>
            <p:nvPr/>
          </p:nvSpPr>
          <p:spPr bwMode="auto">
            <a:xfrm flipH="1">
              <a:off x="6856934" y="1609987"/>
              <a:ext cx="3492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49" name="Line 1019"/>
            <p:cNvSpPr>
              <a:spLocks noChangeShapeType="1"/>
            </p:cNvSpPr>
            <p:nvPr/>
          </p:nvSpPr>
          <p:spPr bwMode="auto">
            <a:xfrm flipH="1">
              <a:off x="8349184" y="2500950"/>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50" name="Line 1022"/>
            <p:cNvSpPr>
              <a:spLocks noChangeShapeType="1"/>
            </p:cNvSpPr>
            <p:nvPr/>
          </p:nvSpPr>
          <p:spPr bwMode="auto">
            <a:xfrm flipH="1">
              <a:off x="8353946" y="2176070"/>
              <a:ext cx="38100"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52" name="Line 1026"/>
            <p:cNvSpPr>
              <a:spLocks noChangeShapeType="1"/>
            </p:cNvSpPr>
            <p:nvPr/>
          </p:nvSpPr>
          <p:spPr bwMode="auto">
            <a:xfrm flipH="1">
              <a:off x="8361898" y="1848455"/>
              <a:ext cx="38100"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53" name="Line 1031"/>
            <p:cNvSpPr>
              <a:spLocks noChangeShapeType="1"/>
            </p:cNvSpPr>
            <p:nvPr/>
          </p:nvSpPr>
          <p:spPr bwMode="auto">
            <a:xfrm flipH="1">
              <a:off x="8353946" y="1522755"/>
              <a:ext cx="38100"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54" name="Line 1037"/>
            <p:cNvSpPr>
              <a:spLocks noChangeShapeType="1"/>
            </p:cNvSpPr>
            <p:nvPr/>
          </p:nvSpPr>
          <p:spPr bwMode="auto">
            <a:xfrm>
              <a:off x="7101404" y="2504125"/>
              <a:ext cx="0" cy="2540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55" name="Line 1038"/>
            <p:cNvSpPr>
              <a:spLocks noChangeShapeType="1"/>
            </p:cNvSpPr>
            <p:nvPr/>
          </p:nvSpPr>
          <p:spPr bwMode="auto">
            <a:xfrm>
              <a:off x="7511844" y="2504125"/>
              <a:ext cx="0" cy="2540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56" name="Line 1039"/>
            <p:cNvSpPr>
              <a:spLocks noChangeShapeType="1"/>
            </p:cNvSpPr>
            <p:nvPr/>
          </p:nvSpPr>
          <p:spPr bwMode="auto">
            <a:xfrm>
              <a:off x="7766571" y="2505713"/>
              <a:ext cx="0"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57" name="Line 1048"/>
            <p:cNvSpPr>
              <a:spLocks noChangeShapeType="1"/>
            </p:cNvSpPr>
            <p:nvPr/>
          </p:nvSpPr>
          <p:spPr bwMode="auto">
            <a:xfrm flipH="1">
              <a:off x="6856934" y="2500950"/>
              <a:ext cx="3492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58" name="Line 1066"/>
            <p:cNvSpPr>
              <a:spLocks noChangeShapeType="1"/>
            </p:cNvSpPr>
            <p:nvPr/>
          </p:nvSpPr>
          <p:spPr bwMode="auto">
            <a:xfrm flipH="1">
              <a:off x="6856934" y="1908669"/>
              <a:ext cx="3492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59" name="Line 1074"/>
            <p:cNvSpPr>
              <a:spLocks noChangeShapeType="1"/>
            </p:cNvSpPr>
            <p:nvPr/>
          </p:nvSpPr>
          <p:spPr bwMode="auto">
            <a:xfrm>
              <a:off x="8357121" y="2504125"/>
              <a:ext cx="0" cy="2540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60" name="Line 1075"/>
            <p:cNvSpPr>
              <a:spLocks noChangeShapeType="1"/>
            </p:cNvSpPr>
            <p:nvPr/>
          </p:nvSpPr>
          <p:spPr bwMode="auto">
            <a:xfrm>
              <a:off x="6888684" y="2504125"/>
              <a:ext cx="0" cy="2540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61" name="Line 1100"/>
            <p:cNvSpPr>
              <a:spLocks noChangeShapeType="1"/>
            </p:cNvSpPr>
            <p:nvPr/>
          </p:nvSpPr>
          <p:spPr bwMode="auto">
            <a:xfrm>
              <a:off x="7933334" y="2504125"/>
              <a:ext cx="0" cy="2540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962" name="Freeform 1108"/>
            <p:cNvSpPr/>
            <p:nvPr/>
          </p:nvSpPr>
          <p:spPr bwMode="auto">
            <a:xfrm>
              <a:off x="8123759" y="1934213"/>
              <a:ext cx="50800" cy="46038"/>
            </a:xfrm>
            <a:custGeom>
              <a:avLst/>
              <a:gdLst>
                <a:gd name="T0" fmla="*/ 0 w 32"/>
                <a:gd name="T1" fmla="*/ 15 h 29"/>
                <a:gd name="T2" fmla="*/ 0 w 32"/>
                <a:gd name="T3" fmla="*/ 15 h 29"/>
                <a:gd name="T4" fmla="*/ 1 w 32"/>
                <a:gd name="T5" fmla="*/ 9 h 29"/>
                <a:gd name="T6" fmla="*/ 5 w 32"/>
                <a:gd name="T7" fmla="*/ 4 h 29"/>
                <a:gd name="T8" fmla="*/ 10 w 32"/>
                <a:gd name="T9" fmla="*/ 0 h 29"/>
                <a:gd name="T10" fmla="*/ 16 w 32"/>
                <a:gd name="T11" fmla="*/ 0 h 29"/>
                <a:gd name="T12" fmla="*/ 16 w 32"/>
                <a:gd name="T13" fmla="*/ 0 h 29"/>
                <a:gd name="T14" fmla="*/ 21 w 32"/>
                <a:gd name="T15" fmla="*/ 0 h 29"/>
                <a:gd name="T16" fmla="*/ 27 w 32"/>
                <a:gd name="T17" fmla="*/ 4 h 29"/>
                <a:gd name="T18" fmla="*/ 30 w 32"/>
                <a:gd name="T19" fmla="*/ 9 h 29"/>
                <a:gd name="T20" fmla="*/ 32 w 32"/>
                <a:gd name="T21" fmla="*/ 15 h 29"/>
                <a:gd name="T22" fmla="*/ 32 w 32"/>
                <a:gd name="T23" fmla="*/ 15 h 29"/>
                <a:gd name="T24" fmla="*/ 30 w 32"/>
                <a:gd name="T25" fmla="*/ 20 h 29"/>
                <a:gd name="T26" fmla="*/ 27 w 32"/>
                <a:gd name="T27" fmla="*/ 24 h 29"/>
                <a:gd name="T28" fmla="*/ 21 w 32"/>
                <a:gd name="T29" fmla="*/ 27 h 29"/>
                <a:gd name="T30" fmla="*/ 16 w 32"/>
                <a:gd name="T31" fmla="*/ 29 h 29"/>
                <a:gd name="T32" fmla="*/ 16 w 32"/>
                <a:gd name="T33" fmla="*/ 29 h 29"/>
                <a:gd name="T34" fmla="*/ 10 w 32"/>
                <a:gd name="T35" fmla="*/ 27 h 29"/>
                <a:gd name="T36" fmla="*/ 5 w 32"/>
                <a:gd name="T37" fmla="*/ 24 h 29"/>
                <a:gd name="T38" fmla="*/ 1 w 32"/>
                <a:gd name="T39" fmla="*/ 20 h 29"/>
                <a:gd name="T40" fmla="*/ 0 w 32"/>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9">
                  <a:moveTo>
                    <a:pt x="0" y="15"/>
                  </a:moveTo>
                  <a:lnTo>
                    <a:pt x="0" y="15"/>
                  </a:lnTo>
                  <a:lnTo>
                    <a:pt x="1" y="9"/>
                  </a:lnTo>
                  <a:lnTo>
                    <a:pt x="5" y="4"/>
                  </a:lnTo>
                  <a:lnTo>
                    <a:pt x="10" y="0"/>
                  </a:lnTo>
                  <a:lnTo>
                    <a:pt x="16" y="0"/>
                  </a:lnTo>
                  <a:lnTo>
                    <a:pt x="16" y="0"/>
                  </a:lnTo>
                  <a:lnTo>
                    <a:pt x="21" y="0"/>
                  </a:lnTo>
                  <a:lnTo>
                    <a:pt x="27" y="4"/>
                  </a:lnTo>
                  <a:lnTo>
                    <a:pt x="30" y="9"/>
                  </a:lnTo>
                  <a:lnTo>
                    <a:pt x="32" y="15"/>
                  </a:lnTo>
                  <a:lnTo>
                    <a:pt x="32" y="15"/>
                  </a:lnTo>
                  <a:lnTo>
                    <a:pt x="30" y="20"/>
                  </a:lnTo>
                  <a:lnTo>
                    <a:pt x="27" y="24"/>
                  </a:lnTo>
                  <a:lnTo>
                    <a:pt x="21" y="27"/>
                  </a:lnTo>
                  <a:lnTo>
                    <a:pt x="16" y="29"/>
                  </a:lnTo>
                  <a:lnTo>
                    <a:pt x="16" y="29"/>
                  </a:lnTo>
                  <a:lnTo>
                    <a:pt x="10" y="27"/>
                  </a:lnTo>
                  <a:lnTo>
                    <a:pt x="5" y="24"/>
                  </a:lnTo>
                  <a:lnTo>
                    <a:pt x="1"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63" name="Freeform 1112"/>
            <p:cNvSpPr/>
            <p:nvPr/>
          </p:nvSpPr>
          <p:spPr bwMode="auto">
            <a:xfrm>
              <a:off x="7280796" y="2269175"/>
              <a:ext cx="47625" cy="46038"/>
            </a:xfrm>
            <a:custGeom>
              <a:avLst/>
              <a:gdLst>
                <a:gd name="T0" fmla="*/ 0 w 30"/>
                <a:gd name="T1" fmla="*/ 14 h 29"/>
                <a:gd name="T2" fmla="*/ 0 w 30"/>
                <a:gd name="T3" fmla="*/ 14 h 29"/>
                <a:gd name="T4" fmla="*/ 0 w 30"/>
                <a:gd name="T5" fmla="*/ 9 h 29"/>
                <a:gd name="T6" fmla="*/ 3 w 30"/>
                <a:gd name="T7" fmla="*/ 5 h 29"/>
                <a:gd name="T8" fmla="*/ 9 w 30"/>
                <a:gd name="T9" fmla="*/ 2 h 29"/>
                <a:gd name="T10" fmla="*/ 14 w 30"/>
                <a:gd name="T11" fmla="*/ 0 h 29"/>
                <a:gd name="T12" fmla="*/ 14 w 30"/>
                <a:gd name="T13" fmla="*/ 0 h 29"/>
                <a:gd name="T14" fmla="*/ 21 w 30"/>
                <a:gd name="T15" fmla="*/ 2 h 29"/>
                <a:gd name="T16" fmla="*/ 25 w 30"/>
                <a:gd name="T17" fmla="*/ 5 h 29"/>
                <a:gd name="T18" fmla="*/ 28 w 30"/>
                <a:gd name="T19" fmla="*/ 9 h 29"/>
                <a:gd name="T20" fmla="*/ 30 w 30"/>
                <a:gd name="T21" fmla="*/ 14 h 29"/>
                <a:gd name="T22" fmla="*/ 30 w 30"/>
                <a:gd name="T23" fmla="*/ 14 h 29"/>
                <a:gd name="T24" fmla="*/ 28 w 30"/>
                <a:gd name="T25" fmla="*/ 22 h 29"/>
                <a:gd name="T26" fmla="*/ 25 w 30"/>
                <a:gd name="T27" fmla="*/ 25 h 29"/>
                <a:gd name="T28" fmla="*/ 21 w 30"/>
                <a:gd name="T29" fmla="*/ 29 h 29"/>
                <a:gd name="T30" fmla="*/ 14 w 30"/>
                <a:gd name="T31" fmla="*/ 29 h 29"/>
                <a:gd name="T32" fmla="*/ 14 w 30"/>
                <a:gd name="T33" fmla="*/ 29 h 29"/>
                <a:gd name="T34" fmla="*/ 9 w 30"/>
                <a:gd name="T35" fmla="*/ 29 h 29"/>
                <a:gd name="T36" fmla="*/ 3 w 30"/>
                <a:gd name="T37" fmla="*/ 25 h 29"/>
                <a:gd name="T38" fmla="*/ 0 w 30"/>
                <a:gd name="T39" fmla="*/ 22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0" y="9"/>
                  </a:lnTo>
                  <a:lnTo>
                    <a:pt x="3" y="5"/>
                  </a:lnTo>
                  <a:lnTo>
                    <a:pt x="9" y="2"/>
                  </a:lnTo>
                  <a:lnTo>
                    <a:pt x="14" y="0"/>
                  </a:lnTo>
                  <a:lnTo>
                    <a:pt x="14" y="0"/>
                  </a:lnTo>
                  <a:lnTo>
                    <a:pt x="21" y="2"/>
                  </a:lnTo>
                  <a:lnTo>
                    <a:pt x="25" y="5"/>
                  </a:lnTo>
                  <a:lnTo>
                    <a:pt x="28" y="9"/>
                  </a:lnTo>
                  <a:lnTo>
                    <a:pt x="30" y="14"/>
                  </a:lnTo>
                  <a:lnTo>
                    <a:pt x="30" y="14"/>
                  </a:lnTo>
                  <a:lnTo>
                    <a:pt x="28" y="22"/>
                  </a:lnTo>
                  <a:lnTo>
                    <a:pt x="25" y="25"/>
                  </a:lnTo>
                  <a:lnTo>
                    <a:pt x="21" y="29"/>
                  </a:lnTo>
                  <a:lnTo>
                    <a:pt x="14" y="29"/>
                  </a:lnTo>
                  <a:lnTo>
                    <a:pt x="14" y="29"/>
                  </a:lnTo>
                  <a:lnTo>
                    <a:pt x="9" y="29"/>
                  </a:lnTo>
                  <a:lnTo>
                    <a:pt x="3" y="25"/>
                  </a:lnTo>
                  <a:lnTo>
                    <a:pt x="0" y="22"/>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64" name="Freeform 1114"/>
            <p:cNvSpPr/>
            <p:nvPr/>
          </p:nvSpPr>
          <p:spPr bwMode="auto">
            <a:xfrm>
              <a:off x="7303021" y="2312038"/>
              <a:ext cx="49213" cy="49213"/>
            </a:xfrm>
            <a:custGeom>
              <a:avLst/>
              <a:gdLst>
                <a:gd name="T0" fmla="*/ 0 w 31"/>
                <a:gd name="T1" fmla="*/ 16 h 31"/>
                <a:gd name="T2" fmla="*/ 0 w 31"/>
                <a:gd name="T3" fmla="*/ 16 h 31"/>
                <a:gd name="T4" fmla="*/ 2 w 31"/>
                <a:gd name="T5" fmla="*/ 9 h 31"/>
                <a:gd name="T6" fmla="*/ 5 w 31"/>
                <a:gd name="T7" fmla="*/ 5 h 31"/>
                <a:gd name="T8" fmla="*/ 9 w 31"/>
                <a:gd name="T9" fmla="*/ 2 h 31"/>
                <a:gd name="T10" fmla="*/ 16 w 31"/>
                <a:gd name="T11" fmla="*/ 0 h 31"/>
                <a:gd name="T12" fmla="*/ 16 w 31"/>
                <a:gd name="T13" fmla="*/ 0 h 31"/>
                <a:gd name="T14" fmla="*/ 22 w 31"/>
                <a:gd name="T15" fmla="*/ 2 h 31"/>
                <a:gd name="T16" fmla="*/ 27 w 31"/>
                <a:gd name="T17" fmla="*/ 5 h 31"/>
                <a:gd name="T18" fmla="*/ 31 w 31"/>
                <a:gd name="T19" fmla="*/ 9 h 31"/>
                <a:gd name="T20" fmla="*/ 31 w 31"/>
                <a:gd name="T21" fmla="*/ 16 h 31"/>
                <a:gd name="T22" fmla="*/ 31 w 31"/>
                <a:gd name="T23" fmla="*/ 16 h 31"/>
                <a:gd name="T24" fmla="*/ 31 w 31"/>
                <a:gd name="T25" fmla="*/ 22 h 31"/>
                <a:gd name="T26" fmla="*/ 27 w 31"/>
                <a:gd name="T27" fmla="*/ 25 h 31"/>
                <a:gd name="T28" fmla="*/ 22 w 31"/>
                <a:gd name="T29" fmla="*/ 29 h 31"/>
                <a:gd name="T30" fmla="*/ 16 w 31"/>
                <a:gd name="T31" fmla="*/ 31 h 31"/>
                <a:gd name="T32" fmla="*/ 16 w 31"/>
                <a:gd name="T33" fmla="*/ 31 h 31"/>
                <a:gd name="T34" fmla="*/ 9 w 31"/>
                <a:gd name="T35" fmla="*/ 29 h 31"/>
                <a:gd name="T36" fmla="*/ 5 w 31"/>
                <a:gd name="T37" fmla="*/ 25 h 31"/>
                <a:gd name="T38" fmla="*/ 2 w 31"/>
                <a:gd name="T39" fmla="*/ 22 h 31"/>
                <a:gd name="T40" fmla="*/ 0 w 31"/>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0" y="16"/>
                  </a:moveTo>
                  <a:lnTo>
                    <a:pt x="0" y="16"/>
                  </a:lnTo>
                  <a:lnTo>
                    <a:pt x="2" y="9"/>
                  </a:lnTo>
                  <a:lnTo>
                    <a:pt x="5" y="5"/>
                  </a:lnTo>
                  <a:lnTo>
                    <a:pt x="9" y="2"/>
                  </a:lnTo>
                  <a:lnTo>
                    <a:pt x="16" y="0"/>
                  </a:lnTo>
                  <a:lnTo>
                    <a:pt x="16" y="0"/>
                  </a:lnTo>
                  <a:lnTo>
                    <a:pt x="22" y="2"/>
                  </a:lnTo>
                  <a:lnTo>
                    <a:pt x="27" y="5"/>
                  </a:lnTo>
                  <a:lnTo>
                    <a:pt x="31" y="9"/>
                  </a:lnTo>
                  <a:lnTo>
                    <a:pt x="31" y="16"/>
                  </a:lnTo>
                  <a:lnTo>
                    <a:pt x="31" y="16"/>
                  </a:lnTo>
                  <a:lnTo>
                    <a:pt x="31" y="22"/>
                  </a:lnTo>
                  <a:lnTo>
                    <a:pt x="27" y="25"/>
                  </a:lnTo>
                  <a:lnTo>
                    <a:pt x="22" y="29"/>
                  </a:lnTo>
                  <a:lnTo>
                    <a:pt x="16" y="31"/>
                  </a:lnTo>
                  <a:lnTo>
                    <a:pt x="16" y="31"/>
                  </a:lnTo>
                  <a:lnTo>
                    <a:pt x="9" y="29"/>
                  </a:lnTo>
                  <a:lnTo>
                    <a:pt x="5" y="25"/>
                  </a:lnTo>
                  <a:lnTo>
                    <a:pt x="2" y="22"/>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65" name="Freeform 1120"/>
            <p:cNvSpPr/>
            <p:nvPr/>
          </p:nvSpPr>
          <p:spPr bwMode="auto">
            <a:xfrm>
              <a:off x="6920434" y="2191388"/>
              <a:ext cx="47625" cy="46038"/>
            </a:xfrm>
            <a:custGeom>
              <a:avLst/>
              <a:gdLst>
                <a:gd name="T0" fmla="*/ 0 w 30"/>
                <a:gd name="T1" fmla="*/ 15 h 29"/>
                <a:gd name="T2" fmla="*/ 0 w 30"/>
                <a:gd name="T3" fmla="*/ 15 h 29"/>
                <a:gd name="T4" fmla="*/ 0 w 30"/>
                <a:gd name="T5" fmla="*/ 8 h 29"/>
                <a:gd name="T6" fmla="*/ 3 w 30"/>
                <a:gd name="T7" fmla="*/ 4 h 29"/>
                <a:gd name="T8" fmla="*/ 9 w 30"/>
                <a:gd name="T9" fmla="*/ 0 h 29"/>
                <a:gd name="T10" fmla="*/ 14 w 30"/>
                <a:gd name="T11" fmla="*/ 0 h 29"/>
                <a:gd name="T12" fmla="*/ 14 w 30"/>
                <a:gd name="T13" fmla="*/ 0 h 29"/>
                <a:gd name="T14" fmla="*/ 21 w 30"/>
                <a:gd name="T15" fmla="*/ 0 h 29"/>
                <a:gd name="T16" fmla="*/ 25 w 30"/>
                <a:gd name="T17" fmla="*/ 4 h 29"/>
                <a:gd name="T18" fmla="*/ 29 w 30"/>
                <a:gd name="T19" fmla="*/ 8 h 29"/>
                <a:gd name="T20" fmla="*/ 30 w 30"/>
                <a:gd name="T21" fmla="*/ 15 h 29"/>
                <a:gd name="T22" fmla="*/ 30 w 30"/>
                <a:gd name="T23" fmla="*/ 15 h 29"/>
                <a:gd name="T24" fmla="*/ 29 w 30"/>
                <a:gd name="T25" fmla="*/ 20 h 29"/>
                <a:gd name="T26" fmla="*/ 25 w 30"/>
                <a:gd name="T27" fmla="*/ 24 h 29"/>
                <a:gd name="T28" fmla="*/ 21 w 30"/>
                <a:gd name="T29" fmla="*/ 27 h 29"/>
                <a:gd name="T30" fmla="*/ 14 w 30"/>
                <a:gd name="T31" fmla="*/ 29 h 29"/>
                <a:gd name="T32" fmla="*/ 14 w 30"/>
                <a:gd name="T33" fmla="*/ 29 h 29"/>
                <a:gd name="T34" fmla="*/ 9 w 30"/>
                <a:gd name="T35" fmla="*/ 27 h 29"/>
                <a:gd name="T36" fmla="*/ 3 w 30"/>
                <a:gd name="T37" fmla="*/ 24 h 29"/>
                <a:gd name="T38" fmla="*/ 0 w 30"/>
                <a:gd name="T39" fmla="*/ 20 h 29"/>
                <a:gd name="T40" fmla="*/ 0 w 30"/>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5"/>
                  </a:moveTo>
                  <a:lnTo>
                    <a:pt x="0" y="15"/>
                  </a:lnTo>
                  <a:lnTo>
                    <a:pt x="0" y="8"/>
                  </a:lnTo>
                  <a:lnTo>
                    <a:pt x="3" y="4"/>
                  </a:lnTo>
                  <a:lnTo>
                    <a:pt x="9" y="0"/>
                  </a:lnTo>
                  <a:lnTo>
                    <a:pt x="14" y="0"/>
                  </a:lnTo>
                  <a:lnTo>
                    <a:pt x="14" y="0"/>
                  </a:lnTo>
                  <a:lnTo>
                    <a:pt x="21" y="0"/>
                  </a:lnTo>
                  <a:lnTo>
                    <a:pt x="25" y="4"/>
                  </a:lnTo>
                  <a:lnTo>
                    <a:pt x="29" y="8"/>
                  </a:lnTo>
                  <a:lnTo>
                    <a:pt x="30" y="15"/>
                  </a:lnTo>
                  <a:lnTo>
                    <a:pt x="30" y="15"/>
                  </a:lnTo>
                  <a:lnTo>
                    <a:pt x="29" y="20"/>
                  </a:lnTo>
                  <a:lnTo>
                    <a:pt x="25" y="24"/>
                  </a:lnTo>
                  <a:lnTo>
                    <a:pt x="21" y="27"/>
                  </a:lnTo>
                  <a:lnTo>
                    <a:pt x="14" y="29"/>
                  </a:lnTo>
                  <a:lnTo>
                    <a:pt x="14" y="29"/>
                  </a:lnTo>
                  <a:lnTo>
                    <a:pt x="9" y="27"/>
                  </a:lnTo>
                  <a:lnTo>
                    <a:pt x="3" y="24"/>
                  </a:lnTo>
                  <a:lnTo>
                    <a:pt x="0"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66" name="Freeform 1122"/>
            <p:cNvSpPr/>
            <p:nvPr/>
          </p:nvSpPr>
          <p:spPr bwMode="auto">
            <a:xfrm>
              <a:off x="6895034" y="2065975"/>
              <a:ext cx="47625" cy="46038"/>
            </a:xfrm>
            <a:custGeom>
              <a:avLst/>
              <a:gdLst>
                <a:gd name="T0" fmla="*/ 0 w 30"/>
                <a:gd name="T1" fmla="*/ 15 h 29"/>
                <a:gd name="T2" fmla="*/ 0 w 30"/>
                <a:gd name="T3" fmla="*/ 15 h 29"/>
                <a:gd name="T4" fmla="*/ 0 w 30"/>
                <a:gd name="T5" fmla="*/ 9 h 29"/>
                <a:gd name="T6" fmla="*/ 3 w 30"/>
                <a:gd name="T7" fmla="*/ 4 h 29"/>
                <a:gd name="T8" fmla="*/ 9 w 30"/>
                <a:gd name="T9" fmla="*/ 2 h 29"/>
                <a:gd name="T10" fmla="*/ 14 w 30"/>
                <a:gd name="T11" fmla="*/ 0 h 29"/>
                <a:gd name="T12" fmla="*/ 14 w 30"/>
                <a:gd name="T13" fmla="*/ 0 h 29"/>
                <a:gd name="T14" fmla="*/ 21 w 30"/>
                <a:gd name="T15" fmla="*/ 2 h 29"/>
                <a:gd name="T16" fmla="*/ 25 w 30"/>
                <a:gd name="T17" fmla="*/ 4 h 29"/>
                <a:gd name="T18" fmla="*/ 28 w 30"/>
                <a:gd name="T19" fmla="*/ 9 h 29"/>
                <a:gd name="T20" fmla="*/ 30 w 30"/>
                <a:gd name="T21" fmla="*/ 15 h 29"/>
                <a:gd name="T22" fmla="*/ 30 w 30"/>
                <a:gd name="T23" fmla="*/ 15 h 29"/>
                <a:gd name="T24" fmla="*/ 28 w 30"/>
                <a:gd name="T25" fmla="*/ 20 h 29"/>
                <a:gd name="T26" fmla="*/ 25 w 30"/>
                <a:gd name="T27" fmla="*/ 25 h 29"/>
                <a:gd name="T28" fmla="*/ 21 w 30"/>
                <a:gd name="T29" fmla="*/ 27 h 29"/>
                <a:gd name="T30" fmla="*/ 14 w 30"/>
                <a:gd name="T31" fmla="*/ 29 h 29"/>
                <a:gd name="T32" fmla="*/ 14 w 30"/>
                <a:gd name="T33" fmla="*/ 29 h 29"/>
                <a:gd name="T34" fmla="*/ 9 w 30"/>
                <a:gd name="T35" fmla="*/ 27 h 29"/>
                <a:gd name="T36" fmla="*/ 3 w 30"/>
                <a:gd name="T37" fmla="*/ 25 h 29"/>
                <a:gd name="T38" fmla="*/ 0 w 30"/>
                <a:gd name="T39" fmla="*/ 20 h 29"/>
                <a:gd name="T40" fmla="*/ 0 w 30"/>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5"/>
                  </a:moveTo>
                  <a:lnTo>
                    <a:pt x="0" y="15"/>
                  </a:lnTo>
                  <a:lnTo>
                    <a:pt x="0" y="9"/>
                  </a:lnTo>
                  <a:lnTo>
                    <a:pt x="3" y="4"/>
                  </a:lnTo>
                  <a:lnTo>
                    <a:pt x="9" y="2"/>
                  </a:lnTo>
                  <a:lnTo>
                    <a:pt x="14" y="0"/>
                  </a:lnTo>
                  <a:lnTo>
                    <a:pt x="14" y="0"/>
                  </a:lnTo>
                  <a:lnTo>
                    <a:pt x="21" y="2"/>
                  </a:lnTo>
                  <a:lnTo>
                    <a:pt x="25" y="4"/>
                  </a:lnTo>
                  <a:lnTo>
                    <a:pt x="28" y="9"/>
                  </a:lnTo>
                  <a:lnTo>
                    <a:pt x="30" y="15"/>
                  </a:lnTo>
                  <a:lnTo>
                    <a:pt x="30" y="15"/>
                  </a:lnTo>
                  <a:lnTo>
                    <a:pt x="28" y="20"/>
                  </a:lnTo>
                  <a:lnTo>
                    <a:pt x="25" y="25"/>
                  </a:lnTo>
                  <a:lnTo>
                    <a:pt x="21" y="27"/>
                  </a:lnTo>
                  <a:lnTo>
                    <a:pt x="14" y="29"/>
                  </a:lnTo>
                  <a:lnTo>
                    <a:pt x="14" y="29"/>
                  </a:lnTo>
                  <a:lnTo>
                    <a:pt x="9" y="27"/>
                  </a:lnTo>
                  <a:lnTo>
                    <a:pt x="3" y="25"/>
                  </a:lnTo>
                  <a:lnTo>
                    <a:pt x="0"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67" name="Freeform 1160"/>
            <p:cNvSpPr/>
            <p:nvPr/>
          </p:nvSpPr>
          <p:spPr bwMode="auto">
            <a:xfrm>
              <a:off x="7663384" y="2289813"/>
              <a:ext cx="47625" cy="47625"/>
            </a:xfrm>
            <a:custGeom>
              <a:avLst/>
              <a:gdLst>
                <a:gd name="T0" fmla="*/ 0 w 30"/>
                <a:gd name="T1" fmla="*/ 14 h 30"/>
                <a:gd name="T2" fmla="*/ 0 w 30"/>
                <a:gd name="T3" fmla="*/ 14 h 30"/>
                <a:gd name="T4" fmla="*/ 2 w 30"/>
                <a:gd name="T5" fmla="*/ 9 h 30"/>
                <a:gd name="T6" fmla="*/ 5 w 30"/>
                <a:gd name="T7" fmla="*/ 5 h 30"/>
                <a:gd name="T8" fmla="*/ 9 w 30"/>
                <a:gd name="T9" fmla="*/ 1 h 30"/>
                <a:gd name="T10" fmla="*/ 16 w 30"/>
                <a:gd name="T11" fmla="*/ 0 h 30"/>
                <a:gd name="T12" fmla="*/ 16 w 30"/>
                <a:gd name="T13" fmla="*/ 0 h 30"/>
                <a:gd name="T14" fmla="*/ 21 w 30"/>
                <a:gd name="T15" fmla="*/ 1 h 30"/>
                <a:gd name="T16" fmla="*/ 27 w 30"/>
                <a:gd name="T17" fmla="*/ 5 h 30"/>
                <a:gd name="T18" fmla="*/ 30 w 30"/>
                <a:gd name="T19" fmla="*/ 9 h 30"/>
                <a:gd name="T20" fmla="*/ 30 w 30"/>
                <a:gd name="T21" fmla="*/ 14 h 30"/>
                <a:gd name="T22" fmla="*/ 30 w 30"/>
                <a:gd name="T23" fmla="*/ 14 h 30"/>
                <a:gd name="T24" fmla="*/ 30 w 30"/>
                <a:gd name="T25" fmla="*/ 21 h 30"/>
                <a:gd name="T26" fmla="*/ 27 w 30"/>
                <a:gd name="T27" fmla="*/ 25 h 30"/>
                <a:gd name="T28" fmla="*/ 21 w 30"/>
                <a:gd name="T29" fmla="*/ 28 h 30"/>
                <a:gd name="T30" fmla="*/ 16 w 30"/>
                <a:gd name="T31" fmla="*/ 30 h 30"/>
                <a:gd name="T32" fmla="*/ 16 w 30"/>
                <a:gd name="T33" fmla="*/ 30 h 30"/>
                <a:gd name="T34" fmla="*/ 9 w 30"/>
                <a:gd name="T35" fmla="*/ 28 h 30"/>
                <a:gd name="T36" fmla="*/ 5 w 30"/>
                <a:gd name="T37" fmla="*/ 25 h 30"/>
                <a:gd name="T38" fmla="*/ 2 w 30"/>
                <a:gd name="T39" fmla="*/ 21 h 30"/>
                <a:gd name="T40" fmla="*/ 0 w 30"/>
                <a:gd name="T4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0" y="14"/>
                  </a:moveTo>
                  <a:lnTo>
                    <a:pt x="0" y="14"/>
                  </a:lnTo>
                  <a:lnTo>
                    <a:pt x="2" y="9"/>
                  </a:lnTo>
                  <a:lnTo>
                    <a:pt x="5" y="5"/>
                  </a:lnTo>
                  <a:lnTo>
                    <a:pt x="9" y="1"/>
                  </a:lnTo>
                  <a:lnTo>
                    <a:pt x="16" y="0"/>
                  </a:lnTo>
                  <a:lnTo>
                    <a:pt x="16" y="0"/>
                  </a:lnTo>
                  <a:lnTo>
                    <a:pt x="21" y="1"/>
                  </a:lnTo>
                  <a:lnTo>
                    <a:pt x="27" y="5"/>
                  </a:lnTo>
                  <a:lnTo>
                    <a:pt x="30" y="9"/>
                  </a:lnTo>
                  <a:lnTo>
                    <a:pt x="30" y="14"/>
                  </a:lnTo>
                  <a:lnTo>
                    <a:pt x="30" y="14"/>
                  </a:lnTo>
                  <a:lnTo>
                    <a:pt x="30" y="21"/>
                  </a:lnTo>
                  <a:lnTo>
                    <a:pt x="27" y="25"/>
                  </a:lnTo>
                  <a:lnTo>
                    <a:pt x="21" y="28"/>
                  </a:lnTo>
                  <a:lnTo>
                    <a:pt x="16" y="30"/>
                  </a:lnTo>
                  <a:lnTo>
                    <a:pt x="16" y="30"/>
                  </a:lnTo>
                  <a:lnTo>
                    <a:pt x="9" y="28"/>
                  </a:lnTo>
                  <a:lnTo>
                    <a:pt x="5" y="25"/>
                  </a:lnTo>
                  <a:lnTo>
                    <a:pt x="2" y="21"/>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68" name="Rectangle 1967"/>
            <p:cNvSpPr/>
            <p:nvPr/>
          </p:nvSpPr>
          <p:spPr>
            <a:xfrm rot="5400000">
              <a:off x="8324107" y="1914442"/>
              <a:ext cx="758541" cy="184666"/>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Total IgG, µg/mL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969" name="Rectangle 682"/>
            <p:cNvSpPr>
              <a:spLocks noChangeArrowheads="1"/>
            </p:cNvSpPr>
            <p:nvPr/>
          </p:nvSpPr>
          <p:spPr bwMode="auto">
            <a:xfrm>
              <a:off x="8201048" y="1596868"/>
              <a:ext cx="13144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ULQ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970" name="Rectangle 685"/>
            <p:cNvSpPr>
              <a:spLocks noChangeArrowheads="1"/>
            </p:cNvSpPr>
            <p:nvPr/>
          </p:nvSpPr>
          <p:spPr bwMode="auto">
            <a:xfrm>
              <a:off x="7998756" y="1937384"/>
              <a:ext cx="28373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Protective</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971" name="Rectangle 673"/>
            <p:cNvSpPr>
              <a:spLocks noChangeArrowheads="1"/>
            </p:cNvSpPr>
            <p:nvPr/>
          </p:nvSpPr>
          <p:spPr bwMode="auto">
            <a:xfrm>
              <a:off x="7448478" y="2667000"/>
              <a:ext cx="34304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Study day</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72" name="Rectangle 638"/>
            <p:cNvSpPr>
              <a:spLocks noChangeArrowheads="1"/>
            </p:cNvSpPr>
            <p:nvPr/>
          </p:nvSpPr>
          <p:spPr bwMode="auto">
            <a:xfrm>
              <a:off x="8413367" y="1802289"/>
              <a:ext cx="17312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73" name="Rectangle 646"/>
            <p:cNvSpPr>
              <a:spLocks noChangeArrowheads="1"/>
            </p:cNvSpPr>
            <p:nvPr/>
          </p:nvSpPr>
          <p:spPr bwMode="auto">
            <a:xfrm>
              <a:off x="8413367" y="1476589"/>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lang="en-US" altLang="en-US" sz="600" dirty="0">
                  <a:solidFill>
                    <a:srgbClr val="595A59"/>
                  </a:solidFill>
                </a:rPr>
                <a:t>6</a:t>
              </a:r>
              <a:r>
                <a:rPr kumimoji="0" lang="en-US" altLang="en-US" sz="600" b="0" i="0" u="none" strike="noStrike" cap="none" normalizeH="0" baseline="0" dirty="0">
                  <a:ln>
                    <a:noFill/>
                  </a:ln>
                  <a:solidFill>
                    <a:srgbClr val="595A59"/>
                  </a:solidFill>
                  <a:effectLst/>
                  <a:latin typeface="Arial" panose="020B0604020202020204" pitchFamily="34" charset="0"/>
                </a:rPr>
                <a:t>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74" name="Rectangle 745"/>
            <p:cNvSpPr>
              <a:spLocks noChangeArrowheads="1"/>
            </p:cNvSpPr>
            <p:nvPr/>
          </p:nvSpPr>
          <p:spPr bwMode="auto">
            <a:xfrm>
              <a:off x="8413367" y="2129904"/>
              <a:ext cx="17312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75" name="Rectangle 748"/>
            <p:cNvSpPr>
              <a:spLocks noChangeArrowheads="1"/>
            </p:cNvSpPr>
            <p:nvPr/>
          </p:nvSpPr>
          <p:spPr bwMode="auto">
            <a:xfrm>
              <a:off x="8413367" y="2457934"/>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76" name="Rectangle 632"/>
            <p:cNvSpPr>
              <a:spLocks noChangeArrowheads="1"/>
            </p:cNvSpPr>
            <p:nvPr/>
          </p:nvSpPr>
          <p:spPr bwMode="auto">
            <a:xfrm>
              <a:off x="7036482" y="2560923"/>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77" name="Rectangle 634"/>
            <p:cNvSpPr>
              <a:spLocks noChangeArrowheads="1"/>
            </p:cNvSpPr>
            <p:nvPr/>
          </p:nvSpPr>
          <p:spPr bwMode="auto">
            <a:xfrm>
              <a:off x="7446582" y="2560923"/>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600" dirty="0">
                  <a:solidFill>
                    <a:srgbClr val="595A59"/>
                  </a:solidFill>
                </a:rPr>
                <a:t>150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78" name="Rectangle 670"/>
            <p:cNvSpPr>
              <a:spLocks noChangeArrowheads="1"/>
            </p:cNvSpPr>
            <p:nvPr/>
          </p:nvSpPr>
          <p:spPr bwMode="auto">
            <a:xfrm>
              <a:off x="8291062" y="2560923"/>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79" name="Rectangle 741"/>
            <p:cNvSpPr>
              <a:spLocks noChangeArrowheads="1"/>
            </p:cNvSpPr>
            <p:nvPr/>
          </p:nvSpPr>
          <p:spPr bwMode="auto">
            <a:xfrm>
              <a:off x="6865352" y="2560923"/>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80" name="Rectangle 1979"/>
            <p:cNvSpPr/>
            <p:nvPr/>
          </p:nvSpPr>
          <p:spPr>
            <a:xfrm rot="16200000">
              <a:off x="6313669" y="1903153"/>
              <a:ext cx="569387" cy="184666"/>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Titer in HAI</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981" name="Rectangle 611"/>
            <p:cNvSpPr>
              <a:spLocks noChangeArrowheads="1"/>
            </p:cNvSpPr>
            <p:nvPr/>
          </p:nvSpPr>
          <p:spPr bwMode="auto">
            <a:xfrm>
              <a:off x="6775234" y="2458876"/>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82" name="Rectangle 652"/>
            <p:cNvSpPr>
              <a:spLocks noChangeArrowheads="1"/>
            </p:cNvSpPr>
            <p:nvPr/>
          </p:nvSpPr>
          <p:spPr bwMode="auto">
            <a:xfrm>
              <a:off x="6731954" y="2157763"/>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83" name="Rectangle 655"/>
            <p:cNvSpPr>
              <a:spLocks noChangeArrowheads="1"/>
            </p:cNvSpPr>
            <p:nvPr/>
          </p:nvSpPr>
          <p:spPr bwMode="auto">
            <a:xfrm>
              <a:off x="6688672" y="1862503"/>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84" name="Rectangle 659"/>
            <p:cNvSpPr>
              <a:spLocks noChangeArrowheads="1"/>
            </p:cNvSpPr>
            <p:nvPr/>
          </p:nvSpPr>
          <p:spPr bwMode="auto">
            <a:xfrm>
              <a:off x="6645392" y="1565116"/>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85" name="Rectangle 634"/>
            <p:cNvSpPr>
              <a:spLocks noChangeArrowheads="1"/>
            </p:cNvSpPr>
            <p:nvPr/>
          </p:nvSpPr>
          <p:spPr bwMode="auto">
            <a:xfrm>
              <a:off x="7868412" y="2560923"/>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600" dirty="0">
                  <a:solidFill>
                    <a:srgbClr val="595A59"/>
                  </a:solidFill>
                </a:rPr>
                <a:t>200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86" name="Rectangle 950"/>
            <p:cNvSpPr>
              <a:spLocks noChangeArrowheads="1"/>
            </p:cNvSpPr>
            <p:nvPr/>
          </p:nvSpPr>
          <p:spPr bwMode="auto">
            <a:xfrm>
              <a:off x="7120664" y="1386450"/>
              <a:ext cx="998670"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dirty="0">
                  <a:ln>
                    <a:noFill/>
                  </a:ln>
                  <a:solidFill>
                    <a:srgbClr val="595A59"/>
                  </a:solidFill>
                  <a:effectLst/>
                  <a:latin typeface="Arial" panose="020B0604020202020204" pitchFamily="34" charset="0"/>
                </a:rPr>
                <a:t>patient 6-efgartigimod</a:t>
              </a:r>
              <a:endParaRPr kumimoji="0" lang="en-US" altLang="en-US" sz="800" b="0" i="0" u="none" strike="noStrike" cap="none" normalizeH="0" baseline="0" dirty="0">
                <a:ln>
                  <a:noFill/>
                </a:ln>
                <a:solidFill>
                  <a:srgbClr val="595A59"/>
                </a:solidFill>
                <a:effectLst/>
                <a:latin typeface="Arial" panose="020B0604020202020204" pitchFamily="34" charset="0"/>
              </a:endParaRPr>
            </a:p>
          </p:txBody>
        </p:sp>
      </p:grpSp>
      <p:grpSp>
        <p:nvGrpSpPr>
          <p:cNvPr id="12" name="Group 11"/>
          <p:cNvGrpSpPr/>
          <p:nvPr/>
        </p:nvGrpSpPr>
        <p:grpSpPr>
          <a:xfrm>
            <a:off x="3161400" y="1386450"/>
            <a:ext cx="2321380" cy="1566048"/>
            <a:chOff x="3161400" y="1386450"/>
            <a:chExt cx="2321380" cy="1566048"/>
          </a:xfrm>
        </p:grpSpPr>
        <p:sp>
          <p:nvSpPr>
            <p:cNvPr id="1772" name="Rectangle 1771"/>
            <p:cNvSpPr/>
            <p:nvPr/>
          </p:nvSpPr>
          <p:spPr>
            <a:xfrm>
              <a:off x="3586163" y="1514475"/>
              <a:ext cx="147637" cy="9858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3" name="Rectangle 1772"/>
            <p:cNvSpPr/>
            <p:nvPr/>
          </p:nvSpPr>
          <p:spPr>
            <a:xfrm>
              <a:off x="4405313" y="1514475"/>
              <a:ext cx="147637" cy="9858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Line 1382"/>
            <p:cNvSpPr>
              <a:spLocks noChangeShapeType="1"/>
            </p:cNvSpPr>
            <p:nvPr/>
          </p:nvSpPr>
          <p:spPr bwMode="auto">
            <a:xfrm>
              <a:off x="3574493" y="2026637"/>
              <a:ext cx="1457325"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75" name="Line 1383"/>
            <p:cNvSpPr>
              <a:spLocks noChangeShapeType="1"/>
            </p:cNvSpPr>
            <p:nvPr/>
          </p:nvSpPr>
          <p:spPr bwMode="auto">
            <a:xfrm>
              <a:off x="3574493" y="1576581"/>
              <a:ext cx="1457325"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76" name="Line 1380"/>
            <p:cNvSpPr>
              <a:spLocks noChangeShapeType="1"/>
            </p:cNvSpPr>
            <p:nvPr/>
          </p:nvSpPr>
          <p:spPr bwMode="auto">
            <a:xfrm flipV="1">
              <a:off x="4015819" y="1526574"/>
              <a:ext cx="0" cy="971550"/>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77" name="Freeform 1422"/>
            <p:cNvSpPr/>
            <p:nvPr/>
          </p:nvSpPr>
          <p:spPr bwMode="auto">
            <a:xfrm>
              <a:off x="3569731" y="1515462"/>
              <a:ext cx="1468994" cy="982663"/>
            </a:xfrm>
            <a:custGeom>
              <a:avLst/>
              <a:gdLst>
                <a:gd name="T0" fmla="*/ 924 w 924"/>
                <a:gd name="T1" fmla="*/ 0 h 619"/>
                <a:gd name="T2" fmla="*/ 924 w 924"/>
                <a:gd name="T3" fmla="*/ 619 h 619"/>
                <a:gd name="T4" fmla="*/ 0 w 924"/>
                <a:gd name="T5" fmla="*/ 619 h 619"/>
                <a:gd name="T6" fmla="*/ 0 w 924"/>
                <a:gd name="T7" fmla="*/ 0 h 619"/>
              </a:gdLst>
              <a:ahLst/>
              <a:cxnLst>
                <a:cxn ang="0">
                  <a:pos x="T0" y="T1"/>
                </a:cxn>
                <a:cxn ang="0">
                  <a:pos x="T2" y="T3"/>
                </a:cxn>
                <a:cxn ang="0">
                  <a:pos x="T4" y="T5"/>
                </a:cxn>
                <a:cxn ang="0">
                  <a:pos x="T6" y="T7"/>
                </a:cxn>
              </a:cxnLst>
              <a:rect l="0" t="0" r="r" b="b"/>
              <a:pathLst>
                <a:path w="924" h="619">
                  <a:moveTo>
                    <a:pt x="924" y="0"/>
                  </a:moveTo>
                  <a:lnTo>
                    <a:pt x="924" y="619"/>
                  </a:lnTo>
                  <a:lnTo>
                    <a:pt x="0" y="619"/>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778" name="Line 1439"/>
            <p:cNvSpPr>
              <a:spLocks noChangeShapeType="1"/>
            </p:cNvSpPr>
            <p:nvPr/>
          </p:nvSpPr>
          <p:spPr bwMode="auto">
            <a:xfrm flipH="1">
              <a:off x="5030231" y="2498124"/>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79" name="Line 1442"/>
            <p:cNvSpPr>
              <a:spLocks noChangeShapeType="1"/>
            </p:cNvSpPr>
            <p:nvPr/>
          </p:nvSpPr>
          <p:spPr bwMode="auto">
            <a:xfrm flipH="1">
              <a:off x="5036581" y="2298222"/>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80" name="Line 1446"/>
            <p:cNvSpPr>
              <a:spLocks noChangeShapeType="1"/>
            </p:cNvSpPr>
            <p:nvPr/>
          </p:nvSpPr>
          <p:spPr bwMode="auto">
            <a:xfrm flipH="1">
              <a:off x="5036581" y="2102837"/>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81" name="Line 1451"/>
            <p:cNvSpPr>
              <a:spLocks noChangeShapeType="1"/>
            </p:cNvSpPr>
            <p:nvPr/>
          </p:nvSpPr>
          <p:spPr bwMode="auto">
            <a:xfrm flipH="1">
              <a:off x="5036581" y="1515462"/>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82" name="Line 1454"/>
            <p:cNvSpPr>
              <a:spLocks noChangeShapeType="1"/>
            </p:cNvSpPr>
            <p:nvPr/>
          </p:nvSpPr>
          <p:spPr bwMode="auto">
            <a:xfrm>
              <a:off x="3938031" y="2502887"/>
              <a:ext cx="0" cy="26988"/>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83" name="Line 1458"/>
            <p:cNvSpPr>
              <a:spLocks noChangeShapeType="1"/>
            </p:cNvSpPr>
            <p:nvPr/>
          </p:nvSpPr>
          <p:spPr bwMode="auto">
            <a:xfrm>
              <a:off x="4307919" y="2502887"/>
              <a:ext cx="0" cy="26988"/>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84" name="Line 1467"/>
            <p:cNvSpPr>
              <a:spLocks noChangeShapeType="1"/>
            </p:cNvSpPr>
            <p:nvPr/>
          </p:nvSpPr>
          <p:spPr bwMode="auto">
            <a:xfrm flipH="1">
              <a:off x="3536394" y="2498124"/>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85" name="Line 1475"/>
            <p:cNvSpPr>
              <a:spLocks noChangeShapeType="1"/>
            </p:cNvSpPr>
            <p:nvPr/>
          </p:nvSpPr>
          <p:spPr bwMode="auto">
            <a:xfrm flipH="1">
              <a:off x="3536394" y="1897325"/>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86" name="Line 1480"/>
            <p:cNvSpPr>
              <a:spLocks noChangeShapeType="1"/>
            </p:cNvSpPr>
            <p:nvPr/>
          </p:nvSpPr>
          <p:spPr bwMode="auto">
            <a:xfrm flipH="1">
              <a:off x="3536394" y="2195709"/>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87" name="Line 1488"/>
            <p:cNvSpPr>
              <a:spLocks noChangeShapeType="1"/>
            </p:cNvSpPr>
            <p:nvPr/>
          </p:nvSpPr>
          <p:spPr bwMode="auto">
            <a:xfrm>
              <a:off x="5038169" y="2502887"/>
              <a:ext cx="0" cy="26988"/>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88" name="Line 1489"/>
            <p:cNvSpPr>
              <a:spLocks noChangeShapeType="1"/>
            </p:cNvSpPr>
            <p:nvPr/>
          </p:nvSpPr>
          <p:spPr bwMode="auto">
            <a:xfrm>
              <a:off x="3566556" y="2502887"/>
              <a:ext cx="0" cy="26988"/>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89" name="Freeform 1514"/>
            <p:cNvSpPr/>
            <p:nvPr/>
          </p:nvSpPr>
          <p:spPr bwMode="auto">
            <a:xfrm>
              <a:off x="3558619" y="1672624"/>
              <a:ext cx="49213" cy="444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790" name="Line 1553"/>
            <p:cNvSpPr>
              <a:spLocks noChangeShapeType="1"/>
            </p:cNvSpPr>
            <p:nvPr/>
          </p:nvSpPr>
          <p:spPr bwMode="auto">
            <a:xfrm>
              <a:off x="4676219" y="2502887"/>
              <a:ext cx="0" cy="26988"/>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92" name="Line 1433"/>
            <p:cNvSpPr>
              <a:spLocks noChangeShapeType="1"/>
            </p:cNvSpPr>
            <p:nvPr/>
          </p:nvSpPr>
          <p:spPr bwMode="auto">
            <a:xfrm flipH="1">
              <a:off x="3536394" y="1602774"/>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793" name="Rectangle 1792"/>
            <p:cNvSpPr/>
            <p:nvPr/>
          </p:nvSpPr>
          <p:spPr>
            <a:xfrm rot="5400000">
              <a:off x="5011176" y="1905265"/>
              <a:ext cx="758541" cy="184666"/>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Total IgG, µg/mL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794" name="Rectangle 682"/>
            <p:cNvSpPr>
              <a:spLocks noChangeArrowheads="1"/>
            </p:cNvSpPr>
            <p:nvPr/>
          </p:nvSpPr>
          <p:spPr bwMode="auto">
            <a:xfrm>
              <a:off x="4879416" y="1587692"/>
              <a:ext cx="13144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ULQ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795" name="Rectangle 685"/>
            <p:cNvSpPr>
              <a:spLocks noChangeArrowheads="1"/>
            </p:cNvSpPr>
            <p:nvPr/>
          </p:nvSpPr>
          <p:spPr bwMode="auto">
            <a:xfrm>
              <a:off x="4748561" y="2042507"/>
              <a:ext cx="28373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Protective</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796" name="Rectangle 673"/>
            <p:cNvSpPr>
              <a:spLocks noChangeArrowheads="1"/>
            </p:cNvSpPr>
            <p:nvPr/>
          </p:nvSpPr>
          <p:spPr bwMode="auto">
            <a:xfrm>
              <a:off x="4139345" y="2667000"/>
              <a:ext cx="34304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Study day</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797" name="Rectangle 589"/>
            <p:cNvSpPr>
              <a:spLocks noChangeArrowheads="1"/>
            </p:cNvSpPr>
            <p:nvPr/>
          </p:nvSpPr>
          <p:spPr bwMode="auto">
            <a:xfrm rot="16200000">
              <a:off x="3816239" y="2705956"/>
              <a:ext cx="40075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798" name="Rectangle 646"/>
            <p:cNvSpPr>
              <a:spLocks noChangeArrowheads="1"/>
            </p:cNvSpPr>
            <p:nvPr/>
          </p:nvSpPr>
          <p:spPr bwMode="auto">
            <a:xfrm>
              <a:off x="3329748" y="1550391"/>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799" name="Rectangle 742"/>
            <p:cNvSpPr>
              <a:spLocks noChangeArrowheads="1"/>
            </p:cNvSpPr>
            <p:nvPr/>
          </p:nvSpPr>
          <p:spPr bwMode="auto">
            <a:xfrm>
              <a:off x="3373028" y="1851159"/>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01" name="Rectangle 745"/>
            <p:cNvSpPr>
              <a:spLocks noChangeArrowheads="1"/>
            </p:cNvSpPr>
            <p:nvPr/>
          </p:nvSpPr>
          <p:spPr bwMode="auto">
            <a:xfrm>
              <a:off x="3416310" y="2149543"/>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03" name="Rectangle 748"/>
            <p:cNvSpPr>
              <a:spLocks noChangeArrowheads="1"/>
            </p:cNvSpPr>
            <p:nvPr/>
          </p:nvSpPr>
          <p:spPr bwMode="auto">
            <a:xfrm>
              <a:off x="3459590" y="2448758"/>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04" name="Rectangle 632"/>
            <p:cNvSpPr>
              <a:spLocks noChangeArrowheads="1"/>
            </p:cNvSpPr>
            <p:nvPr/>
          </p:nvSpPr>
          <p:spPr bwMode="auto">
            <a:xfrm>
              <a:off x="3894904" y="2551747"/>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05" name="Rectangle 634"/>
            <p:cNvSpPr>
              <a:spLocks noChangeArrowheads="1"/>
            </p:cNvSpPr>
            <p:nvPr/>
          </p:nvSpPr>
          <p:spPr bwMode="auto">
            <a:xfrm>
              <a:off x="4244740" y="2551747"/>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06" name="Rectangle 665"/>
            <p:cNvSpPr>
              <a:spLocks noChangeArrowheads="1"/>
            </p:cNvSpPr>
            <p:nvPr/>
          </p:nvSpPr>
          <p:spPr bwMode="auto">
            <a:xfrm>
              <a:off x="4612244" y="2551747"/>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08" name="Rectangle 670"/>
            <p:cNvSpPr>
              <a:spLocks noChangeArrowheads="1"/>
            </p:cNvSpPr>
            <p:nvPr/>
          </p:nvSpPr>
          <p:spPr bwMode="auto">
            <a:xfrm>
              <a:off x="4975779" y="2551747"/>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09" name="Rectangle 741"/>
            <p:cNvSpPr>
              <a:spLocks noChangeArrowheads="1"/>
            </p:cNvSpPr>
            <p:nvPr/>
          </p:nvSpPr>
          <p:spPr bwMode="auto">
            <a:xfrm>
              <a:off x="3547688" y="2551747"/>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10" name="Rectangle 1809"/>
            <p:cNvSpPr/>
            <p:nvPr/>
          </p:nvSpPr>
          <p:spPr>
            <a:xfrm rot="16200000">
              <a:off x="2969039" y="1893978"/>
              <a:ext cx="569387" cy="184666"/>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Titer in HAI</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811" name="Rectangle 611"/>
            <p:cNvSpPr>
              <a:spLocks noChangeArrowheads="1"/>
            </p:cNvSpPr>
            <p:nvPr/>
          </p:nvSpPr>
          <p:spPr bwMode="auto">
            <a:xfrm>
              <a:off x="5084204" y="2449700"/>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13" name="Rectangle 652"/>
            <p:cNvSpPr>
              <a:spLocks noChangeArrowheads="1"/>
            </p:cNvSpPr>
            <p:nvPr/>
          </p:nvSpPr>
          <p:spPr bwMode="auto">
            <a:xfrm>
              <a:off x="5084204" y="2252056"/>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14" name="Rectangle 655"/>
            <p:cNvSpPr>
              <a:spLocks noChangeArrowheads="1"/>
            </p:cNvSpPr>
            <p:nvPr/>
          </p:nvSpPr>
          <p:spPr bwMode="auto">
            <a:xfrm>
              <a:off x="5084204" y="2056002"/>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15" name="Rectangle 659"/>
            <p:cNvSpPr>
              <a:spLocks noChangeArrowheads="1"/>
            </p:cNvSpPr>
            <p:nvPr/>
          </p:nvSpPr>
          <p:spPr bwMode="auto">
            <a:xfrm>
              <a:off x="5084204" y="1465453"/>
              <a:ext cx="2164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16" name="Line 1451"/>
            <p:cNvSpPr>
              <a:spLocks noChangeShapeType="1"/>
            </p:cNvSpPr>
            <p:nvPr/>
          </p:nvSpPr>
          <p:spPr bwMode="auto">
            <a:xfrm flipH="1">
              <a:off x="5036581" y="1905987"/>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17" name="Rectangle 659"/>
            <p:cNvSpPr>
              <a:spLocks noChangeArrowheads="1"/>
            </p:cNvSpPr>
            <p:nvPr/>
          </p:nvSpPr>
          <p:spPr bwMode="auto">
            <a:xfrm>
              <a:off x="5084204" y="1855978"/>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6000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19" name="Line 1451"/>
            <p:cNvSpPr>
              <a:spLocks noChangeShapeType="1"/>
            </p:cNvSpPr>
            <p:nvPr/>
          </p:nvSpPr>
          <p:spPr bwMode="auto">
            <a:xfrm flipH="1">
              <a:off x="5036581" y="1710724"/>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20" name="Rectangle 659"/>
            <p:cNvSpPr>
              <a:spLocks noChangeArrowheads="1"/>
            </p:cNvSpPr>
            <p:nvPr/>
          </p:nvSpPr>
          <p:spPr bwMode="auto">
            <a:xfrm>
              <a:off x="5084204" y="1660715"/>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8000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22" name="Rectangle 950"/>
            <p:cNvSpPr>
              <a:spLocks noChangeArrowheads="1"/>
            </p:cNvSpPr>
            <p:nvPr/>
          </p:nvSpPr>
          <p:spPr bwMode="auto">
            <a:xfrm>
              <a:off x="3805964" y="1386450"/>
              <a:ext cx="998671"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dirty="0">
                  <a:ln>
                    <a:noFill/>
                  </a:ln>
                  <a:solidFill>
                    <a:srgbClr val="595A59"/>
                  </a:solidFill>
                  <a:effectLst/>
                  <a:latin typeface="Arial" panose="020B0604020202020204" pitchFamily="34" charset="0"/>
                </a:rPr>
                <a:t>patient 3-efgartigimod</a:t>
              </a:r>
              <a:endParaRPr kumimoji="0" lang="en-US" altLang="en-US" sz="800" b="0" i="0" u="none" strike="noStrike" cap="none" normalizeH="0" baseline="0" dirty="0">
                <a:ln>
                  <a:noFill/>
                </a:ln>
                <a:solidFill>
                  <a:srgbClr val="595A59"/>
                </a:solidFill>
                <a:effectLst/>
                <a:latin typeface="Arial" panose="020B0604020202020204" pitchFamily="34" charset="0"/>
              </a:endParaRPr>
            </a:p>
          </p:txBody>
        </p:sp>
      </p:grpSp>
      <p:grpSp>
        <p:nvGrpSpPr>
          <p:cNvPr id="11" name="Group 10"/>
          <p:cNvGrpSpPr/>
          <p:nvPr/>
        </p:nvGrpSpPr>
        <p:grpSpPr>
          <a:xfrm>
            <a:off x="481388" y="1353006"/>
            <a:ext cx="2298137" cy="1575124"/>
            <a:chOff x="481388" y="1353006"/>
            <a:chExt cx="2298137" cy="1575124"/>
          </a:xfrm>
        </p:grpSpPr>
        <p:sp>
          <p:nvSpPr>
            <p:cNvPr id="983" name="Rectangle 982"/>
            <p:cNvSpPr/>
            <p:nvPr/>
          </p:nvSpPr>
          <p:spPr>
            <a:xfrm>
              <a:off x="865515" y="1521805"/>
              <a:ext cx="75338" cy="975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984" name="Rectangle 983"/>
            <p:cNvSpPr/>
            <p:nvPr/>
          </p:nvSpPr>
          <p:spPr>
            <a:xfrm>
              <a:off x="1410814" y="1521805"/>
              <a:ext cx="75338" cy="975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nvGrpSpPr>
            <p:cNvPr id="985" name="Group 984"/>
            <p:cNvGrpSpPr/>
            <p:nvPr/>
          </p:nvGrpSpPr>
          <p:grpSpPr>
            <a:xfrm>
              <a:off x="481388" y="1463945"/>
              <a:ext cx="2298137" cy="1464185"/>
              <a:chOff x="1399690" y="1890511"/>
              <a:chExt cx="3476327" cy="2214831"/>
            </a:xfrm>
          </p:grpSpPr>
          <p:sp>
            <p:nvSpPr>
              <p:cNvPr id="1019" name="Line 1166"/>
              <p:cNvSpPr>
                <a:spLocks noChangeShapeType="1"/>
              </p:cNvSpPr>
              <p:nvPr/>
            </p:nvSpPr>
            <p:spPr bwMode="auto">
              <a:xfrm>
                <a:off x="1943858" y="2720279"/>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20" name="Line 1167"/>
              <p:cNvSpPr>
                <a:spLocks noChangeShapeType="1"/>
              </p:cNvSpPr>
              <p:nvPr/>
            </p:nvSpPr>
            <p:spPr bwMode="auto">
              <a:xfrm>
                <a:off x="1943858" y="2041256"/>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21" name="Rectangle 685"/>
              <p:cNvSpPr>
                <a:spLocks noChangeArrowheads="1"/>
              </p:cNvSpPr>
              <p:nvPr/>
            </p:nvSpPr>
            <p:spPr bwMode="auto">
              <a:xfrm>
                <a:off x="3718709" y="2738396"/>
                <a:ext cx="429193" cy="11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Protective</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grpSp>
            <p:nvGrpSpPr>
              <p:cNvPr id="1022" name="Group 1021"/>
              <p:cNvGrpSpPr/>
              <p:nvPr/>
            </p:nvGrpSpPr>
            <p:grpSpPr>
              <a:xfrm>
                <a:off x="1399690" y="1890511"/>
                <a:ext cx="3476327" cy="2214831"/>
                <a:chOff x="1399690" y="2203129"/>
                <a:chExt cx="3476327" cy="2214831"/>
              </a:xfrm>
            </p:grpSpPr>
            <p:sp>
              <p:nvSpPr>
                <p:cNvPr id="1023" name="Freeform 1205"/>
                <p:cNvSpPr/>
                <p:nvPr/>
              </p:nvSpPr>
              <p:spPr bwMode="auto">
                <a:xfrm>
                  <a:off x="1936904" y="2262049"/>
                  <a:ext cx="2256355" cy="1498200"/>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grpSp>
              <p:nvGrpSpPr>
                <p:cNvPr id="1024" name="Group 1023"/>
                <p:cNvGrpSpPr/>
                <p:nvPr/>
              </p:nvGrpSpPr>
              <p:grpSpPr>
                <a:xfrm>
                  <a:off x="1399690" y="2203129"/>
                  <a:ext cx="3476327" cy="2214831"/>
                  <a:chOff x="1399690" y="2203129"/>
                  <a:chExt cx="3476327" cy="2214831"/>
                </a:xfrm>
              </p:grpSpPr>
              <p:sp>
                <p:nvSpPr>
                  <p:cNvPr id="1025" name="Rectangle 1024"/>
                  <p:cNvSpPr/>
                  <p:nvPr/>
                </p:nvSpPr>
                <p:spPr>
                  <a:xfrm rot="5400000">
                    <a:off x="4162635" y="2851176"/>
                    <a:ext cx="1147426" cy="279339"/>
                  </a:xfrm>
                  <a:prstGeom prst="rect">
                    <a:avLst/>
                  </a:prstGeom>
                  <a:noFill/>
                  <a:ln w="12700" cap="flat" cmpd="sng" algn="ctr">
                    <a:noFill/>
                    <a:prstDash val="solid"/>
                    <a:miter lim="800000"/>
                  </a:ln>
                  <a:effectLst/>
                </p:spPr>
                <p:txBody>
                  <a:bodyPr wrap="none" rtlCol="0" anchor="ctr">
                    <a:spAutoFit/>
                  </a:bodyPr>
                  <a:lstStyle/>
                  <a:p>
                    <a:pPr lvl="0" algn="ctr">
                      <a:defRPr/>
                    </a:pPr>
                    <a:r>
                      <a:rPr lang="en-US" sz="600" kern="0" dirty="0">
                        <a:solidFill>
                          <a:srgbClr val="595A59"/>
                        </a:solidFill>
                        <a:latin typeface="Arial" panose="020B0604020202020204"/>
                      </a:rPr>
                      <a:t>Total IgG, µg/mL</a:t>
                    </a:r>
                    <a:endParaRPr lang="en-US" sz="600" kern="0" dirty="0">
                      <a:solidFill>
                        <a:srgbClr val="595A59"/>
                      </a:solidFill>
                      <a:latin typeface="Arial" panose="020B0604020202020204"/>
                    </a:endParaRPr>
                  </a:p>
                </p:txBody>
              </p:sp>
              <p:grpSp>
                <p:nvGrpSpPr>
                  <p:cNvPr id="1026" name="Group 1025"/>
                  <p:cNvGrpSpPr/>
                  <p:nvPr/>
                </p:nvGrpSpPr>
                <p:grpSpPr>
                  <a:xfrm>
                    <a:off x="1593866" y="2203129"/>
                    <a:ext cx="3021686" cy="2214831"/>
                    <a:chOff x="1593866" y="2203129"/>
                    <a:chExt cx="3021686" cy="2214831"/>
                  </a:xfrm>
                </p:grpSpPr>
                <p:sp>
                  <p:nvSpPr>
                    <p:cNvPr id="1028" name="Line 1207"/>
                    <p:cNvSpPr>
                      <a:spLocks noChangeShapeType="1"/>
                    </p:cNvSpPr>
                    <p:nvPr/>
                  </p:nvSpPr>
                  <p:spPr bwMode="auto">
                    <a:xfrm flipH="1">
                      <a:off x="1885622" y="3305176"/>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29" name="Line 1213"/>
                    <p:cNvSpPr>
                      <a:spLocks noChangeShapeType="1"/>
                    </p:cNvSpPr>
                    <p:nvPr/>
                  </p:nvSpPr>
                  <p:spPr bwMode="auto">
                    <a:xfrm flipH="1">
                      <a:off x="1885622" y="2411786"/>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30" name="Line 1219"/>
                    <p:cNvSpPr>
                      <a:spLocks noChangeShapeType="1"/>
                    </p:cNvSpPr>
                    <p:nvPr/>
                  </p:nvSpPr>
                  <p:spPr bwMode="auto">
                    <a:xfrm flipH="1">
                      <a:off x="4183489" y="3760249"/>
                      <a:ext cx="5372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31" name="Line 1222"/>
                    <p:cNvSpPr>
                      <a:spLocks noChangeShapeType="1"/>
                    </p:cNvSpPr>
                    <p:nvPr/>
                  </p:nvSpPr>
                  <p:spPr bwMode="auto">
                    <a:xfrm flipH="1">
                      <a:off x="4193257" y="3255907"/>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32" name="Line 1226"/>
                    <p:cNvSpPr>
                      <a:spLocks noChangeShapeType="1"/>
                    </p:cNvSpPr>
                    <p:nvPr/>
                  </p:nvSpPr>
                  <p:spPr bwMode="auto">
                    <a:xfrm flipH="1">
                      <a:off x="4193257" y="2769137"/>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33" name="Line 1231"/>
                    <p:cNvSpPr>
                      <a:spLocks noChangeShapeType="1"/>
                    </p:cNvSpPr>
                    <p:nvPr/>
                  </p:nvSpPr>
                  <p:spPr bwMode="auto">
                    <a:xfrm flipH="1">
                      <a:off x="4193257" y="2269146"/>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34" name="Line 1237"/>
                    <p:cNvSpPr>
                      <a:spLocks noChangeShapeType="1"/>
                    </p:cNvSpPr>
                    <p:nvPr/>
                  </p:nvSpPr>
                  <p:spPr bwMode="auto">
                    <a:xfrm>
                      <a:off x="2227494" y="3760675"/>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35" name="Line 1238"/>
                    <p:cNvSpPr>
                      <a:spLocks noChangeShapeType="1"/>
                    </p:cNvSpPr>
                    <p:nvPr/>
                  </p:nvSpPr>
                  <p:spPr bwMode="auto">
                    <a:xfrm>
                      <a:off x="2781814" y="3760675"/>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36" name="Line 1242"/>
                    <p:cNvSpPr>
                      <a:spLocks noChangeShapeType="1"/>
                    </p:cNvSpPr>
                    <p:nvPr/>
                  </p:nvSpPr>
                  <p:spPr bwMode="auto">
                    <a:xfrm>
                      <a:off x="3348345" y="3760675"/>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37" name="Line 1281"/>
                    <p:cNvSpPr>
                      <a:spLocks noChangeShapeType="1"/>
                    </p:cNvSpPr>
                    <p:nvPr/>
                  </p:nvSpPr>
                  <p:spPr bwMode="auto">
                    <a:xfrm flipH="1">
                      <a:off x="1885622" y="2862189"/>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38" name="Line 1287"/>
                    <p:cNvSpPr>
                      <a:spLocks noChangeShapeType="1"/>
                    </p:cNvSpPr>
                    <p:nvPr/>
                  </p:nvSpPr>
                  <p:spPr bwMode="auto">
                    <a:xfrm>
                      <a:off x="4192558" y="3767499"/>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39" name="Line 1316"/>
                    <p:cNvSpPr>
                      <a:spLocks noChangeShapeType="1"/>
                    </p:cNvSpPr>
                    <p:nvPr/>
                  </p:nvSpPr>
                  <p:spPr bwMode="auto">
                    <a:xfrm>
                      <a:off x="3914875" y="3760675"/>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40" name="Freeform 1347"/>
                    <p:cNvSpPr/>
                    <p:nvPr/>
                  </p:nvSpPr>
                  <p:spPr bwMode="auto">
                    <a:xfrm>
                      <a:off x="3995460" y="2907242"/>
                      <a:ext cx="73258" cy="70078"/>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41" name="Rectangle 682"/>
                    <p:cNvSpPr>
                      <a:spLocks noChangeArrowheads="1"/>
                    </p:cNvSpPr>
                    <p:nvPr/>
                  </p:nvSpPr>
                  <p:spPr bwMode="auto">
                    <a:xfrm>
                      <a:off x="3949068" y="2384078"/>
                      <a:ext cx="198835" cy="11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ULQ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043" name="Rectangle 673"/>
                    <p:cNvSpPr>
                      <a:spLocks noChangeArrowheads="1"/>
                    </p:cNvSpPr>
                    <p:nvPr/>
                  </p:nvSpPr>
                  <p:spPr bwMode="auto">
                    <a:xfrm>
                      <a:off x="2801587" y="4020362"/>
                      <a:ext cx="527680" cy="14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Study day</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45" name="Rectangle 589"/>
                    <p:cNvSpPr>
                      <a:spLocks noChangeArrowheads="1"/>
                    </p:cNvSpPr>
                    <p:nvPr/>
                  </p:nvSpPr>
                  <p:spPr bwMode="auto">
                    <a:xfrm rot="16200000">
                      <a:off x="2184970" y="4045023"/>
                      <a:ext cx="606205"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46" name="Rectangle 646"/>
                    <p:cNvSpPr>
                      <a:spLocks noChangeArrowheads="1"/>
                    </p:cNvSpPr>
                    <p:nvPr/>
                  </p:nvSpPr>
                  <p:spPr bwMode="auto">
                    <a:xfrm>
                      <a:off x="1593866" y="2342155"/>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47" name="Rectangle 742"/>
                    <p:cNvSpPr>
                      <a:spLocks noChangeArrowheads="1"/>
                    </p:cNvSpPr>
                    <p:nvPr/>
                  </p:nvSpPr>
                  <p:spPr bwMode="auto">
                    <a:xfrm>
                      <a:off x="1724804" y="3235864"/>
                      <a:ext cx="13094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48" name="Rectangle 748"/>
                    <p:cNvSpPr>
                      <a:spLocks noChangeArrowheads="1"/>
                    </p:cNvSpPr>
                    <p:nvPr/>
                  </p:nvSpPr>
                  <p:spPr bwMode="auto">
                    <a:xfrm>
                      <a:off x="1790277" y="3695211"/>
                      <a:ext cx="6547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49" name="Rectangle 643"/>
                    <p:cNvSpPr>
                      <a:spLocks noChangeArrowheads="1"/>
                    </p:cNvSpPr>
                    <p:nvPr/>
                  </p:nvSpPr>
                  <p:spPr bwMode="auto">
                    <a:xfrm>
                      <a:off x="1659336" y="2796505"/>
                      <a:ext cx="19641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50" name="Rectangle 632"/>
                    <p:cNvSpPr>
                      <a:spLocks noChangeArrowheads="1"/>
                    </p:cNvSpPr>
                    <p:nvPr/>
                  </p:nvSpPr>
                  <p:spPr bwMode="auto">
                    <a:xfrm>
                      <a:off x="2685564" y="3851538"/>
                      <a:ext cx="199730" cy="14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300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52" name="Rectangle 634"/>
                    <p:cNvSpPr>
                      <a:spLocks noChangeArrowheads="1"/>
                    </p:cNvSpPr>
                    <p:nvPr/>
                  </p:nvSpPr>
                  <p:spPr bwMode="auto">
                    <a:xfrm>
                      <a:off x="3245988" y="3851538"/>
                      <a:ext cx="199730" cy="14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53" name="Rectangle 670"/>
                    <p:cNvSpPr>
                      <a:spLocks noChangeArrowheads="1"/>
                    </p:cNvSpPr>
                    <p:nvPr/>
                  </p:nvSpPr>
                  <p:spPr bwMode="auto">
                    <a:xfrm>
                      <a:off x="3817393" y="3851538"/>
                      <a:ext cx="199730" cy="14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55" name="Rectangle 741"/>
                    <p:cNvSpPr>
                      <a:spLocks noChangeArrowheads="1"/>
                    </p:cNvSpPr>
                    <p:nvPr/>
                  </p:nvSpPr>
                  <p:spPr bwMode="auto">
                    <a:xfrm>
                      <a:off x="2129169" y="3851538"/>
                      <a:ext cx="199730" cy="14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56" name="Rectangle 611"/>
                    <p:cNvSpPr>
                      <a:spLocks noChangeArrowheads="1"/>
                    </p:cNvSpPr>
                    <p:nvPr/>
                  </p:nvSpPr>
                  <p:spPr bwMode="auto">
                    <a:xfrm>
                      <a:off x="4288201" y="3680030"/>
                      <a:ext cx="6547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57" name="Rectangle 652"/>
                    <p:cNvSpPr>
                      <a:spLocks noChangeArrowheads="1"/>
                    </p:cNvSpPr>
                    <p:nvPr/>
                  </p:nvSpPr>
                  <p:spPr bwMode="auto">
                    <a:xfrm>
                      <a:off x="4288201" y="3180358"/>
                      <a:ext cx="261880"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59" name="Rectangle 655"/>
                    <p:cNvSpPr>
                      <a:spLocks noChangeArrowheads="1"/>
                    </p:cNvSpPr>
                    <p:nvPr/>
                  </p:nvSpPr>
                  <p:spPr bwMode="auto">
                    <a:xfrm>
                      <a:off x="4288201" y="2695460"/>
                      <a:ext cx="32735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60" name="Rectangle 659"/>
                    <p:cNvSpPr>
                      <a:spLocks noChangeArrowheads="1"/>
                    </p:cNvSpPr>
                    <p:nvPr/>
                  </p:nvSpPr>
                  <p:spPr bwMode="auto">
                    <a:xfrm>
                      <a:off x="4288201" y="2203129"/>
                      <a:ext cx="327351"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15000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grpSp>
              <p:sp>
                <p:nvSpPr>
                  <p:cNvPr id="1027" name="Rectangle 1026"/>
                  <p:cNvSpPr/>
                  <p:nvPr/>
                </p:nvSpPr>
                <p:spPr>
                  <a:xfrm rot="16200000">
                    <a:off x="1108711" y="2851175"/>
                    <a:ext cx="861298" cy="279339"/>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Titer in HAI</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grpSp>
          </p:grpSp>
        </p:grpSp>
        <p:sp>
          <p:nvSpPr>
            <p:cNvPr id="988" name="Line 1276"/>
            <p:cNvSpPr>
              <a:spLocks noChangeShapeType="1"/>
            </p:cNvSpPr>
            <p:nvPr/>
          </p:nvSpPr>
          <p:spPr bwMode="auto">
            <a:xfrm flipV="1">
              <a:off x="1199753" y="1514389"/>
              <a:ext cx="0" cy="979252"/>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989" name="Line 1251"/>
            <p:cNvSpPr>
              <a:spLocks noChangeShapeType="1"/>
            </p:cNvSpPr>
            <p:nvPr/>
          </p:nvSpPr>
          <p:spPr bwMode="auto">
            <a:xfrm flipH="1">
              <a:off x="802629" y="2493329"/>
              <a:ext cx="37130"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990" name="Line 1288"/>
            <p:cNvSpPr>
              <a:spLocks noChangeShapeType="1"/>
            </p:cNvSpPr>
            <p:nvPr/>
          </p:nvSpPr>
          <p:spPr bwMode="auto">
            <a:xfrm>
              <a:off x="836066" y="2498122"/>
              <a:ext cx="0" cy="28754"/>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993" name="Rectangle 950"/>
            <p:cNvSpPr>
              <a:spLocks noChangeArrowheads="1"/>
            </p:cNvSpPr>
            <p:nvPr/>
          </p:nvSpPr>
          <p:spPr bwMode="auto">
            <a:xfrm>
              <a:off x="1010213" y="1353006"/>
              <a:ext cx="1056378"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dirty="0">
                  <a:ln>
                    <a:noFill/>
                  </a:ln>
                  <a:solidFill>
                    <a:srgbClr val="595A59"/>
                  </a:solidFill>
                  <a:effectLst/>
                  <a:latin typeface="Arial" panose="020B0604020202020204" pitchFamily="34" charset="0"/>
                </a:rPr>
                <a:t>patient 11-efgartigimod</a:t>
              </a:r>
              <a:endParaRPr kumimoji="0" lang="en-US" altLang="en-US" sz="800" b="0" i="0" u="none" strike="noStrike" cap="none" normalizeH="0" baseline="0" dirty="0">
                <a:ln>
                  <a:noFill/>
                </a:ln>
                <a:solidFill>
                  <a:srgbClr val="595A59"/>
                </a:solidFill>
                <a:effectLst/>
                <a:latin typeface="Arial" panose="020B0604020202020204" pitchFamily="34" charset="0"/>
              </a:endParaRPr>
            </a:p>
          </p:txBody>
        </p:sp>
      </p:grpSp>
      <p:grpSp>
        <p:nvGrpSpPr>
          <p:cNvPr id="10" name="Group 9"/>
          <p:cNvGrpSpPr/>
          <p:nvPr/>
        </p:nvGrpSpPr>
        <p:grpSpPr>
          <a:xfrm>
            <a:off x="486473" y="3181061"/>
            <a:ext cx="2292427" cy="1581050"/>
            <a:chOff x="486473" y="3181061"/>
            <a:chExt cx="2292427" cy="1581050"/>
          </a:xfrm>
        </p:grpSpPr>
        <p:sp>
          <p:nvSpPr>
            <p:cNvPr id="1512" name="Rectangle 1511"/>
            <p:cNvSpPr/>
            <p:nvPr/>
          </p:nvSpPr>
          <p:spPr>
            <a:xfrm>
              <a:off x="871538" y="3309938"/>
              <a:ext cx="138112" cy="10025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3" name="Rectangle 1512"/>
            <p:cNvSpPr/>
            <p:nvPr/>
          </p:nvSpPr>
          <p:spPr>
            <a:xfrm>
              <a:off x="1476375" y="3309938"/>
              <a:ext cx="138112" cy="10025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4" name="Line 1584"/>
            <p:cNvSpPr>
              <a:spLocks noChangeShapeType="1"/>
            </p:cNvSpPr>
            <p:nvPr/>
          </p:nvSpPr>
          <p:spPr bwMode="auto">
            <a:xfrm>
              <a:off x="850771" y="3833075"/>
              <a:ext cx="1457325"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17" name="Line 1585"/>
            <p:cNvSpPr>
              <a:spLocks noChangeShapeType="1"/>
            </p:cNvSpPr>
            <p:nvPr/>
          </p:nvSpPr>
          <p:spPr bwMode="auto">
            <a:xfrm>
              <a:off x="850771" y="3372699"/>
              <a:ext cx="1457325"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18" name="Line 1597"/>
            <p:cNvSpPr>
              <a:spLocks noChangeShapeType="1"/>
            </p:cNvSpPr>
            <p:nvPr/>
          </p:nvSpPr>
          <p:spPr bwMode="auto">
            <a:xfrm flipV="1">
              <a:off x="1347659" y="3333012"/>
              <a:ext cx="0" cy="971550"/>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19" name="Rectangle 589"/>
            <p:cNvSpPr>
              <a:spLocks noChangeArrowheads="1"/>
            </p:cNvSpPr>
            <p:nvPr/>
          </p:nvSpPr>
          <p:spPr bwMode="auto">
            <a:xfrm rot="16200000">
              <a:off x="1121356" y="4515569"/>
              <a:ext cx="40075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32" name="Freeform 1638"/>
            <p:cNvSpPr/>
            <p:nvPr/>
          </p:nvSpPr>
          <p:spPr bwMode="auto">
            <a:xfrm>
              <a:off x="850771" y="3322639"/>
              <a:ext cx="1462088" cy="985100"/>
            </a:xfrm>
            <a:custGeom>
              <a:avLst/>
              <a:gdLst>
                <a:gd name="T0" fmla="*/ 921 w 921"/>
                <a:gd name="T1" fmla="*/ 0 h 619"/>
                <a:gd name="T2" fmla="*/ 921 w 921"/>
                <a:gd name="T3" fmla="*/ 619 h 619"/>
                <a:gd name="T4" fmla="*/ 0 w 921"/>
                <a:gd name="T5" fmla="*/ 619 h 619"/>
                <a:gd name="T6" fmla="*/ 0 w 921"/>
                <a:gd name="T7" fmla="*/ 0 h 619"/>
              </a:gdLst>
              <a:ahLst/>
              <a:cxnLst>
                <a:cxn ang="0">
                  <a:pos x="T0" y="T1"/>
                </a:cxn>
                <a:cxn ang="0">
                  <a:pos x="T2" y="T3"/>
                </a:cxn>
                <a:cxn ang="0">
                  <a:pos x="T4" y="T5"/>
                </a:cxn>
                <a:cxn ang="0">
                  <a:pos x="T6" y="T7"/>
                </a:cxn>
              </a:cxnLst>
              <a:rect l="0" t="0" r="r" b="b"/>
              <a:pathLst>
                <a:path w="921" h="619">
                  <a:moveTo>
                    <a:pt x="921" y="0"/>
                  </a:moveTo>
                  <a:lnTo>
                    <a:pt x="921" y="619"/>
                  </a:lnTo>
                  <a:lnTo>
                    <a:pt x="0" y="619"/>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534" name="Line 1640"/>
            <p:cNvSpPr>
              <a:spLocks noChangeShapeType="1"/>
            </p:cNvSpPr>
            <p:nvPr/>
          </p:nvSpPr>
          <p:spPr bwMode="auto">
            <a:xfrm flipH="1">
              <a:off x="815846" y="4014844"/>
              <a:ext cx="3492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46" name="Line 1645"/>
            <p:cNvSpPr>
              <a:spLocks noChangeShapeType="1"/>
            </p:cNvSpPr>
            <p:nvPr/>
          </p:nvSpPr>
          <p:spPr bwMode="auto">
            <a:xfrm flipH="1">
              <a:off x="815846" y="3402862"/>
              <a:ext cx="3492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48" name="Line 1651"/>
            <p:cNvSpPr>
              <a:spLocks noChangeShapeType="1"/>
            </p:cNvSpPr>
            <p:nvPr/>
          </p:nvSpPr>
          <p:spPr bwMode="auto">
            <a:xfrm flipH="1">
              <a:off x="2308096" y="4307737"/>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50" name="Line 1654"/>
            <p:cNvSpPr>
              <a:spLocks noChangeShapeType="1"/>
            </p:cNvSpPr>
            <p:nvPr/>
          </p:nvSpPr>
          <p:spPr bwMode="auto">
            <a:xfrm flipH="1">
              <a:off x="2312859" y="4112598"/>
              <a:ext cx="38100"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52" name="Line 1658"/>
            <p:cNvSpPr>
              <a:spLocks noChangeShapeType="1"/>
            </p:cNvSpPr>
            <p:nvPr/>
          </p:nvSpPr>
          <p:spPr bwMode="auto">
            <a:xfrm flipH="1">
              <a:off x="2312859" y="3912453"/>
              <a:ext cx="38100"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63" name="Line 1663"/>
            <p:cNvSpPr>
              <a:spLocks noChangeShapeType="1"/>
            </p:cNvSpPr>
            <p:nvPr/>
          </p:nvSpPr>
          <p:spPr bwMode="auto">
            <a:xfrm flipH="1">
              <a:off x="2312859" y="3320213"/>
              <a:ext cx="38100"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74" name="Line 1669"/>
            <p:cNvSpPr>
              <a:spLocks noChangeShapeType="1"/>
            </p:cNvSpPr>
            <p:nvPr/>
          </p:nvSpPr>
          <p:spPr bwMode="auto">
            <a:xfrm>
              <a:off x="1219071" y="4310912"/>
              <a:ext cx="0" cy="2540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75" name="Line 1670"/>
            <p:cNvSpPr>
              <a:spLocks noChangeShapeType="1"/>
            </p:cNvSpPr>
            <p:nvPr/>
          </p:nvSpPr>
          <p:spPr bwMode="auto">
            <a:xfrm>
              <a:off x="1587371" y="4310912"/>
              <a:ext cx="0" cy="2540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76" name="Line 1671"/>
            <p:cNvSpPr>
              <a:spLocks noChangeShapeType="1"/>
            </p:cNvSpPr>
            <p:nvPr/>
          </p:nvSpPr>
          <p:spPr bwMode="auto">
            <a:xfrm>
              <a:off x="1725484" y="4312500"/>
              <a:ext cx="0"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77" name="Line 1680"/>
            <p:cNvSpPr>
              <a:spLocks noChangeShapeType="1"/>
            </p:cNvSpPr>
            <p:nvPr/>
          </p:nvSpPr>
          <p:spPr bwMode="auto">
            <a:xfrm flipH="1">
              <a:off x="815846" y="4307737"/>
              <a:ext cx="3492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78" name="Line 1696"/>
            <p:cNvSpPr>
              <a:spLocks noChangeShapeType="1"/>
            </p:cNvSpPr>
            <p:nvPr/>
          </p:nvSpPr>
          <p:spPr bwMode="auto">
            <a:xfrm flipH="1">
              <a:off x="815846" y="3704557"/>
              <a:ext cx="3492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79" name="Line 1704"/>
            <p:cNvSpPr>
              <a:spLocks noChangeShapeType="1"/>
            </p:cNvSpPr>
            <p:nvPr/>
          </p:nvSpPr>
          <p:spPr bwMode="auto">
            <a:xfrm>
              <a:off x="2316034" y="4310912"/>
              <a:ext cx="0" cy="2540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80" name="Line 1705"/>
            <p:cNvSpPr>
              <a:spLocks noChangeShapeType="1"/>
            </p:cNvSpPr>
            <p:nvPr/>
          </p:nvSpPr>
          <p:spPr bwMode="auto">
            <a:xfrm>
              <a:off x="847596" y="4310912"/>
              <a:ext cx="0" cy="2540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81" name="Line 1730"/>
            <p:cNvSpPr>
              <a:spLocks noChangeShapeType="1"/>
            </p:cNvSpPr>
            <p:nvPr/>
          </p:nvSpPr>
          <p:spPr bwMode="auto">
            <a:xfrm>
              <a:off x="1950909" y="4310912"/>
              <a:ext cx="0" cy="2540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582" name="Rectangle 673"/>
            <p:cNvSpPr>
              <a:spLocks noChangeArrowheads="1"/>
            </p:cNvSpPr>
            <p:nvPr/>
          </p:nvSpPr>
          <p:spPr bwMode="auto">
            <a:xfrm>
              <a:off x="1392124" y="4514850"/>
              <a:ext cx="34304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Study day</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83" name="Rectangle 1582"/>
            <p:cNvSpPr/>
            <p:nvPr/>
          </p:nvSpPr>
          <p:spPr>
            <a:xfrm rot="5400000">
              <a:off x="2307296" y="3714878"/>
              <a:ext cx="758541" cy="184666"/>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Total IgG, µg/mL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584" name="Rectangle 646"/>
            <p:cNvSpPr>
              <a:spLocks noChangeArrowheads="1"/>
            </p:cNvSpPr>
            <p:nvPr/>
          </p:nvSpPr>
          <p:spPr bwMode="auto">
            <a:xfrm>
              <a:off x="623088" y="3350479"/>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85" name="Rectangle 742"/>
            <p:cNvSpPr>
              <a:spLocks noChangeArrowheads="1"/>
            </p:cNvSpPr>
            <p:nvPr/>
          </p:nvSpPr>
          <p:spPr bwMode="auto">
            <a:xfrm>
              <a:off x="666368" y="3658391"/>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86" name="Rectangle 745"/>
            <p:cNvSpPr>
              <a:spLocks noChangeArrowheads="1"/>
            </p:cNvSpPr>
            <p:nvPr/>
          </p:nvSpPr>
          <p:spPr bwMode="auto">
            <a:xfrm>
              <a:off x="709650" y="3963920"/>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87" name="Rectangle 748"/>
            <p:cNvSpPr>
              <a:spLocks noChangeArrowheads="1"/>
            </p:cNvSpPr>
            <p:nvPr/>
          </p:nvSpPr>
          <p:spPr bwMode="auto">
            <a:xfrm>
              <a:off x="752930" y="4258371"/>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88" name="Rectangle 611"/>
            <p:cNvSpPr>
              <a:spLocks noChangeArrowheads="1"/>
            </p:cNvSpPr>
            <p:nvPr/>
          </p:nvSpPr>
          <p:spPr bwMode="auto">
            <a:xfrm>
              <a:off x="2367830" y="4259313"/>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89" name="Rectangle 652"/>
            <p:cNvSpPr>
              <a:spLocks noChangeArrowheads="1"/>
            </p:cNvSpPr>
            <p:nvPr/>
          </p:nvSpPr>
          <p:spPr bwMode="auto">
            <a:xfrm>
              <a:off x="2367830" y="4066432"/>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90" name="Rectangle 655"/>
            <p:cNvSpPr>
              <a:spLocks noChangeArrowheads="1"/>
            </p:cNvSpPr>
            <p:nvPr/>
          </p:nvSpPr>
          <p:spPr bwMode="auto">
            <a:xfrm>
              <a:off x="2367830" y="3865618"/>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91" name="Rectangle 659"/>
            <p:cNvSpPr>
              <a:spLocks noChangeArrowheads="1"/>
            </p:cNvSpPr>
            <p:nvPr/>
          </p:nvSpPr>
          <p:spPr bwMode="auto">
            <a:xfrm>
              <a:off x="2367828" y="3270204"/>
              <a:ext cx="2164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92" name="Rectangle 682"/>
            <p:cNvSpPr>
              <a:spLocks noChangeArrowheads="1"/>
            </p:cNvSpPr>
            <p:nvPr/>
          </p:nvSpPr>
          <p:spPr bwMode="auto">
            <a:xfrm>
              <a:off x="2154158" y="3383017"/>
              <a:ext cx="13144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ULQ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593" name="Rectangle 685"/>
            <p:cNvSpPr>
              <a:spLocks noChangeArrowheads="1"/>
            </p:cNvSpPr>
            <p:nvPr/>
          </p:nvSpPr>
          <p:spPr bwMode="auto">
            <a:xfrm>
              <a:off x="2001872" y="3835452"/>
              <a:ext cx="28373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Protective</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594" name="Rectangle 632"/>
            <p:cNvSpPr>
              <a:spLocks noChangeArrowheads="1"/>
            </p:cNvSpPr>
            <p:nvPr/>
          </p:nvSpPr>
          <p:spPr bwMode="auto">
            <a:xfrm>
              <a:off x="1176273" y="4361360"/>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95" name="Rectangle 634"/>
            <p:cNvSpPr>
              <a:spLocks noChangeArrowheads="1"/>
            </p:cNvSpPr>
            <p:nvPr/>
          </p:nvSpPr>
          <p:spPr bwMode="auto">
            <a:xfrm>
              <a:off x="1526109" y="4361360"/>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96" name="Rectangle 665"/>
            <p:cNvSpPr>
              <a:spLocks noChangeArrowheads="1"/>
            </p:cNvSpPr>
            <p:nvPr/>
          </p:nvSpPr>
          <p:spPr bwMode="auto">
            <a:xfrm>
              <a:off x="1893613" y="4361360"/>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97" name="Rectangle 670"/>
            <p:cNvSpPr>
              <a:spLocks noChangeArrowheads="1"/>
            </p:cNvSpPr>
            <p:nvPr/>
          </p:nvSpPr>
          <p:spPr bwMode="auto">
            <a:xfrm>
              <a:off x="2257148" y="4361360"/>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98" name="Rectangle 741"/>
            <p:cNvSpPr>
              <a:spLocks noChangeArrowheads="1"/>
            </p:cNvSpPr>
            <p:nvPr/>
          </p:nvSpPr>
          <p:spPr bwMode="auto">
            <a:xfrm>
              <a:off x="829057" y="4361360"/>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99" name="Rectangle 950"/>
            <p:cNvSpPr>
              <a:spLocks noChangeArrowheads="1"/>
            </p:cNvSpPr>
            <p:nvPr/>
          </p:nvSpPr>
          <p:spPr bwMode="auto">
            <a:xfrm>
              <a:off x="1024664" y="3181061"/>
              <a:ext cx="998671"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dirty="0">
                  <a:ln>
                    <a:noFill/>
                  </a:ln>
                  <a:solidFill>
                    <a:srgbClr val="595A59"/>
                  </a:solidFill>
                  <a:effectLst/>
                  <a:latin typeface="Arial" panose="020B0604020202020204" pitchFamily="34" charset="0"/>
                </a:rPr>
                <a:t>patient 4-efgartigimod</a:t>
              </a:r>
              <a:endParaRPr kumimoji="0" lang="en-US" altLang="en-US" sz="800" b="0" i="0" u="none" strike="noStrike" cap="none" normalizeH="0" baseline="0" dirty="0">
                <a:ln>
                  <a:noFill/>
                </a:ln>
                <a:solidFill>
                  <a:srgbClr val="595A59"/>
                </a:solidFill>
                <a:effectLst/>
                <a:latin typeface="Arial" panose="020B0604020202020204" pitchFamily="34" charset="0"/>
              </a:endParaRPr>
            </a:p>
          </p:txBody>
        </p:sp>
        <p:sp>
          <p:nvSpPr>
            <p:cNvPr id="1600" name="Rectangle 1599"/>
            <p:cNvSpPr/>
            <p:nvPr/>
          </p:nvSpPr>
          <p:spPr>
            <a:xfrm rot="16200000">
              <a:off x="294112" y="3703591"/>
              <a:ext cx="569387" cy="184666"/>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Titer in HAI</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601" name="Line 1658"/>
            <p:cNvSpPr>
              <a:spLocks noChangeShapeType="1"/>
            </p:cNvSpPr>
            <p:nvPr/>
          </p:nvSpPr>
          <p:spPr bwMode="auto">
            <a:xfrm flipH="1">
              <a:off x="2312859" y="3702903"/>
              <a:ext cx="38100"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602" name="Rectangle 655"/>
            <p:cNvSpPr>
              <a:spLocks noChangeArrowheads="1"/>
            </p:cNvSpPr>
            <p:nvPr/>
          </p:nvSpPr>
          <p:spPr bwMode="auto">
            <a:xfrm>
              <a:off x="2367830" y="3656068"/>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600" dirty="0">
                  <a:solidFill>
                    <a:srgbClr val="595A59"/>
                  </a:solidFill>
                </a:rPr>
                <a:t>6</a:t>
              </a:r>
              <a:r>
                <a:rPr kumimoji="0" lang="en-US" altLang="en-US" sz="600" b="0" i="0" u="none" strike="noStrike" cap="none" normalizeH="0" baseline="0" dirty="0">
                  <a:ln>
                    <a:noFill/>
                  </a:ln>
                  <a:solidFill>
                    <a:srgbClr val="595A59"/>
                  </a:solidFill>
                  <a:effectLst/>
                  <a:latin typeface="Arial" panose="020B0604020202020204" pitchFamily="34" charset="0"/>
                </a:rPr>
                <a:t>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603" name="Line 1658"/>
            <p:cNvSpPr>
              <a:spLocks noChangeShapeType="1"/>
            </p:cNvSpPr>
            <p:nvPr/>
          </p:nvSpPr>
          <p:spPr bwMode="auto">
            <a:xfrm flipH="1">
              <a:off x="2312859" y="3505260"/>
              <a:ext cx="38100"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604" name="Rectangle 655"/>
            <p:cNvSpPr>
              <a:spLocks noChangeArrowheads="1"/>
            </p:cNvSpPr>
            <p:nvPr/>
          </p:nvSpPr>
          <p:spPr bwMode="auto">
            <a:xfrm>
              <a:off x="2367830" y="3458425"/>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600" dirty="0">
                  <a:solidFill>
                    <a:srgbClr val="595A59"/>
                  </a:solidFill>
                </a:rPr>
                <a:t>8</a:t>
              </a:r>
              <a:r>
                <a:rPr kumimoji="0" lang="en-US" altLang="en-US" sz="600" b="0" i="0" u="none" strike="noStrike" cap="none" normalizeH="0" baseline="0" dirty="0">
                  <a:ln>
                    <a:noFill/>
                  </a:ln>
                  <a:solidFill>
                    <a:srgbClr val="595A59"/>
                  </a:solidFill>
                  <a:effectLst/>
                  <a:latin typeface="Arial" panose="020B0604020202020204" pitchFamily="34" charset="0"/>
                </a:rPr>
                <a:t>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grpSp>
      <p:grpSp>
        <p:nvGrpSpPr>
          <p:cNvPr id="1605" name="Group 1604"/>
          <p:cNvGrpSpPr/>
          <p:nvPr/>
        </p:nvGrpSpPr>
        <p:grpSpPr>
          <a:xfrm>
            <a:off x="833309" y="3344920"/>
            <a:ext cx="1106488" cy="723105"/>
            <a:chOff x="833309" y="3344920"/>
            <a:chExt cx="1106488" cy="723105"/>
          </a:xfrm>
        </p:grpSpPr>
        <p:sp>
          <p:nvSpPr>
            <p:cNvPr id="1606" name="Freeform 1798"/>
            <p:cNvSpPr/>
            <p:nvPr/>
          </p:nvSpPr>
          <p:spPr bwMode="auto">
            <a:xfrm>
              <a:off x="857887" y="3370293"/>
              <a:ext cx="1057348" cy="673919"/>
            </a:xfrm>
            <a:custGeom>
              <a:avLst/>
              <a:gdLst>
                <a:gd name="T0" fmla="*/ 0 w 669"/>
                <a:gd name="T1" fmla="*/ 25 h 414"/>
                <a:gd name="T2" fmla="*/ 36 w 669"/>
                <a:gd name="T3" fmla="*/ 339 h 414"/>
                <a:gd name="T4" fmla="*/ 68 w 669"/>
                <a:gd name="T5" fmla="*/ 414 h 414"/>
                <a:gd name="T6" fmla="*/ 99 w 669"/>
                <a:gd name="T7" fmla="*/ 394 h 414"/>
                <a:gd name="T8" fmla="*/ 146 w 669"/>
                <a:gd name="T9" fmla="*/ 407 h 414"/>
                <a:gd name="T10" fmla="*/ 165 w 669"/>
                <a:gd name="T11" fmla="*/ 389 h 414"/>
                <a:gd name="T12" fmla="*/ 196 w 669"/>
                <a:gd name="T13" fmla="*/ 349 h 414"/>
                <a:gd name="T14" fmla="*/ 230 w 669"/>
                <a:gd name="T15" fmla="*/ 261 h 414"/>
                <a:gd name="T16" fmla="*/ 261 w 669"/>
                <a:gd name="T17" fmla="*/ 114 h 414"/>
                <a:gd name="T18" fmla="*/ 326 w 669"/>
                <a:gd name="T19" fmla="*/ 34 h 414"/>
                <a:gd name="T20" fmla="*/ 390 w 669"/>
                <a:gd name="T21" fmla="*/ 0 h 414"/>
                <a:gd name="T22" fmla="*/ 423 w 669"/>
                <a:gd name="T23" fmla="*/ 256 h 414"/>
                <a:gd name="T24" fmla="*/ 459 w 669"/>
                <a:gd name="T25" fmla="*/ 303 h 414"/>
                <a:gd name="T26" fmla="*/ 489 w 669"/>
                <a:gd name="T27" fmla="*/ 349 h 414"/>
                <a:gd name="T28" fmla="*/ 520 w 669"/>
                <a:gd name="T29" fmla="*/ 378 h 414"/>
                <a:gd name="T30" fmla="*/ 551 w 669"/>
                <a:gd name="T31" fmla="*/ 335 h 414"/>
                <a:gd name="T32" fmla="*/ 583 w 669"/>
                <a:gd name="T33" fmla="*/ 171 h 414"/>
                <a:gd name="T34" fmla="*/ 619 w 669"/>
                <a:gd name="T35" fmla="*/ 146 h 414"/>
                <a:gd name="T36" fmla="*/ 650 w 669"/>
                <a:gd name="T37" fmla="*/ 207 h 414"/>
                <a:gd name="T38" fmla="*/ 669 w 669"/>
                <a:gd name="T39" fmla="*/ 58 h 414"/>
                <a:gd name="connsiteX0" fmla="*/ 0 w 9933"/>
                <a:gd name="connsiteY0" fmla="*/ 242 h 10000"/>
                <a:gd name="connsiteX1" fmla="*/ 471 w 9933"/>
                <a:gd name="connsiteY1" fmla="*/ 8188 h 10000"/>
                <a:gd name="connsiteX2" fmla="*/ 949 w 9933"/>
                <a:gd name="connsiteY2" fmla="*/ 10000 h 10000"/>
                <a:gd name="connsiteX3" fmla="*/ 1413 w 9933"/>
                <a:gd name="connsiteY3" fmla="*/ 9517 h 10000"/>
                <a:gd name="connsiteX4" fmla="*/ 2115 w 9933"/>
                <a:gd name="connsiteY4" fmla="*/ 9831 h 10000"/>
                <a:gd name="connsiteX5" fmla="*/ 2399 w 9933"/>
                <a:gd name="connsiteY5" fmla="*/ 9396 h 10000"/>
                <a:gd name="connsiteX6" fmla="*/ 2863 w 9933"/>
                <a:gd name="connsiteY6" fmla="*/ 8430 h 10000"/>
                <a:gd name="connsiteX7" fmla="*/ 3371 w 9933"/>
                <a:gd name="connsiteY7" fmla="*/ 6304 h 10000"/>
                <a:gd name="connsiteX8" fmla="*/ 3834 w 9933"/>
                <a:gd name="connsiteY8" fmla="*/ 2754 h 10000"/>
                <a:gd name="connsiteX9" fmla="*/ 4806 w 9933"/>
                <a:gd name="connsiteY9" fmla="*/ 821 h 10000"/>
                <a:gd name="connsiteX10" fmla="*/ 5763 w 9933"/>
                <a:gd name="connsiteY10" fmla="*/ 0 h 10000"/>
                <a:gd name="connsiteX11" fmla="*/ 6256 w 9933"/>
                <a:gd name="connsiteY11" fmla="*/ 6184 h 10000"/>
                <a:gd name="connsiteX12" fmla="*/ 6794 w 9933"/>
                <a:gd name="connsiteY12" fmla="*/ 7319 h 10000"/>
                <a:gd name="connsiteX13" fmla="*/ 7242 w 9933"/>
                <a:gd name="connsiteY13" fmla="*/ 8430 h 10000"/>
                <a:gd name="connsiteX14" fmla="*/ 7706 w 9933"/>
                <a:gd name="connsiteY14" fmla="*/ 9130 h 10000"/>
                <a:gd name="connsiteX15" fmla="*/ 8169 w 9933"/>
                <a:gd name="connsiteY15" fmla="*/ 8092 h 10000"/>
                <a:gd name="connsiteX16" fmla="*/ 8647 w 9933"/>
                <a:gd name="connsiteY16" fmla="*/ 4130 h 10000"/>
                <a:gd name="connsiteX17" fmla="*/ 9186 w 9933"/>
                <a:gd name="connsiteY17" fmla="*/ 3527 h 10000"/>
                <a:gd name="connsiteX18" fmla="*/ 9649 w 9933"/>
                <a:gd name="connsiteY18" fmla="*/ 5000 h 10000"/>
                <a:gd name="connsiteX19" fmla="*/ 9933 w 9933"/>
                <a:gd name="connsiteY19" fmla="*/ 1401 h 10000"/>
                <a:gd name="connsiteX0-1" fmla="*/ 0 w 10000"/>
                <a:gd name="connsiteY0-2" fmla="*/ 242 h 10000"/>
                <a:gd name="connsiteX1-3" fmla="*/ 542 w 10000"/>
                <a:gd name="connsiteY1-4" fmla="*/ 8079 h 10000"/>
                <a:gd name="connsiteX2-5" fmla="*/ 955 w 10000"/>
                <a:gd name="connsiteY2-6" fmla="*/ 10000 h 10000"/>
                <a:gd name="connsiteX3-7" fmla="*/ 1423 w 10000"/>
                <a:gd name="connsiteY3-8" fmla="*/ 9517 h 10000"/>
                <a:gd name="connsiteX4-9" fmla="*/ 2129 w 10000"/>
                <a:gd name="connsiteY4-10" fmla="*/ 9831 h 10000"/>
                <a:gd name="connsiteX5-11" fmla="*/ 2415 w 10000"/>
                <a:gd name="connsiteY5-12" fmla="*/ 9396 h 10000"/>
                <a:gd name="connsiteX6-13" fmla="*/ 2882 w 10000"/>
                <a:gd name="connsiteY6-14" fmla="*/ 8430 h 10000"/>
                <a:gd name="connsiteX7-15" fmla="*/ 3394 w 10000"/>
                <a:gd name="connsiteY7-16" fmla="*/ 6304 h 10000"/>
                <a:gd name="connsiteX8-17" fmla="*/ 3860 w 10000"/>
                <a:gd name="connsiteY8-18" fmla="*/ 2754 h 10000"/>
                <a:gd name="connsiteX9-19" fmla="*/ 4838 w 10000"/>
                <a:gd name="connsiteY9-20" fmla="*/ 821 h 10000"/>
                <a:gd name="connsiteX10-21" fmla="*/ 5802 w 10000"/>
                <a:gd name="connsiteY10-22" fmla="*/ 0 h 10000"/>
                <a:gd name="connsiteX11-23" fmla="*/ 6298 w 10000"/>
                <a:gd name="connsiteY11-24" fmla="*/ 6184 h 10000"/>
                <a:gd name="connsiteX12-25" fmla="*/ 6840 w 10000"/>
                <a:gd name="connsiteY12-26" fmla="*/ 7319 h 10000"/>
                <a:gd name="connsiteX13-27" fmla="*/ 7291 w 10000"/>
                <a:gd name="connsiteY13-28" fmla="*/ 8430 h 10000"/>
                <a:gd name="connsiteX14-29" fmla="*/ 7758 w 10000"/>
                <a:gd name="connsiteY14-30" fmla="*/ 9130 h 10000"/>
                <a:gd name="connsiteX15-31" fmla="*/ 8224 w 10000"/>
                <a:gd name="connsiteY15-32" fmla="*/ 8092 h 10000"/>
                <a:gd name="connsiteX16-33" fmla="*/ 8705 w 10000"/>
                <a:gd name="connsiteY16-34" fmla="*/ 4130 h 10000"/>
                <a:gd name="connsiteX17-35" fmla="*/ 9248 w 10000"/>
                <a:gd name="connsiteY17-36" fmla="*/ 3527 h 10000"/>
                <a:gd name="connsiteX18-37" fmla="*/ 9714 w 10000"/>
                <a:gd name="connsiteY18-38" fmla="*/ 5000 h 10000"/>
                <a:gd name="connsiteX19-39" fmla="*/ 10000 w 10000"/>
                <a:gd name="connsiteY19-40" fmla="*/ 1401 h 10000"/>
                <a:gd name="connsiteX0-41" fmla="*/ 0 w 10000"/>
                <a:gd name="connsiteY0-42" fmla="*/ 242 h 10000"/>
                <a:gd name="connsiteX1-43" fmla="*/ 542 w 10000"/>
                <a:gd name="connsiteY1-44" fmla="*/ 8079 h 10000"/>
                <a:gd name="connsiteX2-45" fmla="*/ 955 w 10000"/>
                <a:gd name="connsiteY2-46" fmla="*/ 10000 h 10000"/>
                <a:gd name="connsiteX3-47" fmla="*/ 1446 w 10000"/>
                <a:gd name="connsiteY3-48" fmla="*/ 9481 h 10000"/>
                <a:gd name="connsiteX4-49" fmla="*/ 2129 w 10000"/>
                <a:gd name="connsiteY4-50" fmla="*/ 9831 h 10000"/>
                <a:gd name="connsiteX5-51" fmla="*/ 2415 w 10000"/>
                <a:gd name="connsiteY5-52" fmla="*/ 9396 h 10000"/>
                <a:gd name="connsiteX6-53" fmla="*/ 2882 w 10000"/>
                <a:gd name="connsiteY6-54" fmla="*/ 8430 h 10000"/>
                <a:gd name="connsiteX7-55" fmla="*/ 3394 w 10000"/>
                <a:gd name="connsiteY7-56" fmla="*/ 6304 h 10000"/>
                <a:gd name="connsiteX8-57" fmla="*/ 3860 w 10000"/>
                <a:gd name="connsiteY8-58" fmla="*/ 2754 h 10000"/>
                <a:gd name="connsiteX9-59" fmla="*/ 4838 w 10000"/>
                <a:gd name="connsiteY9-60" fmla="*/ 821 h 10000"/>
                <a:gd name="connsiteX10-61" fmla="*/ 5802 w 10000"/>
                <a:gd name="connsiteY10-62" fmla="*/ 0 h 10000"/>
                <a:gd name="connsiteX11-63" fmla="*/ 6298 w 10000"/>
                <a:gd name="connsiteY11-64" fmla="*/ 6184 h 10000"/>
                <a:gd name="connsiteX12-65" fmla="*/ 6840 w 10000"/>
                <a:gd name="connsiteY12-66" fmla="*/ 7319 h 10000"/>
                <a:gd name="connsiteX13-67" fmla="*/ 7291 w 10000"/>
                <a:gd name="connsiteY13-68" fmla="*/ 8430 h 10000"/>
                <a:gd name="connsiteX14-69" fmla="*/ 7758 w 10000"/>
                <a:gd name="connsiteY14-70" fmla="*/ 9130 h 10000"/>
                <a:gd name="connsiteX15-71" fmla="*/ 8224 w 10000"/>
                <a:gd name="connsiteY15-72" fmla="*/ 8092 h 10000"/>
                <a:gd name="connsiteX16-73" fmla="*/ 8705 w 10000"/>
                <a:gd name="connsiteY16-74" fmla="*/ 4130 h 10000"/>
                <a:gd name="connsiteX17-75" fmla="*/ 9248 w 10000"/>
                <a:gd name="connsiteY17-76" fmla="*/ 3527 h 10000"/>
                <a:gd name="connsiteX18-77" fmla="*/ 9714 w 10000"/>
                <a:gd name="connsiteY18-78" fmla="*/ 5000 h 10000"/>
                <a:gd name="connsiteX19-79" fmla="*/ 10000 w 10000"/>
                <a:gd name="connsiteY19-80" fmla="*/ 1401 h 10000"/>
                <a:gd name="connsiteX0-81" fmla="*/ 0 w 10000"/>
                <a:gd name="connsiteY0-82" fmla="*/ 242 h 10000"/>
                <a:gd name="connsiteX1-83" fmla="*/ 542 w 10000"/>
                <a:gd name="connsiteY1-84" fmla="*/ 8079 h 10000"/>
                <a:gd name="connsiteX2-85" fmla="*/ 955 w 10000"/>
                <a:gd name="connsiteY2-86" fmla="*/ 10000 h 10000"/>
                <a:gd name="connsiteX3-87" fmla="*/ 1446 w 10000"/>
                <a:gd name="connsiteY3-88" fmla="*/ 9481 h 10000"/>
                <a:gd name="connsiteX4-89" fmla="*/ 2129 w 10000"/>
                <a:gd name="connsiteY4-90" fmla="*/ 9831 h 10000"/>
                <a:gd name="connsiteX5-91" fmla="*/ 2415 w 10000"/>
                <a:gd name="connsiteY5-92" fmla="*/ 9396 h 10000"/>
                <a:gd name="connsiteX6-93" fmla="*/ 2882 w 10000"/>
                <a:gd name="connsiteY6-94" fmla="*/ 8430 h 10000"/>
                <a:gd name="connsiteX7-95" fmla="*/ 3394 w 10000"/>
                <a:gd name="connsiteY7-96" fmla="*/ 6304 h 10000"/>
                <a:gd name="connsiteX8-97" fmla="*/ 3860 w 10000"/>
                <a:gd name="connsiteY8-98" fmla="*/ 2754 h 10000"/>
                <a:gd name="connsiteX9-99" fmla="*/ 4770 w 10000"/>
                <a:gd name="connsiteY9-100" fmla="*/ 604 h 10000"/>
                <a:gd name="connsiteX10-101" fmla="*/ 5802 w 10000"/>
                <a:gd name="connsiteY10-102" fmla="*/ 0 h 10000"/>
                <a:gd name="connsiteX11-103" fmla="*/ 6298 w 10000"/>
                <a:gd name="connsiteY11-104" fmla="*/ 6184 h 10000"/>
                <a:gd name="connsiteX12-105" fmla="*/ 6840 w 10000"/>
                <a:gd name="connsiteY12-106" fmla="*/ 7319 h 10000"/>
                <a:gd name="connsiteX13-107" fmla="*/ 7291 w 10000"/>
                <a:gd name="connsiteY13-108" fmla="*/ 8430 h 10000"/>
                <a:gd name="connsiteX14-109" fmla="*/ 7758 w 10000"/>
                <a:gd name="connsiteY14-110" fmla="*/ 9130 h 10000"/>
                <a:gd name="connsiteX15-111" fmla="*/ 8224 w 10000"/>
                <a:gd name="connsiteY15-112" fmla="*/ 8092 h 10000"/>
                <a:gd name="connsiteX16-113" fmla="*/ 8705 w 10000"/>
                <a:gd name="connsiteY16-114" fmla="*/ 4130 h 10000"/>
                <a:gd name="connsiteX17-115" fmla="*/ 9248 w 10000"/>
                <a:gd name="connsiteY17-116" fmla="*/ 3527 h 10000"/>
                <a:gd name="connsiteX18-117" fmla="*/ 9714 w 10000"/>
                <a:gd name="connsiteY18-118" fmla="*/ 5000 h 10000"/>
                <a:gd name="connsiteX19-119" fmla="*/ 10000 w 10000"/>
                <a:gd name="connsiteY19-120" fmla="*/ 1401 h 10000"/>
                <a:gd name="connsiteX0-121" fmla="*/ 0 w 10000"/>
                <a:gd name="connsiteY0-122" fmla="*/ 242 h 10000"/>
                <a:gd name="connsiteX1-123" fmla="*/ 542 w 10000"/>
                <a:gd name="connsiteY1-124" fmla="*/ 8079 h 10000"/>
                <a:gd name="connsiteX2-125" fmla="*/ 955 w 10000"/>
                <a:gd name="connsiteY2-126" fmla="*/ 10000 h 10000"/>
                <a:gd name="connsiteX3-127" fmla="*/ 1446 w 10000"/>
                <a:gd name="connsiteY3-128" fmla="*/ 9481 h 10000"/>
                <a:gd name="connsiteX4-129" fmla="*/ 2129 w 10000"/>
                <a:gd name="connsiteY4-130" fmla="*/ 9831 h 10000"/>
                <a:gd name="connsiteX5-131" fmla="*/ 2415 w 10000"/>
                <a:gd name="connsiteY5-132" fmla="*/ 9396 h 10000"/>
                <a:gd name="connsiteX6-133" fmla="*/ 2882 w 10000"/>
                <a:gd name="connsiteY6-134" fmla="*/ 8430 h 10000"/>
                <a:gd name="connsiteX7-135" fmla="*/ 3394 w 10000"/>
                <a:gd name="connsiteY7-136" fmla="*/ 6304 h 10000"/>
                <a:gd name="connsiteX8-137" fmla="*/ 3905 w 10000"/>
                <a:gd name="connsiteY8-138" fmla="*/ 2464 h 10000"/>
                <a:gd name="connsiteX9-139" fmla="*/ 4770 w 10000"/>
                <a:gd name="connsiteY9-140" fmla="*/ 604 h 10000"/>
                <a:gd name="connsiteX10-141" fmla="*/ 5802 w 10000"/>
                <a:gd name="connsiteY10-142" fmla="*/ 0 h 10000"/>
                <a:gd name="connsiteX11-143" fmla="*/ 6298 w 10000"/>
                <a:gd name="connsiteY11-144" fmla="*/ 6184 h 10000"/>
                <a:gd name="connsiteX12-145" fmla="*/ 6840 w 10000"/>
                <a:gd name="connsiteY12-146" fmla="*/ 7319 h 10000"/>
                <a:gd name="connsiteX13-147" fmla="*/ 7291 w 10000"/>
                <a:gd name="connsiteY13-148" fmla="*/ 8430 h 10000"/>
                <a:gd name="connsiteX14-149" fmla="*/ 7758 w 10000"/>
                <a:gd name="connsiteY14-150" fmla="*/ 9130 h 10000"/>
                <a:gd name="connsiteX15-151" fmla="*/ 8224 w 10000"/>
                <a:gd name="connsiteY15-152" fmla="*/ 8092 h 10000"/>
                <a:gd name="connsiteX16-153" fmla="*/ 8705 w 10000"/>
                <a:gd name="connsiteY16-154" fmla="*/ 4130 h 10000"/>
                <a:gd name="connsiteX17-155" fmla="*/ 9248 w 10000"/>
                <a:gd name="connsiteY17-156" fmla="*/ 3527 h 10000"/>
                <a:gd name="connsiteX18-157" fmla="*/ 9714 w 10000"/>
                <a:gd name="connsiteY18-158" fmla="*/ 5000 h 10000"/>
                <a:gd name="connsiteX19-159" fmla="*/ 10000 w 10000"/>
                <a:gd name="connsiteY19-160" fmla="*/ 1401 h 10000"/>
                <a:gd name="connsiteX0-161" fmla="*/ 0 w 10000"/>
                <a:gd name="connsiteY0-162" fmla="*/ 496 h 10254"/>
                <a:gd name="connsiteX1-163" fmla="*/ 542 w 10000"/>
                <a:gd name="connsiteY1-164" fmla="*/ 8333 h 10254"/>
                <a:gd name="connsiteX2-165" fmla="*/ 955 w 10000"/>
                <a:gd name="connsiteY2-166" fmla="*/ 10254 h 10254"/>
                <a:gd name="connsiteX3-167" fmla="*/ 1446 w 10000"/>
                <a:gd name="connsiteY3-168" fmla="*/ 9735 h 10254"/>
                <a:gd name="connsiteX4-169" fmla="*/ 2129 w 10000"/>
                <a:gd name="connsiteY4-170" fmla="*/ 10085 h 10254"/>
                <a:gd name="connsiteX5-171" fmla="*/ 2415 w 10000"/>
                <a:gd name="connsiteY5-172" fmla="*/ 9650 h 10254"/>
                <a:gd name="connsiteX6-173" fmla="*/ 2882 w 10000"/>
                <a:gd name="connsiteY6-174" fmla="*/ 8684 h 10254"/>
                <a:gd name="connsiteX7-175" fmla="*/ 3394 w 10000"/>
                <a:gd name="connsiteY7-176" fmla="*/ 6558 h 10254"/>
                <a:gd name="connsiteX8-177" fmla="*/ 3905 w 10000"/>
                <a:gd name="connsiteY8-178" fmla="*/ 2718 h 10254"/>
                <a:gd name="connsiteX9-179" fmla="*/ 4770 w 10000"/>
                <a:gd name="connsiteY9-180" fmla="*/ 858 h 10254"/>
                <a:gd name="connsiteX10-181" fmla="*/ 5802 w 10000"/>
                <a:gd name="connsiteY10-182" fmla="*/ 0 h 10254"/>
                <a:gd name="connsiteX11-183" fmla="*/ 6298 w 10000"/>
                <a:gd name="connsiteY11-184" fmla="*/ 6438 h 10254"/>
                <a:gd name="connsiteX12-185" fmla="*/ 6840 w 10000"/>
                <a:gd name="connsiteY12-186" fmla="*/ 7573 h 10254"/>
                <a:gd name="connsiteX13-187" fmla="*/ 7291 w 10000"/>
                <a:gd name="connsiteY13-188" fmla="*/ 8684 h 10254"/>
                <a:gd name="connsiteX14-189" fmla="*/ 7758 w 10000"/>
                <a:gd name="connsiteY14-190" fmla="*/ 9384 h 10254"/>
                <a:gd name="connsiteX15-191" fmla="*/ 8224 w 10000"/>
                <a:gd name="connsiteY15-192" fmla="*/ 8346 h 10254"/>
                <a:gd name="connsiteX16-193" fmla="*/ 8705 w 10000"/>
                <a:gd name="connsiteY16-194" fmla="*/ 4384 h 10254"/>
                <a:gd name="connsiteX17-195" fmla="*/ 9248 w 10000"/>
                <a:gd name="connsiteY17-196" fmla="*/ 3781 h 10254"/>
                <a:gd name="connsiteX18-197" fmla="*/ 9714 w 10000"/>
                <a:gd name="connsiteY18-198" fmla="*/ 5254 h 10254"/>
                <a:gd name="connsiteX19-199" fmla="*/ 10000 w 10000"/>
                <a:gd name="connsiteY19-200" fmla="*/ 1655 h 10254"/>
                <a:gd name="connsiteX0-201" fmla="*/ 0 w 10000"/>
                <a:gd name="connsiteY0-202" fmla="*/ 496 h 10254"/>
                <a:gd name="connsiteX1-203" fmla="*/ 542 w 10000"/>
                <a:gd name="connsiteY1-204" fmla="*/ 8333 h 10254"/>
                <a:gd name="connsiteX2-205" fmla="*/ 955 w 10000"/>
                <a:gd name="connsiteY2-206" fmla="*/ 10254 h 10254"/>
                <a:gd name="connsiteX3-207" fmla="*/ 1446 w 10000"/>
                <a:gd name="connsiteY3-208" fmla="*/ 9735 h 10254"/>
                <a:gd name="connsiteX4-209" fmla="*/ 2129 w 10000"/>
                <a:gd name="connsiteY4-210" fmla="*/ 10085 h 10254"/>
                <a:gd name="connsiteX5-211" fmla="*/ 2415 w 10000"/>
                <a:gd name="connsiteY5-212" fmla="*/ 9650 h 10254"/>
                <a:gd name="connsiteX6-213" fmla="*/ 2882 w 10000"/>
                <a:gd name="connsiteY6-214" fmla="*/ 8684 h 10254"/>
                <a:gd name="connsiteX7-215" fmla="*/ 3394 w 10000"/>
                <a:gd name="connsiteY7-216" fmla="*/ 6558 h 10254"/>
                <a:gd name="connsiteX8-217" fmla="*/ 3905 w 10000"/>
                <a:gd name="connsiteY8-218" fmla="*/ 2718 h 10254"/>
                <a:gd name="connsiteX9-219" fmla="*/ 4770 w 10000"/>
                <a:gd name="connsiteY9-220" fmla="*/ 858 h 10254"/>
                <a:gd name="connsiteX10-221" fmla="*/ 5802 w 10000"/>
                <a:gd name="connsiteY10-222" fmla="*/ 0 h 10254"/>
                <a:gd name="connsiteX11-223" fmla="*/ 6343 w 10000"/>
                <a:gd name="connsiteY11-224" fmla="*/ 6293 h 10254"/>
                <a:gd name="connsiteX12-225" fmla="*/ 6840 w 10000"/>
                <a:gd name="connsiteY12-226" fmla="*/ 7573 h 10254"/>
                <a:gd name="connsiteX13-227" fmla="*/ 7291 w 10000"/>
                <a:gd name="connsiteY13-228" fmla="*/ 8684 h 10254"/>
                <a:gd name="connsiteX14-229" fmla="*/ 7758 w 10000"/>
                <a:gd name="connsiteY14-230" fmla="*/ 9384 h 10254"/>
                <a:gd name="connsiteX15-231" fmla="*/ 8224 w 10000"/>
                <a:gd name="connsiteY15-232" fmla="*/ 8346 h 10254"/>
                <a:gd name="connsiteX16-233" fmla="*/ 8705 w 10000"/>
                <a:gd name="connsiteY16-234" fmla="*/ 4384 h 10254"/>
                <a:gd name="connsiteX17-235" fmla="*/ 9248 w 10000"/>
                <a:gd name="connsiteY17-236" fmla="*/ 3781 h 10254"/>
                <a:gd name="connsiteX18-237" fmla="*/ 9714 w 10000"/>
                <a:gd name="connsiteY18-238" fmla="*/ 5254 h 10254"/>
                <a:gd name="connsiteX19-239" fmla="*/ 10000 w 10000"/>
                <a:gd name="connsiteY19-240" fmla="*/ 1655 h 10254"/>
                <a:gd name="connsiteX0-241" fmla="*/ 0 w 10000"/>
                <a:gd name="connsiteY0-242" fmla="*/ 496 h 10254"/>
                <a:gd name="connsiteX1-243" fmla="*/ 542 w 10000"/>
                <a:gd name="connsiteY1-244" fmla="*/ 8333 h 10254"/>
                <a:gd name="connsiteX2-245" fmla="*/ 955 w 10000"/>
                <a:gd name="connsiteY2-246" fmla="*/ 10254 h 10254"/>
                <a:gd name="connsiteX3-247" fmla="*/ 1446 w 10000"/>
                <a:gd name="connsiteY3-248" fmla="*/ 9735 h 10254"/>
                <a:gd name="connsiteX4-249" fmla="*/ 2129 w 10000"/>
                <a:gd name="connsiteY4-250" fmla="*/ 10085 h 10254"/>
                <a:gd name="connsiteX5-251" fmla="*/ 2415 w 10000"/>
                <a:gd name="connsiteY5-252" fmla="*/ 9650 h 10254"/>
                <a:gd name="connsiteX6-253" fmla="*/ 2882 w 10000"/>
                <a:gd name="connsiteY6-254" fmla="*/ 8684 h 10254"/>
                <a:gd name="connsiteX7-255" fmla="*/ 3394 w 10000"/>
                <a:gd name="connsiteY7-256" fmla="*/ 6558 h 10254"/>
                <a:gd name="connsiteX8-257" fmla="*/ 3905 w 10000"/>
                <a:gd name="connsiteY8-258" fmla="*/ 2718 h 10254"/>
                <a:gd name="connsiteX9-259" fmla="*/ 4770 w 10000"/>
                <a:gd name="connsiteY9-260" fmla="*/ 858 h 10254"/>
                <a:gd name="connsiteX10-261" fmla="*/ 5802 w 10000"/>
                <a:gd name="connsiteY10-262" fmla="*/ 0 h 10254"/>
                <a:gd name="connsiteX11-263" fmla="*/ 6343 w 10000"/>
                <a:gd name="connsiteY11-264" fmla="*/ 6293 h 10254"/>
                <a:gd name="connsiteX12-265" fmla="*/ 6975 w 10000"/>
                <a:gd name="connsiteY12-266" fmla="*/ 7645 h 10254"/>
                <a:gd name="connsiteX13-267" fmla="*/ 7291 w 10000"/>
                <a:gd name="connsiteY13-268" fmla="*/ 8684 h 10254"/>
                <a:gd name="connsiteX14-269" fmla="*/ 7758 w 10000"/>
                <a:gd name="connsiteY14-270" fmla="*/ 9384 h 10254"/>
                <a:gd name="connsiteX15-271" fmla="*/ 8224 w 10000"/>
                <a:gd name="connsiteY15-272" fmla="*/ 8346 h 10254"/>
                <a:gd name="connsiteX16-273" fmla="*/ 8705 w 10000"/>
                <a:gd name="connsiteY16-274" fmla="*/ 4384 h 10254"/>
                <a:gd name="connsiteX17-275" fmla="*/ 9248 w 10000"/>
                <a:gd name="connsiteY17-276" fmla="*/ 3781 h 10254"/>
                <a:gd name="connsiteX18-277" fmla="*/ 9714 w 10000"/>
                <a:gd name="connsiteY18-278" fmla="*/ 5254 h 10254"/>
                <a:gd name="connsiteX19-279" fmla="*/ 10000 w 10000"/>
                <a:gd name="connsiteY19-280" fmla="*/ 1655 h 10254"/>
                <a:gd name="connsiteX0-281" fmla="*/ 0 w 10000"/>
                <a:gd name="connsiteY0-282" fmla="*/ 496 h 10254"/>
                <a:gd name="connsiteX1-283" fmla="*/ 542 w 10000"/>
                <a:gd name="connsiteY1-284" fmla="*/ 8333 h 10254"/>
                <a:gd name="connsiteX2-285" fmla="*/ 955 w 10000"/>
                <a:gd name="connsiteY2-286" fmla="*/ 10254 h 10254"/>
                <a:gd name="connsiteX3-287" fmla="*/ 1446 w 10000"/>
                <a:gd name="connsiteY3-288" fmla="*/ 9735 h 10254"/>
                <a:gd name="connsiteX4-289" fmla="*/ 2129 w 10000"/>
                <a:gd name="connsiteY4-290" fmla="*/ 10085 h 10254"/>
                <a:gd name="connsiteX5-291" fmla="*/ 2415 w 10000"/>
                <a:gd name="connsiteY5-292" fmla="*/ 9650 h 10254"/>
                <a:gd name="connsiteX6-293" fmla="*/ 2882 w 10000"/>
                <a:gd name="connsiteY6-294" fmla="*/ 8684 h 10254"/>
                <a:gd name="connsiteX7-295" fmla="*/ 3394 w 10000"/>
                <a:gd name="connsiteY7-296" fmla="*/ 6558 h 10254"/>
                <a:gd name="connsiteX8-297" fmla="*/ 3905 w 10000"/>
                <a:gd name="connsiteY8-298" fmla="*/ 2718 h 10254"/>
                <a:gd name="connsiteX9-299" fmla="*/ 4770 w 10000"/>
                <a:gd name="connsiteY9-300" fmla="*/ 858 h 10254"/>
                <a:gd name="connsiteX10-301" fmla="*/ 5802 w 10000"/>
                <a:gd name="connsiteY10-302" fmla="*/ 0 h 10254"/>
                <a:gd name="connsiteX11-303" fmla="*/ 6343 w 10000"/>
                <a:gd name="connsiteY11-304" fmla="*/ 6293 h 10254"/>
                <a:gd name="connsiteX12-305" fmla="*/ 6975 w 10000"/>
                <a:gd name="connsiteY12-306" fmla="*/ 7645 h 10254"/>
                <a:gd name="connsiteX13-307" fmla="*/ 7291 w 10000"/>
                <a:gd name="connsiteY13-308" fmla="*/ 8684 h 10254"/>
                <a:gd name="connsiteX14-309" fmla="*/ 7758 w 10000"/>
                <a:gd name="connsiteY14-310" fmla="*/ 9384 h 10254"/>
                <a:gd name="connsiteX15-311" fmla="*/ 8224 w 10000"/>
                <a:gd name="connsiteY15-312" fmla="*/ 8346 h 10254"/>
                <a:gd name="connsiteX16-313" fmla="*/ 8728 w 10000"/>
                <a:gd name="connsiteY16-314" fmla="*/ 4094 h 10254"/>
                <a:gd name="connsiteX17-315" fmla="*/ 9248 w 10000"/>
                <a:gd name="connsiteY17-316" fmla="*/ 3781 h 10254"/>
                <a:gd name="connsiteX18-317" fmla="*/ 9714 w 10000"/>
                <a:gd name="connsiteY18-318" fmla="*/ 5254 h 10254"/>
                <a:gd name="connsiteX19-319" fmla="*/ 10000 w 10000"/>
                <a:gd name="connsiteY19-320" fmla="*/ 1655 h 10254"/>
                <a:gd name="connsiteX0-321" fmla="*/ 0 w 10000"/>
                <a:gd name="connsiteY0-322" fmla="*/ 496 h 10254"/>
                <a:gd name="connsiteX1-323" fmla="*/ 542 w 10000"/>
                <a:gd name="connsiteY1-324" fmla="*/ 8333 h 10254"/>
                <a:gd name="connsiteX2-325" fmla="*/ 955 w 10000"/>
                <a:gd name="connsiteY2-326" fmla="*/ 10254 h 10254"/>
                <a:gd name="connsiteX3-327" fmla="*/ 1446 w 10000"/>
                <a:gd name="connsiteY3-328" fmla="*/ 9735 h 10254"/>
                <a:gd name="connsiteX4-329" fmla="*/ 2129 w 10000"/>
                <a:gd name="connsiteY4-330" fmla="*/ 10085 h 10254"/>
                <a:gd name="connsiteX5-331" fmla="*/ 2415 w 10000"/>
                <a:gd name="connsiteY5-332" fmla="*/ 9650 h 10254"/>
                <a:gd name="connsiteX6-333" fmla="*/ 2882 w 10000"/>
                <a:gd name="connsiteY6-334" fmla="*/ 8684 h 10254"/>
                <a:gd name="connsiteX7-335" fmla="*/ 3394 w 10000"/>
                <a:gd name="connsiteY7-336" fmla="*/ 6558 h 10254"/>
                <a:gd name="connsiteX8-337" fmla="*/ 3905 w 10000"/>
                <a:gd name="connsiteY8-338" fmla="*/ 2718 h 10254"/>
                <a:gd name="connsiteX9-339" fmla="*/ 4770 w 10000"/>
                <a:gd name="connsiteY9-340" fmla="*/ 858 h 10254"/>
                <a:gd name="connsiteX10-341" fmla="*/ 5802 w 10000"/>
                <a:gd name="connsiteY10-342" fmla="*/ 0 h 10254"/>
                <a:gd name="connsiteX11-343" fmla="*/ 6343 w 10000"/>
                <a:gd name="connsiteY11-344" fmla="*/ 6293 h 10254"/>
                <a:gd name="connsiteX12-345" fmla="*/ 6975 w 10000"/>
                <a:gd name="connsiteY12-346" fmla="*/ 7645 h 10254"/>
                <a:gd name="connsiteX13-347" fmla="*/ 7291 w 10000"/>
                <a:gd name="connsiteY13-348" fmla="*/ 8684 h 10254"/>
                <a:gd name="connsiteX14-349" fmla="*/ 7758 w 10000"/>
                <a:gd name="connsiteY14-350" fmla="*/ 9384 h 10254"/>
                <a:gd name="connsiteX15-351" fmla="*/ 8224 w 10000"/>
                <a:gd name="connsiteY15-352" fmla="*/ 8346 h 10254"/>
                <a:gd name="connsiteX16-353" fmla="*/ 8728 w 10000"/>
                <a:gd name="connsiteY16-354" fmla="*/ 4094 h 10254"/>
                <a:gd name="connsiteX17-355" fmla="*/ 9248 w 10000"/>
                <a:gd name="connsiteY17-356" fmla="*/ 3600 h 10254"/>
                <a:gd name="connsiteX18-357" fmla="*/ 9714 w 10000"/>
                <a:gd name="connsiteY18-358" fmla="*/ 5254 h 10254"/>
                <a:gd name="connsiteX19-359" fmla="*/ 10000 w 10000"/>
                <a:gd name="connsiteY19-360" fmla="*/ 1655 h 10254"/>
                <a:gd name="connsiteX0-361" fmla="*/ 0 w 10000"/>
                <a:gd name="connsiteY0-362" fmla="*/ 496 h 10254"/>
                <a:gd name="connsiteX1-363" fmla="*/ 542 w 10000"/>
                <a:gd name="connsiteY1-364" fmla="*/ 8333 h 10254"/>
                <a:gd name="connsiteX2-365" fmla="*/ 955 w 10000"/>
                <a:gd name="connsiteY2-366" fmla="*/ 10254 h 10254"/>
                <a:gd name="connsiteX3-367" fmla="*/ 1446 w 10000"/>
                <a:gd name="connsiteY3-368" fmla="*/ 9735 h 10254"/>
                <a:gd name="connsiteX4-369" fmla="*/ 2129 w 10000"/>
                <a:gd name="connsiteY4-370" fmla="*/ 10085 h 10254"/>
                <a:gd name="connsiteX5-371" fmla="*/ 2415 w 10000"/>
                <a:gd name="connsiteY5-372" fmla="*/ 9650 h 10254"/>
                <a:gd name="connsiteX6-373" fmla="*/ 2882 w 10000"/>
                <a:gd name="connsiteY6-374" fmla="*/ 8684 h 10254"/>
                <a:gd name="connsiteX7-375" fmla="*/ 3394 w 10000"/>
                <a:gd name="connsiteY7-376" fmla="*/ 6558 h 10254"/>
                <a:gd name="connsiteX8-377" fmla="*/ 3905 w 10000"/>
                <a:gd name="connsiteY8-378" fmla="*/ 2718 h 10254"/>
                <a:gd name="connsiteX9-379" fmla="*/ 4770 w 10000"/>
                <a:gd name="connsiteY9-380" fmla="*/ 858 h 10254"/>
                <a:gd name="connsiteX10-381" fmla="*/ 5802 w 10000"/>
                <a:gd name="connsiteY10-382" fmla="*/ 0 h 10254"/>
                <a:gd name="connsiteX11-383" fmla="*/ 6343 w 10000"/>
                <a:gd name="connsiteY11-384" fmla="*/ 6293 h 10254"/>
                <a:gd name="connsiteX12-385" fmla="*/ 6975 w 10000"/>
                <a:gd name="connsiteY12-386" fmla="*/ 7645 h 10254"/>
                <a:gd name="connsiteX13-387" fmla="*/ 7291 w 10000"/>
                <a:gd name="connsiteY13-388" fmla="*/ 8684 h 10254"/>
                <a:gd name="connsiteX14-389" fmla="*/ 7758 w 10000"/>
                <a:gd name="connsiteY14-390" fmla="*/ 9384 h 10254"/>
                <a:gd name="connsiteX15-391" fmla="*/ 8224 w 10000"/>
                <a:gd name="connsiteY15-392" fmla="*/ 8346 h 10254"/>
                <a:gd name="connsiteX16-393" fmla="*/ 8728 w 10000"/>
                <a:gd name="connsiteY16-394" fmla="*/ 4094 h 10254"/>
                <a:gd name="connsiteX17-395" fmla="*/ 9248 w 10000"/>
                <a:gd name="connsiteY17-396" fmla="*/ 3600 h 10254"/>
                <a:gd name="connsiteX18-397" fmla="*/ 9714 w 10000"/>
                <a:gd name="connsiteY18-398" fmla="*/ 5145 h 10254"/>
                <a:gd name="connsiteX19-399" fmla="*/ 10000 w 10000"/>
                <a:gd name="connsiteY19-400" fmla="*/ 1655 h 10254"/>
                <a:gd name="connsiteX0-401" fmla="*/ 0 w 10023"/>
                <a:gd name="connsiteY0-402" fmla="*/ 496 h 10254"/>
                <a:gd name="connsiteX1-403" fmla="*/ 542 w 10023"/>
                <a:gd name="connsiteY1-404" fmla="*/ 8333 h 10254"/>
                <a:gd name="connsiteX2-405" fmla="*/ 955 w 10023"/>
                <a:gd name="connsiteY2-406" fmla="*/ 10254 h 10254"/>
                <a:gd name="connsiteX3-407" fmla="*/ 1446 w 10023"/>
                <a:gd name="connsiteY3-408" fmla="*/ 9735 h 10254"/>
                <a:gd name="connsiteX4-409" fmla="*/ 2129 w 10023"/>
                <a:gd name="connsiteY4-410" fmla="*/ 10085 h 10254"/>
                <a:gd name="connsiteX5-411" fmla="*/ 2415 w 10023"/>
                <a:gd name="connsiteY5-412" fmla="*/ 9650 h 10254"/>
                <a:gd name="connsiteX6-413" fmla="*/ 2882 w 10023"/>
                <a:gd name="connsiteY6-414" fmla="*/ 8684 h 10254"/>
                <a:gd name="connsiteX7-415" fmla="*/ 3394 w 10023"/>
                <a:gd name="connsiteY7-416" fmla="*/ 6558 h 10254"/>
                <a:gd name="connsiteX8-417" fmla="*/ 3905 w 10023"/>
                <a:gd name="connsiteY8-418" fmla="*/ 2718 h 10254"/>
                <a:gd name="connsiteX9-419" fmla="*/ 4770 w 10023"/>
                <a:gd name="connsiteY9-420" fmla="*/ 858 h 10254"/>
                <a:gd name="connsiteX10-421" fmla="*/ 5802 w 10023"/>
                <a:gd name="connsiteY10-422" fmla="*/ 0 h 10254"/>
                <a:gd name="connsiteX11-423" fmla="*/ 6343 w 10023"/>
                <a:gd name="connsiteY11-424" fmla="*/ 6293 h 10254"/>
                <a:gd name="connsiteX12-425" fmla="*/ 6975 w 10023"/>
                <a:gd name="connsiteY12-426" fmla="*/ 7645 h 10254"/>
                <a:gd name="connsiteX13-427" fmla="*/ 7291 w 10023"/>
                <a:gd name="connsiteY13-428" fmla="*/ 8684 h 10254"/>
                <a:gd name="connsiteX14-429" fmla="*/ 7758 w 10023"/>
                <a:gd name="connsiteY14-430" fmla="*/ 9384 h 10254"/>
                <a:gd name="connsiteX15-431" fmla="*/ 8224 w 10023"/>
                <a:gd name="connsiteY15-432" fmla="*/ 8346 h 10254"/>
                <a:gd name="connsiteX16-433" fmla="*/ 8728 w 10023"/>
                <a:gd name="connsiteY16-434" fmla="*/ 4094 h 10254"/>
                <a:gd name="connsiteX17-435" fmla="*/ 9248 w 10023"/>
                <a:gd name="connsiteY17-436" fmla="*/ 3600 h 10254"/>
                <a:gd name="connsiteX18-437" fmla="*/ 9714 w 10023"/>
                <a:gd name="connsiteY18-438" fmla="*/ 5145 h 10254"/>
                <a:gd name="connsiteX19-439" fmla="*/ 10023 w 10023"/>
                <a:gd name="connsiteY19-440" fmla="*/ 1365 h 102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Lst>
              <a:rect l="l" t="t" r="r" b="b"/>
              <a:pathLst>
                <a:path w="10023" h="10254">
                  <a:moveTo>
                    <a:pt x="0" y="496"/>
                  </a:moveTo>
                  <a:cubicBezTo>
                    <a:pt x="181" y="3108"/>
                    <a:pt x="361" y="5721"/>
                    <a:pt x="542" y="8333"/>
                  </a:cubicBezTo>
                  <a:cubicBezTo>
                    <a:pt x="680" y="8973"/>
                    <a:pt x="817" y="9614"/>
                    <a:pt x="955" y="10254"/>
                  </a:cubicBezTo>
                  <a:lnTo>
                    <a:pt x="1446" y="9735"/>
                  </a:lnTo>
                  <a:lnTo>
                    <a:pt x="2129" y="10085"/>
                  </a:lnTo>
                  <a:lnTo>
                    <a:pt x="2415" y="9650"/>
                  </a:lnTo>
                  <a:lnTo>
                    <a:pt x="2882" y="8684"/>
                  </a:lnTo>
                  <a:cubicBezTo>
                    <a:pt x="3052" y="7975"/>
                    <a:pt x="3224" y="7267"/>
                    <a:pt x="3394" y="6558"/>
                  </a:cubicBezTo>
                  <a:cubicBezTo>
                    <a:pt x="3549" y="5375"/>
                    <a:pt x="3750" y="3901"/>
                    <a:pt x="3905" y="2718"/>
                  </a:cubicBezTo>
                  <a:lnTo>
                    <a:pt x="4770" y="858"/>
                  </a:lnTo>
                  <a:lnTo>
                    <a:pt x="5802" y="0"/>
                  </a:lnTo>
                  <a:cubicBezTo>
                    <a:pt x="5967" y="2061"/>
                    <a:pt x="6178" y="4232"/>
                    <a:pt x="6343" y="6293"/>
                  </a:cubicBezTo>
                  <a:lnTo>
                    <a:pt x="6975" y="7645"/>
                  </a:lnTo>
                  <a:lnTo>
                    <a:pt x="7291" y="8684"/>
                  </a:lnTo>
                  <a:lnTo>
                    <a:pt x="7758" y="9384"/>
                  </a:lnTo>
                  <a:lnTo>
                    <a:pt x="8224" y="8346"/>
                  </a:lnTo>
                  <a:cubicBezTo>
                    <a:pt x="8384" y="7025"/>
                    <a:pt x="8568" y="5415"/>
                    <a:pt x="8728" y="4094"/>
                  </a:cubicBezTo>
                  <a:lnTo>
                    <a:pt x="9248" y="3600"/>
                  </a:lnTo>
                  <a:lnTo>
                    <a:pt x="9714" y="5145"/>
                  </a:lnTo>
                  <a:cubicBezTo>
                    <a:pt x="9810" y="3945"/>
                    <a:pt x="9927" y="2565"/>
                    <a:pt x="10023" y="1365"/>
                  </a:cubicBezTo>
                </a:path>
              </a:pathLst>
            </a:custGeom>
            <a:noFill/>
            <a:ln w="11113">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607" name="Freeform 1733"/>
            <p:cNvSpPr/>
            <p:nvPr/>
          </p:nvSpPr>
          <p:spPr bwMode="auto">
            <a:xfrm>
              <a:off x="1808034" y="3582251"/>
              <a:ext cx="45720"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08" name="Freeform 1735"/>
            <p:cNvSpPr/>
            <p:nvPr/>
          </p:nvSpPr>
          <p:spPr bwMode="auto">
            <a:xfrm>
              <a:off x="1065877" y="4015637"/>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09" name="Freeform 1737"/>
            <p:cNvSpPr/>
            <p:nvPr/>
          </p:nvSpPr>
          <p:spPr bwMode="auto">
            <a:xfrm>
              <a:off x="886490" y="3898162"/>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10" name="Freeform 1739"/>
            <p:cNvSpPr/>
            <p:nvPr/>
          </p:nvSpPr>
          <p:spPr bwMode="auto">
            <a:xfrm>
              <a:off x="1708020" y="3896575"/>
              <a:ext cx="45720"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11" name="Freeform 1741"/>
            <p:cNvSpPr/>
            <p:nvPr/>
          </p:nvSpPr>
          <p:spPr bwMode="auto">
            <a:xfrm>
              <a:off x="1754059" y="3619557"/>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12" name="Freeform 1743"/>
            <p:cNvSpPr/>
            <p:nvPr/>
          </p:nvSpPr>
          <p:spPr bwMode="auto">
            <a:xfrm>
              <a:off x="1141283" y="3911657"/>
              <a:ext cx="50800"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13" name="Freeform 1745"/>
            <p:cNvSpPr/>
            <p:nvPr/>
          </p:nvSpPr>
          <p:spPr bwMode="auto">
            <a:xfrm>
              <a:off x="989677" y="3989443"/>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14" name="Freeform 1747"/>
            <p:cNvSpPr/>
            <p:nvPr/>
          </p:nvSpPr>
          <p:spPr bwMode="auto">
            <a:xfrm>
              <a:off x="940464" y="4021987"/>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15" name="Freeform 1749"/>
            <p:cNvSpPr/>
            <p:nvPr/>
          </p:nvSpPr>
          <p:spPr bwMode="auto">
            <a:xfrm>
              <a:off x="1655633" y="3968012"/>
              <a:ext cx="47625"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16" name="Freeform 1751"/>
            <p:cNvSpPr/>
            <p:nvPr/>
          </p:nvSpPr>
          <p:spPr bwMode="auto">
            <a:xfrm>
              <a:off x="1187321" y="3776719"/>
              <a:ext cx="52388"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17" name="Freeform 1753"/>
            <p:cNvSpPr/>
            <p:nvPr/>
          </p:nvSpPr>
          <p:spPr bwMode="auto">
            <a:xfrm>
              <a:off x="1090484" y="3974363"/>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18" name="Freeform 1755"/>
            <p:cNvSpPr/>
            <p:nvPr/>
          </p:nvSpPr>
          <p:spPr bwMode="auto">
            <a:xfrm>
              <a:off x="1249233" y="3525102"/>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19" name="Freeform 1757"/>
            <p:cNvSpPr/>
            <p:nvPr/>
          </p:nvSpPr>
          <p:spPr bwMode="auto">
            <a:xfrm>
              <a:off x="1341309" y="3402864"/>
              <a:ext cx="52388"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20" name="Freeform 1759"/>
            <p:cNvSpPr/>
            <p:nvPr/>
          </p:nvSpPr>
          <p:spPr bwMode="auto">
            <a:xfrm>
              <a:off x="1604834" y="3925150"/>
              <a:ext cx="49213"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21" name="Freeform 1761"/>
            <p:cNvSpPr/>
            <p:nvPr/>
          </p:nvSpPr>
          <p:spPr bwMode="auto">
            <a:xfrm>
              <a:off x="833309" y="3378256"/>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22" name="Freeform 1763"/>
            <p:cNvSpPr/>
            <p:nvPr/>
          </p:nvSpPr>
          <p:spPr bwMode="auto">
            <a:xfrm>
              <a:off x="1565145" y="3850537"/>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23" name="Freeform 1765"/>
            <p:cNvSpPr/>
            <p:nvPr/>
          </p:nvSpPr>
          <p:spPr bwMode="auto">
            <a:xfrm>
              <a:off x="1444496" y="3344920"/>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24" name="Freeform 1767"/>
            <p:cNvSpPr/>
            <p:nvPr/>
          </p:nvSpPr>
          <p:spPr bwMode="auto">
            <a:xfrm>
              <a:off x="1855659" y="3682262"/>
              <a:ext cx="49213"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26" name="Freeform 1794"/>
            <p:cNvSpPr/>
            <p:nvPr/>
          </p:nvSpPr>
          <p:spPr bwMode="auto">
            <a:xfrm>
              <a:off x="1498471" y="3758464"/>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28" name="Freeform 1796"/>
            <p:cNvSpPr/>
            <p:nvPr/>
          </p:nvSpPr>
          <p:spPr bwMode="auto">
            <a:xfrm>
              <a:off x="1887409" y="3438583"/>
              <a:ext cx="52388" cy="46038"/>
            </a:xfrm>
            <a:custGeom>
              <a:avLst/>
              <a:gdLst>
                <a:gd name="T0" fmla="*/ 0 w 33"/>
                <a:gd name="T1" fmla="*/ 15 h 29"/>
                <a:gd name="T2" fmla="*/ 0 w 33"/>
                <a:gd name="T3" fmla="*/ 15 h 29"/>
                <a:gd name="T4" fmla="*/ 2 w 33"/>
                <a:gd name="T5" fmla="*/ 9 h 29"/>
                <a:gd name="T6" fmla="*/ 6 w 33"/>
                <a:gd name="T7" fmla="*/ 6 h 29"/>
                <a:gd name="T8" fmla="*/ 11 w 33"/>
                <a:gd name="T9" fmla="*/ 2 h 29"/>
                <a:gd name="T10" fmla="*/ 16 w 33"/>
                <a:gd name="T11" fmla="*/ 0 h 29"/>
                <a:gd name="T12" fmla="*/ 16 w 33"/>
                <a:gd name="T13" fmla="*/ 0 h 29"/>
                <a:gd name="T14" fmla="*/ 22 w 33"/>
                <a:gd name="T15" fmla="*/ 2 h 29"/>
                <a:gd name="T16" fmla="*/ 27 w 33"/>
                <a:gd name="T17" fmla="*/ 6 h 29"/>
                <a:gd name="T18" fmla="*/ 31 w 33"/>
                <a:gd name="T19" fmla="*/ 9 h 29"/>
                <a:gd name="T20" fmla="*/ 33 w 33"/>
                <a:gd name="T21" fmla="*/ 15 h 29"/>
                <a:gd name="T22" fmla="*/ 33 w 33"/>
                <a:gd name="T23" fmla="*/ 15 h 29"/>
                <a:gd name="T24" fmla="*/ 31 w 33"/>
                <a:gd name="T25" fmla="*/ 22 h 29"/>
                <a:gd name="T26" fmla="*/ 27 w 33"/>
                <a:gd name="T27" fmla="*/ 26 h 29"/>
                <a:gd name="T28" fmla="*/ 22 w 33"/>
                <a:gd name="T29" fmla="*/ 29 h 29"/>
                <a:gd name="T30" fmla="*/ 16 w 33"/>
                <a:gd name="T31" fmla="*/ 29 h 29"/>
                <a:gd name="T32" fmla="*/ 16 w 33"/>
                <a:gd name="T33" fmla="*/ 29 h 29"/>
                <a:gd name="T34" fmla="*/ 11 w 33"/>
                <a:gd name="T35" fmla="*/ 29 h 29"/>
                <a:gd name="T36" fmla="*/ 6 w 33"/>
                <a:gd name="T37" fmla="*/ 26 h 29"/>
                <a:gd name="T38" fmla="*/ 2 w 33"/>
                <a:gd name="T39" fmla="*/ 22 h 29"/>
                <a:gd name="T40" fmla="*/ 0 w 33"/>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9">
                  <a:moveTo>
                    <a:pt x="0" y="15"/>
                  </a:moveTo>
                  <a:lnTo>
                    <a:pt x="0" y="15"/>
                  </a:lnTo>
                  <a:lnTo>
                    <a:pt x="2" y="9"/>
                  </a:lnTo>
                  <a:lnTo>
                    <a:pt x="6" y="6"/>
                  </a:lnTo>
                  <a:lnTo>
                    <a:pt x="11" y="2"/>
                  </a:lnTo>
                  <a:lnTo>
                    <a:pt x="16" y="0"/>
                  </a:lnTo>
                  <a:lnTo>
                    <a:pt x="16" y="0"/>
                  </a:lnTo>
                  <a:lnTo>
                    <a:pt x="22" y="2"/>
                  </a:lnTo>
                  <a:lnTo>
                    <a:pt x="27" y="6"/>
                  </a:lnTo>
                  <a:lnTo>
                    <a:pt x="31" y="9"/>
                  </a:lnTo>
                  <a:lnTo>
                    <a:pt x="33" y="15"/>
                  </a:lnTo>
                  <a:lnTo>
                    <a:pt x="33" y="15"/>
                  </a:lnTo>
                  <a:lnTo>
                    <a:pt x="31" y="22"/>
                  </a:lnTo>
                  <a:lnTo>
                    <a:pt x="27" y="26"/>
                  </a:lnTo>
                  <a:lnTo>
                    <a:pt x="22" y="29"/>
                  </a:lnTo>
                  <a:lnTo>
                    <a:pt x="16" y="29"/>
                  </a:lnTo>
                  <a:lnTo>
                    <a:pt x="16" y="29"/>
                  </a:lnTo>
                  <a:lnTo>
                    <a:pt x="11" y="29"/>
                  </a:lnTo>
                  <a:lnTo>
                    <a:pt x="6" y="26"/>
                  </a:lnTo>
                  <a:lnTo>
                    <a:pt x="2" y="22"/>
                  </a:lnTo>
                  <a:lnTo>
                    <a:pt x="0" y="15"/>
                  </a:lnTo>
                  <a:close/>
                </a:path>
              </a:pathLst>
            </a:cu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1629" name="Group 1628"/>
          <p:cNvGrpSpPr/>
          <p:nvPr/>
        </p:nvGrpSpPr>
        <p:grpSpPr>
          <a:xfrm>
            <a:off x="1236534" y="3438583"/>
            <a:ext cx="703263" cy="507999"/>
            <a:chOff x="1236534" y="3438583"/>
            <a:chExt cx="703263" cy="507999"/>
          </a:xfrm>
        </p:grpSpPr>
        <p:sp>
          <p:nvSpPr>
            <p:cNvPr id="1630" name="Freeform 1793"/>
            <p:cNvSpPr/>
            <p:nvPr/>
          </p:nvSpPr>
          <p:spPr bwMode="auto">
            <a:xfrm>
              <a:off x="1265109" y="3641775"/>
              <a:ext cx="645304" cy="191299"/>
            </a:xfrm>
            <a:custGeom>
              <a:avLst/>
              <a:gdLst>
                <a:gd name="T0" fmla="*/ 0 w 408"/>
                <a:gd name="T1" fmla="*/ 0 h 113"/>
                <a:gd name="T2" fmla="*/ 162 w 408"/>
                <a:gd name="T3" fmla="*/ 88 h 113"/>
                <a:gd name="T4" fmla="*/ 198 w 408"/>
                <a:gd name="T5" fmla="*/ 113 h 113"/>
                <a:gd name="T6" fmla="*/ 408 w 408"/>
                <a:gd name="T7" fmla="*/ 63 h 113"/>
                <a:gd name="connsiteX0" fmla="*/ 0 w 9963"/>
                <a:gd name="connsiteY0" fmla="*/ 0 h 10000"/>
                <a:gd name="connsiteX1" fmla="*/ 3971 w 9963"/>
                <a:gd name="connsiteY1" fmla="*/ 7788 h 10000"/>
                <a:gd name="connsiteX2" fmla="*/ 4853 w 9963"/>
                <a:gd name="connsiteY2" fmla="*/ 10000 h 10000"/>
                <a:gd name="connsiteX3" fmla="*/ 9963 w 9963"/>
                <a:gd name="connsiteY3" fmla="*/ 4380 h 10000"/>
                <a:gd name="connsiteX0-1" fmla="*/ 0 w 10000"/>
                <a:gd name="connsiteY0-2" fmla="*/ 0 h 10664"/>
                <a:gd name="connsiteX1-3" fmla="*/ 3986 w 10000"/>
                <a:gd name="connsiteY1-4" fmla="*/ 8452 h 10664"/>
                <a:gd name="connsiteX2-5" fmla="*/ 4871 w 10000"/>
                <a:gd name="connsiteY2-6" fmla="*/ 10664 h 10664"/>
                <a:gd name="connsiteX3-7" fmla="*/ 10000 w 10000"/>
                <a:gd name="connsiteY3-8" fmla="*/ 5044 h 10664"/>
              </a:gdLst>
              <a:ahLst/>
              <a:cxnLst>
                <a:cxn ang="0">
                  <a:pos x="connsiteX0-1" y="connsiteY0-2"/>
                </a:cxn>
                <a:cxn ang="0">
                  <a:pos x="connsiteX1-3" y="connsiteY1-4"/>
                </a:cxn>
                <a:cxn ang="0">
                  <a:pos x="connsiteX2-5" y="connsiteY2-6"/>
                </a:cxn>
                <a:cxn ang="0">
                  <a:pos x="connsiteX3-7" y="connsiteY3-8"/>
                </a:cxn>
              </a:cxnLst>
              <a:rect l="l" t="t" r="r" b="b"/>
              <a:pathLst>
                <a:path w="10000" h="10664">
                  <a:moveTo>
                    <a:pt x="0" y="0"/>
                  </a:moveTo>
                  <a:lnTo>
                    <a:pt x="3986" y="8452"/>
                  </a:lnTo>
                  <a:lnTo>
                    <a:pt x="4871" y="10664"/>
                  </a:lnTo>
                  <a:cubicBezTo>
                    <a:pt x="6593" y="9189"/>
                    <a:pt x="8278" y="6519"/>
                    <a:pt x="10000" y="5044"/>
                  </a:cubicBezTo>
                </a:path>
              </a:pathLst>
            </a:custGeom>
            <a:noFill/>
            <a:ln w="11113">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631" name="Freeform 1598"/>
            <p:cNvSpPr/>
            <p:nvPr/>
          </p:nvSpPr>
          <p:spPr bwMode="auto">
            <a:xfrm>
              <a:off x="1236534" y="3810850"/>
              <a:ext cx="53975" cy="47625"/>
            </a:xfrm>
            <a:custGeom>
              <a:avLst/>
              <a:gdLst>
                <a:gd name="T0" fmla="*/ 0 w 34"/>
                <a:gd name="T1" fmla="*/ 14 h 30"/>
                <a:gd name="T2" fmla="*/ 18 w 34"/>
                <a:gd name="T3" fmla="*/ 0 h 30"/>
                <a:gd name="T4" fmla="*/ 34 w 34"/>
                <a:gd name="T5" fmla="*/ 14 h 30"/>
                <a:gd name="T6" fmla="*/ 18 w 34"/>
                <a:gd name="T7" fmla="*/ 30 h 30"/>
                <a:gd name="T8" fmla="*/ 0 w 34"/>
                <a:gd name="T9" fmla="*/ 14 h 30"/>
              </a:gdLst>
              <a:ahLst/>
              <a:cxnLst>
                <a:cxn ang="0">
                  <a:pos x="T0" y="T1"/>
                </a:cxn>
                <a:cxn ang="0">
                  <a:pos x="T2" y="T3"/>
                </a:cxn>
                <a:cxn ang="0">
                  <a:pos x="T4" y="T5"/>
                </a:cxn>
                <a:cxn ang="0">
                  <a:pos x="T6" y="T7"/>
                </a:cxn>
                <a:cxn ang="0">
                  <a:pos x="T8" y="T9"/>
                </a:cxn>
              </a:cxnLst>
              <a:rect l="0" t="0" r="r" b="b"/>
              <a:pathLst>
                <a:path w="34" h="30">
                  <a:moveTo>
                    <a:pt x="0" y="14"/>
                  </a:moveTo>
                  <a:lnTo>
                    <a:pt x="18" y="0"/>
                  </a:lnTo>
                  <a:lnTo>
                    <a:pt x="34" y="14"/>
                  </a:lnTo>
                  <a:lnTo>
                    <a:pt x="18" y="30"/>
                  </a:lnTo>
                  <a:lnTo>
                    <a:pt x="0" y="14"/>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33" name="Freeform 1599"/>
            <p:cNvSpPr/>
            <p:nvPr/>
          </p:nvSpPr>
          <p:spPr bwMode="auto">
            <a:xfrm>
              <a:off x="1887409" y="3810850"/>
              <a:ext cx="52388" cy="47625"/>
            </a:xfrm>
            <a:custGeom>
              <a:avLst/>
              <a:gdLst>
                <a:gd name="T0" fmla="*/ 0 w 33"/>
                <a:gd name="T1" fmla="*/ 14 h 30"/>
                <a:gd name="T2" fmla="*/ 16 w 33"/>
                <a:gd name="T3" fmla="*/ 0 h 30"/>
                <a:gd name="T4" fmla="*/ 33 w 33"/>
                <a:gd name="T5" fmla="*/ 14 h 30"/>
                <a:gd name="T6" fmla="*/ 16 w 33"/>
                <a:gd name="T7" fmla="*/ 30 h 30"/>
                <a:gd name="T8" fmla="*/ 0 w 33"/>
                <a:gd name="T9" fmla="*/ 14 h 30"/>
              </a:gdLst>
              <a:ahLst/>
              <a:cxnLst>
                <a:cxn ang="0">
                  <a:pos x="T0" y="T1"/>
                </a:cxn>
                <a:cxn ang="0">
                  <a:pos x="T2" y="T3"/>
                </a:cxn>
                <a:cxn ang="0">
                  <a:pos x="T4" y="T5"/>
                </a:cxn>
                <a:cxn ang="0">
                  <a:pos x="T6" y="T7"/>
                </a:cxn>
                <a:cxn ang="0">
                  <a:pos x="T8" y="T9"/>
                </a:cxn>
              </a:cxnLst>
              <a:rect l="0" t="0" r="r" b="b"/>
              <a:pathLst>
                <a:path w="33" h="30">
                  <a:moveTo>
                    <a:pt x="0" y="14"/>
                  </a:moveTo>
                  <a:lnTo>
                    <a:pt x="16" y="0"/>
                  </a:lnTo>
                  <a:lnTo>
                    <a:pt x="33" y="14"/>
                  </a:lnTo>
                  <a:lnTo>
                    <a:pt x="16" y="30"/>
                  </a:lnTo>
                  <a:lnTo>
                    <a:pt x="0" y="14"/>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34" name="Rectangle 1780"/>
            <p:cNvSpPr>
              <a:spLocks noChangeArrowheads="1"/>
            </p:cNvSpPr>
            <p:nvPr/>
          </p:nvSpPr>
          <p:spPr bwMode="auto">
            <a:xfrm>
              <a:off x="1555621" y="3544150"/>
              <a:ext cx="49213"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635" name="Line 1781"/>
            <p:cNvSpPr>
              <a:spLocks noChangeShapeType="1"/>
            </p:cNvSpPr>
            <p:nvPr/>
          </p:nvSpPr>
          <p:spPr bwMode="auto">
            <a:xfrm flipH="1">
              <a:off x="1579433" y="3459957"/>
              <a:ext cx="327947" cy="108006"/>
            </a:xfrm>
            <a:prstGeom prst="line">
              <a:avLst/>
            </a:prstGeom>
            <a:noFill/>
            <a:ln w="11113">
              <a:solidFill>
                <a:srgbClr val="086F3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636" name="Line 1782"/>
            <p:cNvSpPr>
              <a:spLocks noChangeShapeType="1"/>
            </p:cNvSpPr>
            <p:nvPr/>
          </p:nvSpPr>
          <p:spPr bwMode="auto">
            <a:xfrm>
              <a:off x="1265109" y="3833075"/>
              <a:ext cx="647700" cy="0"/>
            </a:xfrm>
            <a:prstGeom prst="line">
              <a:avLst/>
            </a:prstGeom>
            <a:noFill/>
            <a:ln w="11113">
              <a:solidFill>
                <a:srgbClr val="91C35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638" name="Rectangle 1783"/>
            <p:cNvSpPr>
              <a:spLocks noChangeArrowheads="1"/>
            </p:cNvSpPr>
            <p:nvPr/>
          </p:nvSpPr>
          <p:spPr bwMode="auto">
            <a:xfrm>
              <a:off x="1887409" y="3806088"/>
              <a:ext cx="52388" cy="47625"/>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639" name="Rectangle 1784"/>
            <p:cNvSpPr>
              <a:spLocks noChangeArrowheads="1"/>
            </p:cNvSpPr>
            <p:nvPr/>
          </p:nvSpPr>
          <p:spPr bwMode="auto">
            <a:xfrm>
              <a:off x="1560383" y="3897369"/>
              <a:ext cx="52388" cy="49213"/>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640" name="Rectangle 1785"/>
            <p:cNvSpPr>
              <a:spLocks noChangeArrowheads="1"/>
            </p:cNvSpPr>
            <p:nvPr/>
          </p:nvSpPr>
          <p:spPr bwMode="auto">
            <a:xfrm>
              <a:off x="1239709" y="3894988"/>
              <a:ext cx="47625" cy="49213"/>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641" name="Freeform 1786"/>
            <p:cNvSpPr/>
            <p:nvPr/>
          </p:nvSpPr>
          <p:spPr bwMode="auto">
            <a:xfrm>
              <a:off x="1265109" y="3837044"/>
              <a:ext cx="647700" cy="82550"/>
            </a:xfrm>
            <a:custGeom>
              <a:avLst/>
              <a:gdLst>
                <a:gd name="T0" fmla="*/ 0 w 408"/>
                <a:gd name="T1" fmla="*/ 52 h 52"/>
                <a:gd name="T2" fmla="*/ 200 w 408"/>
                <a:gd name="T3" fmla="*/ 52 h 52"/>
                <a:gd name="T4" fmla="*/ 408 w 408"/>
                <a:gd name="T5" fmla="*/ 0 h 52"/>
              </a:gdLst>
              <a:ahLst/>
              <a:cxnLst>
                <a:cxn ang="0">
                  <a:pos x="T0" y="T1"/>
                </a:cxn>
                <a:cxn ang="0">
                  <a:pos x="T2" y="T3"/>
                </a:cxn>
                <a:cxn ang="0">
                  <a:pos x="T4" y="T5"/>
                </a:cxn>
              </a:cxnLst>
              <a:rect l="0" t="0" r="r" b="b"/>
              <a:pathLst>
                <a:path w="408" h="52">
                  <a:moveTo>
                    <a:pt x="0" y="52"/>
                  </a:moveTo>
                  <a:lnTo>
                    <a:pt x="200" y="52"/>
                  </a:lnTo>
                  <a:lnTo>
                    <a:pt x="408" y="0"/>
                  </a:lnTo>
                </a:path>
              </a:pathLst>
            </a:custGeom>
            <a:noFill/>
            <a:ln w="11113">
              <a:solidFill>
                <a:srgbClr val="2F93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642" name="Freeform 1787"/>
            <p:cNvSpPr/>
            <p:nvPr/>
          </p:nvSpPr>
          <p:spPr bwMode="auto">
            <a:xfrm>
              <a:off x="1887409" y="3713220"/>
              <a:ext cx="49213" cy="44450"/>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44" name="Freeform 1789"/>
            <p:cNvSpPr/>
            <p:nvPr/>
          </p:nvSpPr>
          <p:spPr bwMode="auto">
            <a:xfrm>
              <a:off x="1562764" y="3806088"/>
              <a:ext cx="49213" cy="44450"/>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45" name="Freeform 1790"/>
            <p:cNvSpPr/>
            <p:nvPr/>
          </p:nvSpPr>
          <p:spPr bwMode="auto">
            <a:xfrm>
              <a:off x="1555621" y="3810850"/>
              <a:ext cx="49213" cy="44450"/>
            </a:xfrm>
            <a:custGeom>
              <a:avLst/>
              <a:gdLst>
                <a:gd name="T0" fmla="*/ 0 w 31"/>
                <a:gd name="T1" fmla="*/ 14 h 28"/>
                <a:gd name="T2" fmla="*/ 0 w 31"/>
                <a:gd name="T3" fmla="*/ 14 h 28"/>
                <a:gd name="T4" fmla="*/ 0 w 31"/>
                <a:gd name="T5" fmla="*/ 7 h 28"/>
                <a:gd name="T6" fmla="*/ 4 w 31"/>
                <a:gd name="T7" fmla="*/ 3 h 28"/>
                <a:gd name="T8" fmla="*/ 9 w 31"/>
                <a:gd name="T9" fmla="*/ 0 h 28"/>
                <a:gd name="T10" fmla="*/ 15 w 31"/>
                <a:gd name="T11" fmla="*/ 0 h 28"/>
                <a:gd name="T12" fmla="*/ 15 w 31"/>
                <a:gd name="T13" fmla="*/ 0 h 28"/>
                <a:gd name="T14" fmla="*/ 22 w 31"/>
                <a:gd name="T15" fmla="*/ 0 h 28"/>
                <a:gd name="T16" fmla="*/ 26 w 31"/>
                <a:gd name="T17" fmla="*/ 3 h 28"/>
                <a:gd name="T18" fmla="*/ 29 w 31"/>
                <a:gd name="T19" fmla="*/ 7 h 28"/>
                <a:gd name="T20" fmla="*/ 31 w 31"/>
                <a:gd name="T21" fmla="*/ 14 h 28"/>
                <a:gd name="T22" fmla="*/ 31 w 31"/>
                <a:gd name="T23" fmla="*/ 14 h 28"/>
                <a:gd name="T24" fmla="*/ 29 w 31"/>
                <a:gd name="T25" fmla="*/ 19 h 28"/>
                <a:gd name="T26" fmla="*/ 26 w 31"/>
                <a:gd name="T27" fmla="*/ 23 h 28"/>
                <a:gd name="T28" fmla="*/ 22 w 31"/>
                <a:gd name="T29" fmla="*/ 27 h 28"/>
                <a:gd name="T30" fmla="*/ 15 w 31"/>
                <a:gd name="T31" fmla="*/ 28 h 28"/>
                <a:gd name="T32" fmla="*/ 15 w 31"/>
                <a:gd name="T33" fmla="*/ 28 h 28"/>
                <a:gd name="T34" fmla="*/ 9 w 31"/>
                <a:gd name="T35" fmla="*/ 27 h 28"/>
                <a:gd name="T36" fmla="*/ 4 w 31"/>
                <a:gd name="T37" fmla="*/ 23 h 28"/>
                <a:gd name="T38" fmla="*/ 0 w 31"/>
                <a:gd name="T39" fmla="*/ 19 h 28"/>
                <a:gd name="T40" fmla="*/ 0 w 31"/>
                <a:gd name="T4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8">
                  <a:moveTo>
                    <a:pt x="0" y="14"/>
                  </a:moveTo>
                  <a:lnTo>
                    <a:pt x="0" y="14"/>
                  </a:lnTo>
                  <a:lnTo>
                    <a:pt x="0" y="7"/>
                  </a:lnTo>
                  <a:lnTo>
                    <a:pt x="4" y="3"/>
                  </a:lnTo>
                  <a:lnTo>
                    <a:pt x="9" y="0"/>
                  </a:lnTo>
                  <a:lnTo>
                    <a:pt x="15" y="0"/>
                  </a:lnTo>
                  <a:lnTo>
                    <a:pt x="15" y="0"/>
                  </a:lnTo>
                  <a:lnTo>
                    <a:pt x="22" y="0"/>
                  </a:lnTo>
                  <a:lnTo>
                    <a:pt x="26" y="3"/>
                  </a:lnTo>
                  <a:lnTo>
                    <a:pt x="29" y="7"/>
                  </a:lnTo>
                  <a:lnTo>
                    <a:pt x="31" y="14"/>
                  </a:lnTo>
                  <a:lnTo>
                    <a:pt x="31" y="14"/>
                  </a:lnTo>
                  <a:lnTo>
                    <a:pt x="29" y="19"/>
                  </a:lnTo>
                  <a:lnTo>
                    <a:pt x="26" y="23"/>
                  </a:lnTo>
                  <a:lnTo>
                    <a:pt x="22" y="27"/>
                  </a:lnTo>
                  <a:lnTo>
                    <a:pt x="15" y="28"/>
                  </a:lnTo>
                  <a:lnTo>
                    <a:pt x="15" y="28"/>
                  </a:lnTo>
                  <a:lnTo>
                    <a:pt x="9" y="27"/>
                  </a:lnTo>
                  <a:lnTo>
                    <a:pt x="4" y="23"/>
                  </a:lnTo>
                  <a:lnTo>
                    <a:pt x="0" y="19"/>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47" name="Freeform 1791"/>
            <p:cNvSpPr/>
            <p:nvPr/>
          </p:nvSpPr>
          <p:spPr bwMode="auto">
            <a:xfrm>
              <a:off x="1244471" y="3620351"/>
              <a:ext cx="47625"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648" name="Rectangle 1779"/>
            <p:cNvSpPr>
              <a:spLocks noChangeArrowheads="1"/>
            </p:cNvSpPr>
            <p:nvPr/>
          </p:nvSpPr>
          <p:spPr bwMode="auto">
            <a:xfrm>
              <a:off x="1887409" y="3438583"/>
              <a:ext cx="52388"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grpSp>
      <p:sp>
        <p:nvSpPr>
          <p:cNvPr id="2" name="Title 1"/>
          <p:cNvSpPr>
            <a:spLocks noGrp="1"/>
          </p:cNvSpPr>
          <p:nvPr>
            <p:ph type="title"/>
          </p:nvPr>
        </p:nvSpPr>
        <p:spPr/>
        <p:txBody>
          <a:bodyPr>
            <a:normAutofit fontScale="90000"/>
          </a:bodyPr>
          <a:lstStyle/>
          <a:p>
            <a:r>
              <a:rPr lang="en-US" dirty="0"/>
              <a:t>Total IgG Levels Were Reduced After </a:t>
            </a:r>
            <a:r>
              <a:rPr lang="en-US" dirty="0" err="1"/>
              <a:t>Efgartigimod</a:t>
            </a:r>
            <a:r>
              <a:rPr lang="en-US" dirty="0"/>
              <a:t> Treatment in All Flu-Vaccinated Patients With </a:t>
            </a:r>
            <a:r>
              <a:rPr lang="en-US" dirty="0" err="1"/>
              <a:t>gMG</a:t>
            </a:r>
            <a:r>
              <a:rPr lang="en-US" dirty="0"/>
              <a:t>, With Clear Immune Responses in Most Patients (cont’d)</a:t>
            </a:r>
            <a:endParaRPr lang="en-US" dirty="0"/>
          </a:p>
        </p:txBody>
      </p:sp>
      <p:sp>
        <p:nvSpPr>
          <p:cNvPr id="905" name="TextBox 904"/>
          <p:cNvSpPr txBox="1"/>
          <p:nvPr/>
        </p:nvSpPr>
        <p:spPr>
          <a:xfrm>
            <a:off x="1385637" y="1060920"/>
            <a:ext cx="2857964" cy="261610"/>
          </a:xfrm>
          <a:prstGeom prst="rect">
            <a:avLst/>
          </a:prstGeom>
          <a:noFill/>
        </p:spPr>
        <p:txBody>
          <a:bodyPr wrap="square" rtlCol="0">
            <a:spAutoFit/>
          </a:bodyPr>
          <a:lstStyle/>
          <a:p>
            <a:pPr algn="ctr"/>
            <a:r>
              <a:rPr lang="en-US" sz="1100" b="1" dirty="0">
                <a:solidFill>
                  <a:schemeClr val="tx1">
                    <a:lumMod val="65000"/>
                    <a:lumOff val="35000"/>
                  </a:schemeClr>
                </a:solidFill>
                <a:latin typeface="Arial" panose="020B0604020202020204" pitchFamily="34" charset="0"/>
                <a:cs typeface="Arial" panose="020B0604020202020204" pitchFamily="34" charset="0"/>
              </a:rPr>
              <a:t>Vaccination in treatment-free period </a:t>
            </a:r>
            <a:endParaRPr lang="en-US" sz="11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06" name="TextBox 905"/>
          <p:cNvSpPr txBox="1"/>
          <p:nvPr/>
        </p:nvSpPr>
        <p:spPr>
          <a:xfrm>
            <a:off x="6342503" y="1063492"/>
            <a:ext cx="5173171" cy="261610"/>
          </a:xfrm>
          <a:prstGeom prst="rect">
            <a:avLst/>
          </a:prstGeom>
          <a:noFill/>
        </p:spPr>
        <p:txBody>
          <a:bodyPr wrap="square" rtlCol="0">
            <a:spAutoFit/>
          </a:bodyPr>
          <a:lstStyle/>
          <a:p>
            <a:pPr algn="ctr"/>
            <a:r>
              <a:rPr lang="en-US" sz="1100" b="1" dirty="0">
                <a:solidFill>
                  <a:schemeClr val="tx1">
                    <a:lumMod val="65000"/>
                    <a:lumOff val="35000"/>
                  </a:schemeClr>
                </a:solidFill>
                <a:latin typeface="Arial" panose="020B0604020202020204" pitchFamily="34" charset="0"/>
                <a:cs typeface="Arial" panose="020B0604020202020204" pitchFamily="34" charset="0"/>
              </a:rPr>
              <a:t>Vaccination in middle of treatment cycle with maximally reduced IgG levels</a:t>
            </a:r>
            <a:endParaRPr lang="en-US" sz="11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16" name="Text Placeholder 3"/>
          <p:cNvSpPr txBox="1"/>
          <p:nvPr/>
        </p:nvSpPr>
        <p:spPr>
          <a:xfrm>
            <a:off x="342900" y="6597619"/>
            <a:ext cx="10934700" cy="165131"/>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US" sz="1050" dirty="0">
                <a:solidFill>
                  <a:schemeClr val="tx2"/>
                </a:solidFill>
              </a:rPr>
              <a:t>gMG, generalized myasthenia gravis; HAI, hemagglutination inhibition; Ig, immunoglobulin.</a:t>
            </a:r>
            <a:endParaRPr lang="en-US" sz="1050" dirty="0">
              <a:solidFill>
                <a:schemeClr val="tx2"/>
              </a:solidFill>
            </a:endParaRPr>
          </a:p>
        </p:txBody>
      </p:sp>
      <p:grpSp>
        <p:nvGrpSpPr>
          <p:cNvPr id="992" name="Group 991"/>
          <p:cNvGrpSpPr/>
          <p:nvPr/>
        </p:nvGrpSpPr>
        <p:grpSpPr>
          <a:xfrm>
            <a:off x="842891" y="1806461"/>
            <a:ext cx="1394517" cy="495217"/>
            <a:chOff x="1941786" y="2711509"/>
            <a:chExt cx="2109446" cy="749101"/>
          </a:xfrm>
        </p:grpSpPr>
        <p:sp>
          <p:nvSpPr>
            <p:cNvPr id="994" name="Freeform 1368"/>
            <p:cNvSpPr/>
            <p:nvPr/>
          </p:nvSpPr>
          <p:spPr bwMode="auto">
            <a:xfrm>
              <a:off x="1980857" y="2755005"/>
              <a:ext cx="2053674" cy="669358"/>
            </a:xfrm>
            <a:custGeom>
              <a:avLst/>
              <a:gdLst>
                <a:gd name="T0" fmla="*/ 0 w 841"/>
                <a:gd name="T1" fmla="*/ 0 h 277"/>
                <a:gd name="T2" fmla="*/ 15 w 841"/>
                <a:gd name="T3" fmla="*/ 229 h 277"/>
                <a:gd name="T4" fmla="*/ 31 w 841"/>
                <a:gd name="T5" fmla="*/ 268 h 277"/>
                <a:gd name="T6" fmla="*/ 45 w 841"/>
                <a:gd name="T7" fmla="*/ 277 h 277"/>
                <a:gd name="T8" fmla="*/ 110 w 841"/>
                <a:gd name="T9" fmla="*/ 214 h 277"/>
                <a:gd name="T10" fmla="*/ 178 w 841"/>
                <a:gd name="T11" fmla="*/ 142 h 277"/>
                <a:gd name="T12" fmla="*/ 243 w 841"/>
                <a:gd name="T13" fmla="*/ 102 h 277"/>
                <a:gd name="T14" fmla="*/ 322 w 841"/>
                <a:gd name="T15" fmla="*/ 56 h 277"/>
                <a:gd name="T16" fmla="*/ 339 w 841"/>
                <a:gd name="T17" fmla="*/ 106 h 277"/>
                <a:gd name="T18" fmla="*/ 355 w 841"/>
                <a:gd name="T19" fmla="*/ 229 h 277"/>
                <a:gd name="T20" fmla="*/ 369 w 841"/>
                <a:gd name="T21" fmla="*/ 254 h 277"/>
                <a:gd name="T22" fmla="*/ 391 w 841"/>
                <a:gd name="T23" fmla="*/ 277 h 277"/>
                <a:gd name="T24" fmla="*/ 760 w 841"/>
                <a:gd name="T25" fmla="*/ 83 h 277"/>
                <a:gd name="T26" fmla="*/ 841 w 841"/>
                <a:gd name="T27" fmla="*/ 77 h 277"/>
                <a:gd name="connsiteX0" fmla="*/ 0 w 10000"/>
                <a:gd name="connsiteY0" fmla="*/ 0 h 10000"/>
                <a:gd name="connsiteX1" fmla="*/ 178 w 10000"/>
                <a:gd name="connsiteY1" fmla="*/ 8267 h 10000"/>
                <a:gd name="connsiteX2" fmla="*/ 369 w 10000"/>
                <a:gd name="connsiteY2" fmla="*/ 9675 h 10000"/>
                <a:gd name="connsiteX3" fmla="*/ 535 w 10000"/>
                <a:gd name="connsiteY3" fmla="*/ 10000 h 10000"/>
                <a:gd name="connsiteX4" fmla="*/ 1308 w 10000"/>
                <a:gd name="connsiteY4" fmla="*/ 7726 h 10000"/>
                <a:gd name="connsiteX5" fmla="*/ 2117 w 10000"/>
                <a:gd name="connsiteY5" fmla="*/ 5126 h 10000"/>
                <a:gd name="connsiteX6" fmla="*/ 2889 w 10000"/>
                <a:gd name="connsiteY6" fmla="*/ 3682 h 10000"/>
                <a:gd name="connsiteX7" fmla="*/ 3829 w 10000"/>
                <a:gd name="connsiteY7" fmla="*/ 2022 h 10000"/>
                <a:gd name="connsiteX8" fmla="*/ 4031 w 10000"/>
                <a:gd name="connsiteY8" fmla="*/ 3827 h 10000"/>
                <a:gd name="connsiteX9" fmla="*/ 4221 w 10000"/>
                <a:gd name="connsiteY9" fmla="*/ 8267 h 10000"/>
                <a:gd name="connsiteX10" fmla="*/ 4388 w 10000"/>
                <a:gd name="connsiteY10" fmla="*/ 9170 h 10000"/>
                <a:gd name="connsiteX11" fmla="*/ 4649 w 10000"/>
                <a:gd name="connsiteY11" fmla="*/ 10000 h 10000"/>
                <a:gd name="connsiteX12" fmla="*/ 8928 w 10000"/>
                <a:gd name="connsiteY12" fmla="*/ 2847 h 10000"/>
                <a:gd name="connsiteX13" fmla="*/ 10000 w 10000"/>
                <a:gd name="connsiteY13" fmla="*/ 2780 h 10000"/>
                <a:gd name="connsiteX0-1" fmla="*/ 0 w 10000"/>
                <a:gd name="connsiteY0-2" fmla="*/ 0 h 10000"/>
                <a:gd name="connsiteX1-3" fmla="*/ 178 w 10000"/>
                <a:gd name="connsiteY1-4" fmla="*/ 8267 h 10000"/>
                <a:gd name="connsiteX2-5" fmla="*/ 369 w 10000"/>
                <a:gd name="connsiteY2-6" fmla="*/ 9675 h 10000"/>
                <a:gd name="connsiteX3-7" fmla="*/ 535 w 10000"/>
                <a:gd name="connsiteY3-8" fmla="*/ 10000 h 10000"/>
                <a:gd name="connsiteX4-9" fmla="*/ 1308 w 10000"/>
                <a:gd name="connsiteY4-10" fmla="*/ 7726 h 10000"/>
                <a:gd name="connsiteX5-11" fmla="*/ 2117 w 10000"/>
                <a:gd name="connsiteY5-12" fmla="*/ 5126 h 10000"/>
                <a:gd name="connsiteX6-13" fmla="*/ 2889 w 10000"/>
                <a:gd name="connsiteY6-14" fmla="*/ 3682 h 10000"/>
                <a:gd name="connsiteX7-15" fmla="*/ 3829 w 10000"/>
                <a:gd name="connsiteY7-16" fmla="*/ 2022 h 10000"/>
                <a:gd name="connsiteX8-17" fmla="*/ 4031 w 10000"/>
                <a:gd name="connsiteY8-18" fmla="*/ 3827 h 10000"/>
                <a:gd name="connsiteX9-19" fmla="*/ 4221 w 10000"/>
                <a:gd name="connsiteY9-20" fmla="*/ 8267 h 10000"/>
                <a:gd name="connsiteX10-21" fmla="*/ 4388 w 10000"/>
                <a:gd name="connsiteY10-22" fmla="*/ 9170 h 10000"/>
                <a:gd name="connsiteX11-23" fmla="*/ 4564 w 10000"/>
                <a:gd name="connsiteY11-24" fmla="*/ 9888 h 10000"/>
                <a:gd name="connsiteX12-25" fmla="*/ 8928 w 10000"/>
                <a:gd name="connsiteY12-26" fmla="*/ 2847 h 10000"/>
                <a:gd name="connsiteX13-27" fmla="*/ 10000 w 10000"/>
                <a:gd name="connsiteY13-28" fmla="*/ 2780 h 10000"/>
                <a:gd name="connsiteX0-29" fmla="*/ 0 w 10000"/>
                <a:gd name="connsiteY0-30" fmla="*/ 0 h 10000"/>
                <a:gd name="connsiteX1-31" fmla="*/ 178 w 10000"/>
                <a:gd name="connsiteY1-32" fmla="*/ 8267 h 10000"/>
                <a:gd name="connsiteX2-33" fmla="*/ 369 w 10000"/>
                <a:gd name="connsiteY2-34" fmla="*/ 9675 h 10000"/>
                <a:gd name="connsiteX3-35" fmla="*/ 535 w 10000"/>
                <a:gd name="connsiteY3-36" fmla="*/ 10000 h 10000"/>
                <a:gd name="connsiteX4-37" fmla="*/ 1308 w 10000"/>
                <a:gd name="connsiteY4-38" fmla="*/ 7726 h 10000"/>
                <a:gd name="connsiteX5-39" fmla="*/ 2117 w 10000"/>
                <a:gd name="connsiteY5-40" fmla="*/ 5126 h 10000"/>
                <a:gd name="connsiteX6-41" fmla="*/ 2889 w 10000"/>
                <a:gd name="connsiteY6-42" fmla="*/ 3682 h 10000"/>
                <a:gd name="connsiteX7-43" fmla="*/ 3829 w 10000"/>
                <a:gd name="connsiteY7-44" fmla="*/ 2022 h 10000"/>
                <a:gd name="connsiteX8-45" fmla="*/ 4031 w 10000"/>
                <a:gd name="connsiteY8-46" fmla="*/ 3827 h 10000"/>
                <a:gd name="connsiteX9-47" fmla="*/ 4221 w 10000"/>
                <a:gd name="connsiteY9-48" fmla="*/ 8267 h 10000"/>
                <a:gd name="connsiteX10-49" fmla="*/ 4376 w 10000"/>
                <a:gd name="connsiteY10-50" fmla="*/ 9058 h 10000"/>
                <a:gd name="connsiteX11-51" fmla="*/ 4564 w 10000"/>
                <a:gd name="connsiteY11-52" fmla="*/ 9888 h 10000"/>
                <a:gd name="connsiteX12-53" fmla="*/ 8928 w 10000"/>
                <a:gd name="connsiteY12-54" fmla="*/ 2847 h 10000"/>
                <a:gd name="connsiteX13-55" fmla="*/ 10000 w 10000"/>
                <a:gd name="connsiteY13-56" fmla="*/ 2780 h 10000"/>
                <a:gd name="connsiteX0-57" fmla="*/ 0 w 10000"/>
                <a:gd name="connsiteY0-58" fmla="*/ 0 h 10000"/>
                <a:gd name="connsiteX1-59" fmla="*/ 178 w 10000"/>
                <a:gd name="connsiteY1-60" fmla="*/ 8267 h 10000"/>
                <a:gd name="connsiteX2-61" fmla="*/ 369 w 10000"/>
                <a:gd name="connsiteY2-62" fmla="*/ 9675 h 10000"/>
                <a:gd name="connsiteX3-63" fmla="*/ 535 w 10000"/>
                <a:gd name="connsiteY3-64" fmla="*/ 10000 h 10000"/>
                <a:gd name="connsiteX4-65" fmla="*/ 1308 w 10000"/>
                <a:gd name="connsiteY4-66" fmla="*/ 7726 h 10000"/>
                <a:gd name="connsiteX5-67" fmla="*/ 2117 w 10000"/>
                <a:gd name="connsiteY5-68" fmla="*/ 5126 h 10000"/>
                <a:gd name="connsiteX6-69" fmla="*/ 2889 w 10000"/>
                <a:gd name="connsiteY6-70" fmla="*/ 3682 h 10000"/>
                <a:gd name="connsiteX7-71" fmla="*/ 3829 w 10000"/>
                <a:gd name="connsiteY7-72" fmla="*/ 2022 h 10000"/>
                <a:gd name="connsiteX8-73" fmla="*/ 4031 w 10000"/>
                <a:gd name="connsiteY8-74" fmla="*/ 3827 h 10000"/>
                <a:gd name="connsiteX9-75" fmla="*/ 4185 w 10000"/>
                <a:gd name="connsiteY9-76" fmla="*/ 8267 h 10000"/>
                <a:gd name="connsiteX10-77" fmla="*/ 4376 w 10000"/>
                <a:gd name="connsiteY10-78" fmla="*/ 9058 h 10000"/>
                <a:gd name="connsiteX11-79" fmla="*/ 4564 w 10000"/>
                <a:gd name="connsiteY11-80" fmla="*/ 9888 h 10000"/>
                <a:gd name="connsiteX12-81" fmla="*/ 8928 w 10000"/>
                <a:gd name="connsiteY12-82" fmla="*/ 2847 h 10000"/>
                <a:gd name="connsiteX13-83" fmla="*/ 10000 w 10000"/>
                <a:gd name="connsiteY13-84" fmla="*/ 2780 h 10000"/>
                <a:gd name="connsiteX0-85" fmla="*/ 0 w 10000"/>
                <a:gd name="connsiteY0-86" fmla="*/ 0 h 10000"/>
                <a:gd name="connsiteX1-87" fmla="*/ 178 w 10000"/>
                <a:gd name="connsiteY1-88" fmla="*/ 8267 h 10000"/>
                <a:gd name="connsiteX2-89" fmla="*/ 369 w 10000"/>
                <a:gd name="connsiteY2-90" fmla="*/ 9675 h 10000"/>
                <a:gd name="connsiteX3-91" fmla="*/ 535 w 10000"/>
                <a:gd name="connsiteY3-92" fmla="*/ 10000 h 10000"/>
                <a:gd name="connsiteX4-93" fmla="*/ 1308 w 10000"/>
                <a:gd name="connsiteY4-94" fmla="*/ 7726 h 10000"/>
                <a:gd name="connsiteX5-95" fmla="*/ 2117 w 10000"/>
                <a:gd name="connsiteY5-96" fmla="*/ 5126 h 10000"/>
                <a:gd name="connsiteX6-97" fmla="*/ 2889 w 10000"/>
                <a:gd name="connsiteY6-98" fmla="*/ 3682 h 10000"/>
                <a:gd name="connsiteX7-99" fmla="*/ 3829 w 10000"/>
                <a:gd name="connsiteY7-100" fmla="*/ 2022 h 10000"/>
                <a:gd name="connsiteX8-101" fmla="*/ 3995 w 10000"/>
                <a:gd name="connsiteY8-102" fmla="*/ 3827 h 10000"/>
                <a:gd name="connsiteX9-103" fmla="*/ 4185 w 10000"/>
                <a:gd name="connsiteY9-104" fmla="*/ 8267 h 10000"/>
                <a:gd name="connsiteX10-105" fmla="*/ 4376 w 10000"/>
                <a:gd name="connsiteY10-106" fmla="*/ 9058 h 10000"/>
                <a:gd name="connsiteX11-107" fmla="*/ 4564 w 10000"/>
                <a:gd name="connsiteY11-108" fmla="*/ 9888 h 10000"/>
                <a:gd name="connsiteX12-109" fmla="*/ 8928 w 10000"/>
                <a:gd name="connsiteY12-110" fmla="*/ 2847 h 10000"/>
                <a:gd name="connsiteX13-111" fmla="*/ 10000 w 10000"/>
                <a:gd name="connsiteY13-112" fmla="*/ 2780 h 10000"/>
                <a:gd name="connsiteX0-113" fmla="*/ 0 w 10000"/>
                <a:gd name="connsiteY0-114" fmla="*/ 0 h 10000"/>
                <a:gd name="connsiteX1-115" fmla="*/ 178 w 10000"/>
                <a:gd name="connsiteY1-116" fmla="*/ 8267 h 10000"/>
                <a:gd name="connsiteX2-117" fmla="*/ 369 w 10000"/>
                <a:gd name="connsiteY2-118" fmla="*/ 9675 h 10000"/>
                <a:gd name="connsiteX3-119" fmla="*/ 535 w 10000"/>
                <a:gd name="connsiteY3-120" fmla="*/ 10000 h 10000"/>
                <a:gd name="connsiteX4-121" fmla="*/ 1308 w 10000"/>
                <a:gd name="connsiteY4-122" fmla="*/ 7726 h 10000"/>
                <a:gd name="connsiteX5-123" fmla="*/ 2117 w 10000"/>
                <a:gd name="connsiteY5-124" fmla="*/ 5126 h 10000"/>
                <a:gd name="connsiteX6-125" fmla="*/ 2889 w 10000"/>
                <a:gd name="connsiteY6-126" fmla="*/ 3682 h 10000"/>
                <a:gd name="connsiteX7-127" fmla="*/ 3829 w 10000"/>
                <a:gd name="connsiteY7-128" fmla="*/ 2022 h 10000"/>
                <a:gd name="connsiteX8-129" fmla="*/ 3995 w 10000"/>
                <a:gd name="connsiteY8-130" fmla="*/ 3827 h 10000"/>
                <a:gd name="connsiteX9-131" fmla="*/ 4185 w 10000"/>
                <a:gd name="connsiteY9-132" fmla="*/ 8267 h 10000"/>
                <a:gd name="connsiteX10-133" fmla="*/ 4376 w 10000"/>
                <a:gd name="connsiteY10-134" fmla="*/ 9058 h 10000"/>
                <a:gd name="connsiteX11-135" fmla="*/ 4564 w 10000"/>
                <a:gd name="connsiteY11-136" fmla="*/ 9888 h 10000"/>
                <a:gd name="connsiteX12-137" fmla="*/ 8928 w 10000"/>
                <a:gd name="connsiteY12-138" fmla="*/ 2847 h 10000"/>
                <a:gd name="connsiteX13-139" fmla="*/ 10000 w 10000"/>
                <a:gd name="connsiteY13-140" fmla="*/ 2780 h 10000"/>
                <a:gd name="connsiteX0-141" fmla="*/ 0 w 10000"/>
                <a:gd name="connsiteY0-142" fmla="*/ 0 h 10000"/>
                <a:gd name="connsiteX1-143" fmla="*/ 178 w 10000"/>
                <a:gd name="connsiteY1-144" fmla="*/ 8267 h 10000"/>
                <a:gd name="connsiteX2-145" fmla="*/ 369 w 10000"/>
                <a:gd name="connsiteY2-146" fmla="*/ 9675 h 10000"/>
                <a:gd name="connsiteX3-147" fmla="*/ 535 w 10000"/>
                <a:gd name="connsiteY3-148" fmla="*/ 10000 h 10000"/>
                <a:gd name="connsiteX4-149" fmla="*/ 1308 w 10000"/>
                <a:gd name="connsiteY4-150" fmla="*/ 7726 h 10000"/>
                <a:gd name="connsiteX5-151" fmla="*/ 2117 w 10000"/>
                <a:gd name="connsiteY5-152" fmla="*/ 5126 h 10000"/>
                <a:gd name="connsiteX6-153" fmla="*/ 2889 w 10000"/>
                <a:gd name="connsiteY6-154" fmla="*/ 3682 h 10000"/>
                <a:gd name="connsiteX7-155" fmla="*/ 3829 w 10000"/>
                <a:gd name="connsiteY7-156" fmla="*/ 2022 h 10000"/>
                <a:gd name="connsiteX8-157" fmla="*/ 3995 w 10000"/>
                <a:gd name="connsiteY8-158" fmla="*/ 3827 h 10000"/>
                <a:gd name="connsiteX9-159" fmla="*/ 4185 w 10000"/>
                <a:gd name="connsiteY9-160" fmla="*/ 8267 h 10000"/>
                <a:gd name="connsiteX10-161" fmla="*/ 4376 w 10000"/>
                <a:gd name="connsiteY10-162" fmla="*/ 9058 h 10000"/>
                <a:gd name="connsiteX11-163" fmla="*/ 4564 w 10000"/>
                <a:gd name="connsiteY11-164" fmla="*/ 9888 h 10000"/>
                <a:gd name="connsiteX12-165" fmla="*/ 8928 w 10000"/>
                <a:gd name="connsiteY12-166" fmla="*/ 2847 h 10000"/>
                <a:gd name="connsiteX13-167" fmla="*/ 10000 w 10000"/>
                <a:gd name="connsiteY13-168" fmla="*/ 2780 h 10000"/>
                <a:gd name="connsiteX0-169" fmla="*/ 0 w 10000"/>
                <a:gd name="connsiteY0-170" fmla="*/ 0 h 10000"/>
                <a:gd name="connsiteX1-171" fmla="*/ 178 w 10000"/>
                <a:gd name="connsiteY1-172" fmla="*/ 8267 h 10000"/>
                <a:gd name="connsiteX2-173" fmla="*/ 369 w 10000"/>
                <a:gd name="connsiteY2-174" fmla="*/ 9675 h 10000"/>
                <a:gd name="connsiteX3-175" fmla="*/ 535 w 10000"/>
                <a:gd name="connsiteY3-176" fmla="*/ 10000 h 10000"/>
                <a:gd name="connsiteX4-177" fmla="*/ 1308 w 10000"/>
                <a:gd name="connsiteY4-178" fmla="*/ 7726 h 10000"/>
                <a:gd name="connsiteX5-179" fmla="*/ 2117 w 10000"/>
                <a:gd name="connsiteY5-180" fmla="*/ 5126 h 10000"/>
                <a:gd name="connsiteX6-181" fmla="*/ 2889 w 10000"/>
                <a:gd name="connsiteY6-182" fmla="*/ 3682 h 10000"/>
                <a:gd name="connsiteX7-183" fmla="*/ 3829 w 10000"/>
                <a:gd name="connsiteY7-184" fmla="*/ 2022 h 10000"/>
                <a:gd name="connsiteX8-185" fmla="*/ 3995 w 10000"/>
                <a:gd name="connsiteY8-186" fmla="*/ 3827 h 10000"/>
                <a:gd name="connsiteX9-187" fmla="*/ 4185 w 10000"/>
                <a:gd name="connsiteY9-188" fmla="*/ 8267 h 10000"/>
                <a:gd name="connsiteX10-189" fmla="*/ 4376 w 10000"/>
                <a:gd name="connsiteY10-190" fmla="*/ 9058 h 10000"/>
                <a:gd name="connsiteX11-191" fmla="*/ 4564 w 10000"/>
                <a:gd name="connsiteY11-192" fmla="*/ 9888 h 10000"/>
                <a:gd name="connsiteX12-193" fmla="*/ 8928 w 10000"/>
                <a:gd name="connsiteY12-194" fmla="*/ 2847 h 10000"/>
                <a:gd name="connsiteX13-195" fmla="*/ 10000 w 10000"/>
                <a:gd name="connsiteY13-196" fmla="*/ 2780 h 10000"/>
                <a:gd name="connsiteX0-197" fmla="*/ 0 w 10000"/>
                <a:gd name="connsiteY0-198" fmla="*/ 0 h 10000"/>
                <a:gd name="connsiteX1-199" fmla="*/ 178 w 10000"/>
                <a:gd name="connsiteY1-200" fmla="*/ 8267 h 10000"/>
                <a:gd name="connsiteX2-201" fmla="*/ 369 w 10000"/>
                <a:gd name="connsiteY2-202" fmla="*/ 9675 h 10000"/>
                <a:gd name="connsiteX3-203" fmla="*/ 535 w 10000"/>
                <a:gd name="connsiteY3-204" fmla="*/ 10000 h 10000"/>
                <a:gd name="connsiteX4-205" fmla="*/ 1308 w 10000"/>
                <a:gd name="connsiteY4-206" fmla="*/ 7726 h 10000"/>
                <a:gd name="connsiteX5-207" fmla="*/ 2117 w 10000"/>
                <a:gd name="connsiteY5-208" fmla="*/ 5126 h 10000"/>
                <a:gd name="connsiteX6-209" fmla="*/ 2889 w 10000"/>
                <a:gd name="connsiteY6-210" fmla="*/ 3682 h 10000"/>
                <a:gd name="connsiteX7-211" fmla="*/ 3793 w 10000"/>
                <a:gd name="connsiteY7-212" fmla="*/ 1835 h 10000"/>
                <a:gd name="connsiteX8-213" fmla="*/ 3995 w 10000"/>
                <a:gd name="connsiteY8-214" fmla="*/ 3827 h 10000"/>
                <a:gd name="connsiteX9-215" fmla="*/ 4185 w 10000"/>
                <a:gd name="connsiteY9-216" fmla="*/ 8267 h 10000"/>
                <a:gd name="connsiteX10-217" fmla="*/ 4376 w 10000"/>
                <a:gd name="connsiteY10-218" fmla="*/ 9058 h 10000"/>
                <a:gd name="connsiteX11-219" fmla="*/ 4564 w 10000"/>
                <a:gd name="connsiteY11-220" fmla="*/ 9888 h 10000"/>
                <a:gd name="connsiteX12-221" fmla="*/ 8928 w 10000"/>
                <a:gd name="connsiteY12-222" fmla="*/ 2847 h 10000"/>
                <a:gd name="connsiteX13-223" fmla="*/ 10000 w 10000"/>
                <a:gd name="connsiteY13-224" fmla="*/ 2780 h 10000"/>
                <a:gd name="connsiteX0-225" fmla="*/ 0 w 10000"/>
                <a:gd name="connsiteY0-226" fmla="*/ 0 h 10000"/>
                <a:gd name="connsiteX1-227" fmla="*/ 178 w 10000"/>
                <a:gd name="connsiteY1-228" fmla="*/ 8267 h 10000"/>
                <a:gd name="connsiteX2-229" fmla="*/ 369 w 10000"/>
                <a:gd name="connsiteY2-230" fmla="*/ 9675 h 10000"/>
                <a:gd name="connsiteX3-231" fmla="*/ 535 w 10000"/>
                <a:gd name="connsiteY3-232" fmla="*/ 10000 h 10000"/>
                <a:gd name="connsiteX4-233" fmla="*/ 1308 w 10000"/>
                <a:gd name="connsiteY4-234" fmla="*/ 7726 h 10000"/>
                <a:gd name="connsiteX5-235" fmla="*/ 2117 w 10000"/>
                <a:gd name="connsiteY5-236" fmla="*/ 5126 h 10000"/>
                <a:gd name="connsiteX6-237" fmla="*/ 2840 w 10000"/>
                <a:gd name="connsiteY6-238" fmla="*/ 3570 h 10000"/>
                <a:gd name="connsiteX7-239" fmla="*/ 3793 w 10000"/>
                <a:gd name="connsiteY7-240" fmla="*/ 1835 h 10000"/>
                <a:gd name="connsiteX8-241" fmla="*/ 3995 w 10000"/>
                <a:gd name="connsiteY8-242" fmla="*/ 3827 h 10000"/>
                <a:gd name="connsiteX9-243" fmla="*/ 4185 w 10000"/>
                <a:gd name="connsiteY9-244" fmla="*/ 8267 h 10000"/>
                <a:gd name="connsiteX10-245" fmla="*/ 4376 w 10000"/>
                <a:gd name="connsiteY10-246" fmla="*/ 9058 h 10000"/>
                <a:gd name="connsiteX11-247" fmla="*/ 4564 w 10000"/>
                <a:gd name="connsiteY11-248" fmla="*/ 9888 h 10000"/>
                <a:gd name="connsiteX12-249" fmla="*/ 8928 w 10000"/>
                <a:gd name="connsiteY12-250" fmla="*/ 2847 h 10000"/>
                <a:gd name="connsiteX13-251" fmla="*/ 10000 w 10000"/>
                <a:gd name="connsiteY13-252" fmla="*/ 2780 h 10000"/>
                <a:gd name="connsiteX0-253" fmla="*/ 0 w 10000"/>
                <a:gd name="connsiteY0-254" fmla="*/ 0 h 10000"/>
                <a:gd name="connsiteX1-255" fmla="*/ 178 w 10000"/>
                <a:gd name="connsiteY1-256" fmla="*/ 8267 h 10000"/>
                <a:gd name="connsiteX2-257" fmla="*/ 369 w 10000"/>
                <a:gd name="connsiteY2-258" fmla="*/ 9675 h 10000"/>
                <a:gd name="connsiteX3-259" fmla="*/ 535 w 10000"/>
                <a:gd name="connsiteY3-260" fmla="*/ 10000 h 10000"/>
                <a:gd name="connsiteX4-261" fmla="*/ 1308 w 10000"/>
                <a:gd name="connsiteY4-262" fmla="*/ 7726 h 10000"/>
                <a:gd name="connsiteX5-263" fmla="*/ 2117 w 10000"/>
                <a:gd name="connsiteY5-264" fmla="*/ 5051 h 10000"/>
                <a:gd name="connsiteX6-265" fmla="*/ 2840 w 10000"/>
                <a:gd name="connsiteY6-266" fmla="*/ 3570 h 10000"/>
                <a:gd name="connsiteX7-267" fmla="*/ 3793 w 10000"/>
                <a:gd name="connsiteY7-268" fmla="*/ 1835 h 10000"/>
                <a:gd name="connsiteX8-269" fmla="*/ 3995 w 10000"/>
                <a:gd name="connsiteY8-270" fmla="*/ 3827 h 10000"/>
                <a:gd name="connsiteX9-271" fmla="*/ 4185 w 10000"/>
                <a:gd name="connsiteY9-272" fmla="*/ 8267 h 10000"/>
                <a:gd name="connsiteX10-273" fmla="*/ 4376 w 10000"/>
                <a:gd name="connsiteY10-274" fmla="*/ 9058 h 10000"/>
                <a:gd name="connsiteX11-275" fmla="*/ 4564 w 10000"/>
                <a:gd name="connsiteY11-276" fmla="*/ 9888 h 10000"/>
                <a:gd name="connsiteX12-277" fmla="*/ 8928 w 10000"/>
                <a:gd name="connsiteY12-278" fmla="*/ 2847 h 10000"/>
                <a:gd name="connsiteX13-279" fmla="*/ 10000 w 10000"/>
                <a:gd name="connsiteY13-280" fmla="*/ 2780 h 10000"/>
                <a:gd name="connsiteX0-281" fmla="*/ 0 w 10000"/>
                <a:gd name="connsiteY0-282" fmla="*/ 0 h 10000"/>
                <a:gd name="connsiteX1-283" fmla="*/ 178 w 10000"/>
                <a:gd name="connsiteY1-284" fmla="*/ 8267 h 10000"/>
                <a:gd name="connsiteX2-285" fmla="*/ 369 w 10000"/>
                <a:gd name="connsiteY2-286" fmla="*/ 9675 h 10000"/>
                <a:gd name="connsiteX3-287" fmla="*/ 535 w 10000"/>
                <a:gd name="connsiteY3-288" fmla="*/ 10000 h 10000"/>
                <a:gd name="connsiteX4-289" fmla="*/ 1308 w 10000"/>
                <a:gd name="connsiteY4-290" fmla="*/ 7614 h 10000"/>
                <a:gd name="connsiteX5-291" fmla="*/ 2117 w 10000"/>
                <a:gd name="connsiteY5-292" fmla="*/ 5051 h 10000"/>
                <a:gd name="connsiteX6-293" fmla="*/ 2840 w 10000"/>
                <a:gd name="connsiteY6-294" fmla="*/ 3570 h 10000"/>
                <a:gd name="connsiteX7-295" fmla="*/ 3793 w 10000"/>
                <a:gd name="connsiteY7-296" fmla="*/ 1835 h 10000"/>
                <a:gd name="connsiteX8-297" fmla="*/ 3995 w 10000"/>
                <a:gd name="connsiteY8-298" fmla="*/ 3827 h 10000"/>
                <a:gd name="connsiteX9-299" fmla="*/ 4185 w 10000"/>
                <a:gd name="connsiteY9-300" fmla="*/ 8267 h 10000"/>
                <a:gd name="connsiteX10-301" fmla="*/ 4376 w 10000"/>
                <a:gd name="connsiteY10-302" fmla="*/ 9058 h 10000"/>
                <a:gd name="connsiteX11-303" fmla="*/ 4564 w 10000"/>
                <a:gd name="connsiteY11-304" fmla="*/ 9888 h 10000"/>
                <a:gd name="connsiteX12-305" fmla="*/ 8928 w 10000"/>
                <a:gd name="connsiteY12-306" fmla="*/ 2847 h 10000"/>
                <a:gd name="connsiteX13-307" fmla="*/ 10000 w 10000"/>
                <a:gd name="connsiteY13-308" fmla="*/ 278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0000" h="10000">
                  <a:moveTo>
                    <a:pt x="0" y="0"/>
                  </a:moveTo>
                  <a:cubicBezTo>
                    <a:pt x="59" y="2756"/>
                    <a:pt x="119" y="5511"/>
                    <a:pt x="178" y="8267"/>
                  </a:cubicBezTo>
                  <a:cubicBezTo>
                    <a:pt x="242" y="8736"/>
                    <a:pt x="305" y="9206"/>
                    <a:pt x="369" y="9675"/>
                  </a:cubicBezTo>
                  <a:lnTo>
                    <a:pt x="535" y="10000"/>
                  </a:lnTo>
                  <a:lnTo>
                    <a:pt x="1308" y="7614"/>
                  </a:lnTo>
                  <a:lnTo>
                    <a:pt x="2117" y="5051"/>
                  </a:lnTo>
                  <a:lnTo>
                    <a:pt x="2840" y="3570"/>
                  </a:lnTo>
                  <a:lnTo>
                    <a:pt x="3793" y="1835"/>
                  </a:lnTo>
                  <a:cubicBezTo>
                    <a:pt x="3860" y="2437"/>
                    <a:pt x="3912" y="2924"/>
                    <a:pt x="3995" y="3827"/>
                  </a:cubicBezTo>
                  <a:cubicBezTo>
                    <a:pt x="4058" y="5307"/>
                    <a:pt x="4122" y="6787"/>
                    <a:pt x="4185" y="8267"/>
                  </a:cubicBezTo>
                  <a:cubicBezTo>
                    <a:pt x="4241" y="8568"/>
                    <a:pt x="4320" y="8757"/>
                    <a:pt x="4376" y="9058"/>
                  </a:cubicBezTo>
                  <a:cubicBezTo>
                    <a:pt x="4435" y="9297"/>
                    <a:pt x="4505" y="9649"/>
                    <a:pt x="4564" y="9888"/>
                  </a:cubicBezTo>
                  <a:lnTo>
                    <a:pt x="8928" y="2847"/>
                  </a:lnTo>
                  <a:cubicBezTo>
                    <a:pt x="9249" y="2775"/>
                    <a:pt x="9679" y="2852"/>
                    <a:pt x="10000" y="2780"/>
                  </a:cubicBezTo>
                </a:path>
              </a:pathLst>
            </a:custGeom>
            <a:noFill/>
            <a:ln w="15875">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005" name="Freeform 1340"/>
            <p:cNvSpPr/>
            <p:nvPr/>
          </p:nvSpPr>
          <p:spPr bwMode="auto">
            <a:xfrm>
              <a:off x="2881598" y="3380540"/>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06" name="Freeform 1342"/>
            <p:cNvSpPr/>
            <p:nvPr/>
          </p:nvSpPr>
          <p:spPr bwMode="auto">
            <a:xfrm>
              <a:off x="2061442" y="3390532"/>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07" name="Freeform 1344"/>
            <p:cNvSpPr/>
            <p:nvPr/>
          </p:nvSpPr>
          <p:spPr bwMode="auto">
            <a:xfrm>
              <a:off x="3780121" y="2909331"/>
              <a:ext cx="75701"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08" name="Freeform 1346"/>
            <p:cNvSpPr/>
            <p:nvPr/>
          </p:nvSpPr>
          <p:spPr bwMode="auto">
            <a:xfrm>
              <a:off x="3977974" y="2907242"/>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09" name="Freeform 1348"/>
            <p:cNvSpPr/>
            <p:nvPr/>
          </p:nvSpPr>
          <p:spPr bwMode="auto">
            <a:xfrm>
              <a:off x="1980857" y="3264877"/>
              <a:ext cx="75701" cy="6766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10" name="Freeform 1350"/>
            <p:cNvSpPr/>
            <p:nvPr/>
          </p:nvSpPr>
          <p:spPr bwMode="auto">
            <a:xfrm>
              <a:off x="2215283" y="3228629"/>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11" name="Freeform 1352"/>
            <p:cNvSpPr/>
            <p:nvPr/>
          </p:nvSpPr>
          <p:spPr bwMode="auto">
            <a:xfrm>
              <a:off x="2014932" y="3363788"/>
              <a:ext cx="75701"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12" name="Freeform 1354"/>
            <p:cNvSpPr/>
            <p:nvPr/>
          </p:nvSpPr>
          <p:spPr bwMode="auto">
            <a:xfrm>
              <a:off x="1941786" y="2711509"/>
              <a:ext cx="75701" cy="72494"/>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13" name="Freeform 1356"/>
            <p:cNvSpPr/>
            <p:nvPr/>
          </p:nvSpPr>
          <p:spPr bwMode="auto">
            <a:xfrm>
              <a:off x="2759668" y="2977318"/>
              <a:ext cx="80585"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14" name="Freeform 1358"/>
            <p:cNvSpPr/>
            <p:nvPr/>
          </p:nvSpPr>
          <p:spPr bwMode="auto">
            <a:xfrm>
              <a:off x="2376452" y="3049323"/>
              <a:ext cx="75701"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15" name="Freeform 1360"/>
            <p:cNvSpPr/>
            <p:nvPr/>
          </p:nvSpPr>
          <p:spPr bwMode="auto">
            <a:xfrm>
              <a:off x="2806178" y="3272125"/>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16" name="Freeform 1362"/>
            <p:cNvSpPr/>
            <p:nvPr/>
          </p:nvSpPr>
          <p:spPr bwMode="auto">
            <a:xfrm>
              <a:off x="2725481" y="2851582"/>
              <a:ext cx="75701"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17" name="Freeform 1364"/>
            <p:cNvSpPr/>
            <p:nvPr/>
          </p:nvSpPr>
          <p:spPr bwMode="auto">
            <a:xfrm>
              <a:off x="2535067" y="2960322"/>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18" name="Freeform 1366"/>
            <p:cNvSpPr/>
            <p:nvPr/>
          </p:nvSpPr>
          <p:spPr bwMode="auto">
            <a:xfrm>
              <a:off x="2842751" y="3325287"/>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grpSp>
      <p:grpSp>
        <p:nvGrpSpPr>
          <p:cNvPr id="929" name="Group 928"/>
          <p:cNvGrpSpPr/>
          <p:nvPr/>
        </p:nvGrpSpPr>
        <p:grpSpPr>
          <a:xfrm>
            <a:off x="1123879" y="1548964"/>
            <a:ext cx="997653" cy="672537"/>
            <a:chOff x="2371568" y="2331735"/>
            <a:chExt cx="1509122" cy="1017328"/>
          </a:xfrm>
        </p:grpSpPr>
        <p:sp>
          <p:nvSpPr>
            <p:cNvPr id="930" name="Line 1317"/>
            <p:cNvSpPr>
              <a:spLocks noChangeShapeType="1"/>
            </p:cNvSpPr>
            <p:nvPr/>
          </p:nvSpPr>
          <p:spPr bwMode="auto">
            <a:xfrm>
              <a:off x="2530295" y="3049422"/>
              <a:ext cx="0" cy="0"/>
            </a:xfrm>
            <a:prstGeom prst="line">
              <a:avLst/>
            </a:prstGeom>
            <a:noFill/>
            <a:ln w="11113">
              <a:solidFill>
                <a:srgbClr val="086F3C"/>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931" name="Freeform 1318"/>
            <p:cNvSpPr/>
            <p:nvPr/>
          </p:nvSpPr>
          <p:spPr bwMode="auto">
            <a:xfrm>
              <a:off x="2376452" y="2880271"/>
              <a:ext cx="75701" cy="70078"/>
            </a:xfrm>
            <a:custGeom>
              <a:avLst/>
              <a:gdLst>
                <a:gd name="T0" fmla="*/ 0 w 31"/>
                <a:gd name="T1" fmla="*/ 14 h 29"/>
                <a:gd name="T2" fmla="*/ 0 w 31"/>
                <a:gd name="T3" fmla="*/ 14 h 29"/>
                <a:gd name="T4" fmla="*/ 2 w 31"/>
                <a:gd name="T5" fmla="*/ 9 h 29"/>
                <a:gd name="T6" fmla="*/ 4 w 31"/>
                <a:gd name="T7" fmla="*/ 3 h 29"/>
                <a:gd name="T8" fmla="*/ 9 w 31"/>
                <a:gd name="T9" fmla="*/ 2 h 29"/>
                <a:gd name="T10" fmla="*/ 15 w 31"/>
                <a:gd name="T11" fmla="*/ 0 h 29"/>
                <a:gd name="T12" fmla="*/ 15 w 31"/>
                <a:gd name="T13" fmla="*/ 0 h 29"/>
                <a:gd name="T14" fmla="*/ 22 w 31"/>
                <a:gd name="T15" fmla="*/ 2 h 29"/>
                <a:gd name="T16" fmla="*/ 25 w 31"/>
                <a:gd name="T17" fmla="*/ 3 h 29"/>
                <a:gd name="T18" fmla="*/ 29 w 31"/>
                <a:gd name="T19" fmla="*/ 9 h 29"/>
                <a:gd name="T20" fmla="*/ 31 w 31"/>
                <a:gd name="T21" fmla="*/ 14 h 29"/>
                <a:gd name="T22" fmla="*/ 31 w 31"/>
                <a:gd name="T23" fmla="*/ 14 h 29"/>
                <a:gd name="T24" fmla="*/ 29 w 31"/>
                <a:gd name="T25" fmla="*/ 20 h 29"/>
                <a:gd name="T26" fmla="*/ 25 w 31"/>
                <a:gd name="T27" fmla="*/ 25 h 29"/>
                <a:gd name="T28" fmla="*/ 22 w 31"/>
                <a:gd name="T29" fmla="*/ 29 h 29"/>
                <a:gd name="T30" fmla="*/ 15 w 31"/>
                <a:gd name="T31" fmla="*/ 29 h 29"/>
                <a:gd name="T32" fmla="*/ 15 w 31"/>
                <a:gd name="T33" fmla="*/ 29 h 29"/>
                <a:gd name="T34" fmla="*/ 9 w 31"/>
                <a:gd name="T35" fmla="*/ 29 h 29"/>
                <a:gd name="T36" fmla="*/ 4 w 31"/>
                <a:gd name="T37" fmla="*/ 25 h 29"/>
                <a:gd name="T38" fmla="*/ 2 w 31"/>
                <a:gd name="T39" fmla="*/ 20 h 29"/>
                <a:gd name="T40" fmla="*/ 0 w 31"/>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4"/>
                  </a:moveTo>
                  <a:lnTo>
                    <a:pt x="0" y="14"/>
                  </a:lnTo>
                  <a:lnTo>
                    <a:pt x="2" y="9"/>
                  </a:lnTo>
                  <a:lnTo>
                    <a:pt x="4" y="3"/>
                  </a:lnTo>
                  <a:lnTo>
                    <a:pt x="9" y="2"/>
                  </a:lnTo>
                  <a:lnTo>
                    <a:pt x="15" y="0"/>
                  </a:lnTo>
                  <a:lnTo>
                    <a:pt x="15" y="0"/>
                  </a:lnTo>
                  <a:lnTo>
                    <a:pt x="22" y="2"/>
                  </a:lnTo>
                  <a:lnTo>
                    <a:pt x="25" y="3"/>
                  </a:lnTo>
                  <a:lnTo>
                    <a:pt x="29" y="9"/>
                  </a:lnTo>
                  <a:lnTo>
                    <a:pt x="31" y="14"/>
                  </a:lnTo>
                  <a:lnTo>
                    <a:pt x="31" y="14"/>
                  </a:lnTo>
                  <a:lnTo>
                    <a:pt x="29" y="20"/>
                  </a:lnTo>
                  <a:lnTo>
                    <a:pt x="25" y="25"/>
                  </a:lnTo>
                  <a:lnTo>
                    <a:pt x="22" y="29"/>
                  </a:lnTo>
                  <a:lnTo>
                    <a:pt x="15" y="29"/>
                  </a:lnTo>
                  <a:lnTo>
                    <a:pt x="15" y="29"/>
                  </a:lnTo>
                  <a:lnTo>
                    <a:pt x="9" y="29"/>
                  </a:lnTo>
                  <a:lnTo>
                    <a:pt x="4" y="25"/>
                  </a:lnTo>
                  <a:lnTo>
                    <a:pt x="2" y="20"/>
                  </a:lnTo>
                  <a:lnTo>
                    <a:pt x="0" y="14"/>
                  </a:lnTo>
                  <a:close/>
                </a:path>
              </a:pathLst>
            </a:cu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32" name="Freeform 1319"/>
            <p:cNvSpPr/>
            <p:nvPr/>
          </p:nvSpPr>
          <p:spPr bwMode="auto">
            <a:xfrm>
              <a:off x="2376452" y="2880271"/>
              <a:ext cx="75701" cy="70078"/>
            </a:xfrm>
            <a:custGeom>
              <a:avLst/>
              <a:gdLst>
                <a:gd name="T0" fmla="*/ 0 w 31"/>
                <a:gd name="T1" fmla="*/ 14 h 29"/>
                <a:gd name="T2" fmla="*/ 0 w 31"/>
                <a:gd name="T3" fmla="*/ 14 h 29"/>
                <a:gd name="T4" fmla="*/ 2 w 31"/>
                <a:gd name="T5" fmla="*/ 9 h 29"/>
                <a:gd name="T6" fmla="*/ 4 w 31"/>
                <a:gd name="T7" fmla="*/ 3 h 29"/>
                <a:gd name="T8" fmla="*/ 9 w 31"/>
                <a:gd name="T9" fmla="*/ 2 h 29"/>
                <a:gd name="T10" fmla="*/ 15 w 31"/>
                <a:gd name="T11" fmla="*/ 0 h 29"/>
                <a:gd name="T12" fmla="*/ 15 w 31"/>
                <a:gd name="T13" fmla="*/ 0 h 29"/>
                <a:gd name="T14" fmla="*/ 22 w 31"/>
                <a:gd name="T15" fmla="*/ 2 h 29"/>
                <a:gd name="T16" fmla="*/ 25 w 31"/>
                <a:gd name="T17" fmla="*/ 3 h 29"/>
                <a:gd name="T18" fmla="*/ 29 w 31"/>
                <a:gd name="T19" fmla="*/ 9 h 29"/>
                <a:gd name="T20" fmla="*/ 31 w 31"/>
                <a:gd name="T21" fmla="*/ 14 h 29"/>
                <a:gd name="T22" fmla="*/ 31 w 31"/>
                <a:gd name="T23" fmla="*/ 14 h 29"/>
                <a:gd name="T24" fmla="*/ 29 w 31"/>
                <a:gd name="T25" fmla="*/ 20 h 29"/>
                <a:gd name="T26" fmla="*/ 25 w 31"/>
                <a:gd name="T27" fmla="*/ 25 h 29"/>
                <a:gd name="T28" fmla="*/ 22 w 31"/>
                <a:gd name="T29" fmla="*/ 29 h 29"/>
                <a:gd name="T30" fmla="*/ 15 w 31"/>
                <a:gd name="T31" fmla="*/ 29 h 29"/>
                <a:gd name="T32" fmla="*/ 15 w 31"/>
                <a:gd name="T33" fmla="*/ 29 h 29"/>
                <a:gd name="T34" fmla="*/ 9 w 31"/>
                <a:gd name="T35" fmla="*/ 29 h 29"/>
                <a:gd name="T36" fmla="*/ 4 w 31"/>
                <a:gd name="T37" fmla="*/ 25 h 29"/>
                <a:gd name="T38" fmla="*/ 2 w 31"/>
                <a:gd name="T39" fmla="*/ 20 h 29"/>
                <a:gd name="T40" fmla="*/ 0 w 31"/>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4"/>
                  </a:moveTo>
                  <a:lnTo>
                    <a:pt x="0" y="14"/>
                  </a:lnTo>
                  <a:lnTo>
                    <a:pt x="2" y="9"/>
                  </a:lnTo>
                  <a:lnTo>
                    <a:pt x="4" y="3"/>
                  </a:lnTo>
                  <a:lnTo>
                    <a:pt x="9" y="2"/>
                  </a:lnTo>
                  <a:lnTo>
                    <a:pt x="15" y="0"/>
                  </a:lnTo>
                  <a:lnTo>
                    <a:pt x="15" y="0"/>
                  </a:lnTo>
                  <a:lnTo>
                    <a:pt x="22" y="2"/>
                  </a:lnTo>
                  <a:lnTo>
                    <a:pt x="25" y="3"/>
                  </a:lnTo>
                  <a:lnTo>
                    <a:pt x="29" y="9"/>
                  </a:lnTo>
                  <a:lnTo>
                    <a:pt x="31" y="14"/>
                  </a:lnTo>
                  <a:lnTo>
                    <a:pt x="31" y="14"/>
                  </a:lnTo>
                  <a:lnTo>
                    <a:pt x="29" y="20"/>
                  </a:lnTo>
                  <a:lnTo>
                    <a:pt x="25" y="25"/>
                  </a:lnTo>
                  <a:lnTo>
                    <a:pt x="22" y="29"/>
                  </a:lnTo>
                  <a:lnTo>
                    <a:pt x="15" y="29"/>
                  </a:lnTo>
                  <a:lnTo>
                    <a:pt x="15" y="29"/>
                  </a:lnTo>
                  <a:lnTo>
                    <a:pt x="9" y="29"/>
                  </a:lnTo>
                  <a:lnTo>
                    <a:pt x="4" y="25"/>
                  </a:lnTo>
                  <a:lnTo>
                    <a:pt x="2"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33" name="Freeform 1320"/>
            <p:cNvSpPr/>
            <p:nvPr/>
          </p:nvSpPr>
          <p:spPr bwMode="auto">
            <a:xfrm>
              <a:off x="2530295" y="2331735"/>
              <a:ext cx="75701" cy="7007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34" name="Freeform 1321"/>
            <p:cNvSpPr/>
            <p:nvPr/>
          </p:nvSpPr>
          <p:spPr bwMode="auto">
            <a:xfrm>
              <a:off x="2530295" y="2331735"/>
              <a:ext cx="75701" cy="70078"/>
            </a:xfrm>
            <a:custGeom>
              <a:avLst/>
              <a:gdLst>
                <a:gd name="T0" fmla="*/ 0 w 31"/>
                <a:gd name="T1" fmla="*/ 14 h 29"/>
                <a:gd name="T2" fmla="*/ 0 w 31"/>
                <a:gd name="T3" fmla="*/ 14 h 29"/>
                <a:gd name="T4" fmla="*/ 2 w 31"/>
                <a:gd name="T5" fmla="*/ 9 h 29"/>
                <a:gd name="T6" fmla="*/ 6 w 31"/>
                <a:gd name="T7" fmla="*/ 5 h 29"/>
                <a:gd name="T8" fmla="*/ 9 w 31"/>
                <a:gd name="T9" fmla="*/ 2 h 29"/>
                <a:gd name="T10" fmla="*/ 16 w 31"/>
                <a:gd name="T11" fmla="*/ 0 h 29"/>
                <a:gd name="T12" fmla="*/ 16 w 31"/>
                <a:gd name="T13" fmla="*/ 0 h 29"/>
                <a:gd name="T14" fmla="*/ 22 w 31"/>
                <a:gd name="T15" fmla="*/ 2 h 29"/>
                <a:gd name="T16" fmla="*/ 27 w 31"/>
                <a:gd name="T17" fmla="*/ 5 h 29"/>
                <a:gd name="T18" fmla="*/ 31 w 31"/>
                <a:gd name="T19" fmla="*/ 9 h 29"/>
                <a:gd name="T20" fmla="*/ 31 w 31"/>
                <a:gd name="T21" fmla="*/ 14 h 29"/>
                <a:gd name="T22" fmla="*/ 31 w 31"/>
                <a:gd name="T23" fmla="*/ 14 h 29"/>
                <a:gd name="T24" fmla="*/ 31 w 31"/>
                <a:gd name="T25" fmla="*/ 20 h 29"/>
                <a:gd name="T26" fmla="*/ 27 w 31"/>
                <a:gd name="T27" fmla="*/ 25 h 29"/>
                <a:gd name="T28" fmla="*/ 22 w 31"/>
                <a:gd name="T29" fmla="*/ 29 h 29"/>
                <a:gd name="T30" fmla="*/ 16 w 31"/>
                <a:gd name="T31" fmla="*/ 29 h 29"/>
                <a:gd name="T32" fmla="*/ 16 w 31"/>
                <a:gd name="T33" fmla="*/ 29 h 29"/>
                <a:gd name="T34" fmla="*/ 9 w 31"/>
                <a:gd name="T35" fmla="*/ 29 h 29"/>
                <a:gd name="T36" fmla="*/ 6 w 31"/>
                <a:gd name="T37" fmla="*/ 25 h 29"/>
                <a:gd name="T38" fmla="*/ 2 w 31"/>
                <a:gd name="T39" fmla="*/ 20 h 29"/>
                <a:gd name="T40" fmla="*/ 0 w 31"/>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4"/>
                  </a:moveTo>
                  <a:lnTo>
                    <a:pt x="0" y="14"/>
                  </a:lnTo>
                  <a:lnTo>
                    <a:pt x="2" y="9"/>
                  </a:lnTo>
                  <a:lnTo>
                    <a:pt x="6" y="5"/>
                  </a:lnTo>
                  <a:lnTo>
                    <a:pt x="9" y="2"/>
                  </a:lnTo>
                  <a:lnTo>
                    <a:pt x="16" y="0"/>
                  </a:lnTo>
                  <a:lnTo>
                    <a:pt x="16" y="0"/>
                  </a:lnTo>
                  <a:lnTo>
                    <a:pt x="22" y="2"/>
                  </a:lnTo>
                  <a:lnTo>
                    <a:pt x="27" y="5"/>
                  </a:lnTo>
                  <a:lnTo>
                    <a:pt x="31" y="9"/>
                  </a:lnTo>
                  <a:lnTo>
                    <a:pt x="31" y="14"/>
                  </a:lnTo>
                  <a:lnTo>
                    <a:pt x="31" y="14"/>
                  </a:lnTo>
                  <a:lnTo>
                    <a:pt x="31" y="20"/>
                  </a:lnTo>
                  <a:lnTo>
                    <a:pt x="27" y="25"/>
                  </a:lnTo>
                  <a:lnTo>
                    <a:pt x="22" y="29"/>
                  </a:lnTo>
                  <a:lnTo>
                    <a:pt x="16" y="29"/>
                  </a:lnTo>
                  <a:lnTo>
                    <a:pt x="16" y="29"/>
                  </a:lnTo>
                  <a:lnTo>
                    <a:pt x="9" y="29"/>
                  </a:lnTo>
                  <a:lnTo>
                    <a:pt x="6" y="25"/>
                  </a:lnTo>
                  <a:lnTo>
                    <a:pt x="2"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35" name="Freeform 1322"/>
            <p:cNvSpPr/>
            <p:nvPr/>
          </p:nvSpPr>
          <p:spPr bwMode="auto">
            <a:xfrm>
              <a:off x="2896586" y="2880271"/>
              <a:ext cx="73258" cy="70078"/>
            </a:xfrm>
            <a:custGeom>
              <a:avLst/>
              <a:gdLst>
                <a:gd name="T0" fmla="*/ 0 w 30"/>
                <a:gd name="T1" fmla="*/ 14 h 29"/>
                <a:gd name="T2" fmla="*/ 0 w 30"/>
                <a:gd name="T3" fmla="*/ 14 h 29"/>
                <a:gd name="T4" fmla="*/ 1 w 30"/>
                <a:gd name="T5" fmla="*/ 9 h 29"/>
                <a:gd name="T6" fmla="*/ 3 w 30"/>
                <a:gd name="T7" fmla="*/ 3 h 29"/>
                <a:gd name="T8" fmla="*/ 9 w 30"/>
                <a:gd name="T9" fmla="*/ 2 h 29"/>
                <a:gd name="T10" fmla="*/ 14 w 30"/>
                <a:gd name="T11" fmla="*/ 0 h 29"/>
                <a:gd name="T12" fmla="*/ 14 w 30"/>
                <a:gd name="T13" fmla="*/ 0 h 29"/>
                <a:gd name="T14" fmla="*/ 21 w 30"/>
                <a:gd name="T15" fmla="*/ 2 h 29"/>
                <a:gd name="T16" fmla="*/ 27 w 30"/>
                <a:gd name="T17" fmla="*/ 3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9 h 29"/>
                <a:gd name="T30" fmla="*/ 14 w 30"/>
                <a:gd name="T31" fmla="*/ 29 h 29"/>
                <a:gd name="T32" fmla="*/ 14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3"/>
                  </a:lnTo>
                  <a:lnTo>
                    <a:pt x="9" y="2"/>
                  </a:lnTo>
                  <a:lnTo>
                    <a:pt x="14" y="0"/>
                  </a:lnTo>
                  <a:lnTo>
                    <a:pt x="14" y="0"/>
                  </a:lnTo>
                  <a:lnTo>
                    <a:pt x="21" y="2"/>
                  </a:lnTo>
                  <a:lnTo>
                    <a:pt x="27" y="3"/>
                  </a:lnTo>
                  <a:lnTo>
                    <a:pt x="28" y="9"/>
                  </a:lnTo>
                  <a:lnTo>
                    <a:pt x="30" y="14"/>
                  </a:lnTo>
                  <a:lnTo>
                    <a:pt x="30" y="14"/>
                  </a:lnTo>
                  <a:lnTo>
                    <a:pt x="28" y="20"/>
                  </a:lnTo>
                  <a:lnTo>
                    <a:pt x="27" y="25"/>
                  </a:lnTo>
                  <a:lnTo>
                    <a:pt x="21" y="29"/>
                  </a:lnTo>
                  <a:lnTo>
                    <a:pt x="14" y="29"/>
                  </a:lnTo>
                  <a:lnTo>
                    <a:pt x="14" y="29"/>
                  </a:lnTo>
                  <a:lnTo>
                    <a:pt x="9" y="29"/>
                  </a:lnTo>
                  <a:lnTo>
                    <a:pt x="3" y="25"/>
                  </a:lnTo>
                  <a:lnTo>
                    <a:pt x="1" y="20"/>
                  </a:lnTo>
                  <a:lnTo>
                    <a:pt x="0" y="14"/>
                  </a:lnTo>
                  <a:close/>
                </a:path>
              </a:pathLst>
            </a:cu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36" name="Freeform 1323"/>
            <p:cNvSpPr/>
            <p:nvPr/>
          </p:nvSpPr>
          <p:spPr bwMode="auto">
            <a:xfrm>
              <a:off x="2896586" y="2880271"/>
              <a:ext cx="73258" cy="70078"/>
            </a:xfrm>
            <a:custGeom>
              <a:avLst/>
              <a:gdLst>
                <a:gd name="T0" fmla="*/ 0 w 30"/>
                <a:gd name="T1" fmla="*/ 14 h 29"/>
                <a:gd name="T2" fmla="*/ 0 w 30"/>
                <a:gd name="T3" fmla="*/ 14 h 29"/>
                <a:gd name="T4" fmla="*/ 1 w 30"/>
                <a:gd name="T5" fmla="*/ 9 h 29"/>
                <a:gd name="T6" fmla="*/ 3 w 30"/>
                <a:gd name="T7" fmla="*/ 3 h 29"/>
                <a:gd name="T8" fmla="*/ 9 w 30"/>
                <a:gd name="T9" fmla="*/ 2 h 29"/>
                <a:gd name="T10" fmla="*/ 14 w 30"/>
                <a:gd name="T11" fmla="*/ 0 h 29"/>
                <a:gd name="T12" fmla="*/ 14 w 30"/>
                <a:gd name="T13" fmla="*/ 0 h 29"/>
                <a:gd name="T14" fmla="*/ 21 w 30"/>
                <a:gd name="T15" fmla="*/ 2 h 29"/>
                <a:gd name="T16" fmla="*/ 27 w 30"/>
                <a:gd name="T17" fmla="*/ 3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9 h 29"/>
                <a:gd name="T30" fmla="*/ 14 w 30"/>
                <a:gd name="T31" fmla="*/ 29 h 29"/>
                <a:gd name="T32" fmla="*/ 14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3"/>
                  </a:lnTo>
                  <a:lnTo>
                    <a:pt x="9" y="2"/>
                  </a:lnTo>
                  <a:lnTo>
                    <a:pt x="14" y="0"/>
                  </a:lnTo>
                  <a:lnTo>
                    <a:pt x="14" y="0"/>
                  </a:lnTo>
                  <a:lnTo>
                    <a:pt x="21" y="2"/>
                  </a:lnTo>
                  <a:lnTo>
                    <a:pt x="27" y="3"/>
                  </a:lnTo>
                  <a:lnTo>
                    <a:pt x="28" y="9"/>
                  </a:lnTo>
                  <a:lnTo>
                    <a:pt x="30" y="14"/>
                  </a:lnTo>
                  <a:lnTo>
                    <a:pt x="30" y="14"/>
                  </a:lnTo>
                  <a:lnTo>
                    <a:pt x="28" y="20"/>
                  </a:lnTo>
                  <a:lnTo>
                    <a:pt x="27" y="25"/>
                  </a:lnTo>
                  <a:lnTo>
                    <a:pt x="21" y="29"/>
                  </a:lnTo>
                  <a:lnTo>
                    <a:pt x="14" y="29"/>
                  </a:lnTo>
                  <a:lnTo>
                    <a:pt x="14" y="29"/>
                  </a:lnTo>
                  <a:lnTo>
                    <a:pt x="9" y="29"/>
                  </a:lnTo>
                  <a:lnTo>
                    <a:pt x="3"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44" name="Freeform 1324"/>
            <p:cNvSpPr/>
            <p:nvPr/>
          </p:nvSpPr>
          <p:spPr bwMode="auto">
            <a:xfrm>
              <a:off x="2413082" y="2365566"/>
              <a:ext cx="517692" cy="548535"/>
            </a:xfrm>
            <a:custGeom>
              <a:avLst/>
              <a:gdLst>
                <a:gd name="T0" fmla="*/ 0 w 212"/>
                <a:gd name="T1" fmla="*/ 227 h 227"/>
                <a:gd name="T2" fmla="*/ 64 w 212"/>
                <a:gd name="T3" fmla="*/ 0 h 227"/>
                <a:gd name="T4" fmla="*/ 212 w 212"/>
                <a:gd name="T5" fmla="*/ 227 h 227"/>
              </a:gdLst>
              <a:ahLst/>
              <a:cxnLst>
                <a:cxn ang="0">
                  <a:pos x="T0" y="T1"/>
                </a:cxn>
                <a:cxn ang="0">
                  <a:pos x="T2" y="T3"/>
                </a:cxn>
                <a:cxn ang="0">
                  <a:pos x="T4" y="T5"/>
                </a:cxn>
              </a:cxnLst>
              <a:rect l="0" t="0" r="r" b="b"/>
              <a:pathLst>
                <a:path w="212" h="227">
                  <a:moveTo>
                    <a:pt x="0" y="227"/>
                  </a:moveTo>
                  <a:lnTo>
                    <a:pt x="64" y="0"/>
                  </a:lnTo>
                  <a:lnTo>
                    <a:pt x="212" y="227"/>
                  </a:lnTo>
                </a:path>
              </a:pathLst>
            </a:custGeom>
            <a:noFill/>
            <a:ln w="15875">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946" name="Rectangle 1325"/>
            <p:cNvSpPr>
              <a:spLocks noChangeArrowheads="1"/>
            </p:cNvSpPr>
            <p:nvPr/>
          </p:nvSpPr>
          <p:spPr bwMode="auto">
            <a:xfrm>
              <a:off x="2376452" y="3281402"/>
              <a:ext cx="75701" cy="67661"/>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948" name="Rectangle 1326"/>
            <p:cNvSpPr>
              <a:spLocks noChangeArrowheads="1"/>
            </p:cNvSpPr>
            <p:nvPr/>
          </p:nvSpPr>
          <p:spPr bwMode="auto">
            <a:xfrm>
              <a:off x="2530295" y="2744950"/>
              <a:ext cx="75701" cy="70078"/>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950" name="Rectangle 1327"/>
            <p:cNvSpPr>
              <a:spLocks noChangeArrowheads="1"/>
            </p:cNvSpPr>
            <p:nvPr/>
          </p:nvSpPr>
          <p:spPr bwMode="auto">
            <a:xfrm>
              <a:off x="2896586" y="3281402"/>
              <a:ext cx="73258" cy="67661"/>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952" name="Rectangle 1328"/>
            <p:cNvSpPr>
              <a:spLocks noChangeArrowheads="1"/>
            </p:cNvSpPr>
            <p:nvPr/>
          </p:nvSpPr>
          <p:spPr bwMode="auto">
            <a:xfrm>
              <a:off x="3804989" y="3281402"/>
              <a:ext cx="75701" cy="67661"/>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954" name="Freeform 1329"/>
            <p:cNvSpPr/>
            <p:nvPr/>
          </p:nvSpPr>
          <p:spPr bwMode="auto">
            <a:xfrm>
              <a:off x="2413082" y="2778780"/>
              <a:ext cx="1430978" cy="536452"/>
            </a:xfrm>
            <a:custGeom>
              <a:avLst/>
              <a:gdLst>
                <a:gd name="T0" fmla="*/ 0 w 586"/>
                <a:gd name="T1" fmla="*/ 222 h 222"/>
                <a:gd name="T2" fmla="*/ 64 w 586"/>
                <a:gd name="T3" fmla="*/ 0 h 222"/>
                <a:gd name="T4" fmla="*/ 212 w 586"/>
                <a:gd name="T5" fmla="*/ 222 h 222"/>
                <a:gd name="T6" fmla="*/ 586 w 586"/>
                <a:gd name="T7" fmla="*/ 222 h 222"/>
              </a:gdLst>
              <a:ahLst/>
              <a:cxnLst>
                <a:cxn ang="0">
                  <a:pos x="T0" y="T1"/>
                </a:cxn>
                <a:cxn ang="0">
                  <a:pos x="T2" y="T3"/>
                </a:cxn>
                <a:cxn ang="0">
                  <a:pos x="T4" y="T5"/>
                </a:cxn>
                <a:cxn ang="0">
                  <a:pos x="T6" y="T7"/>
                </a:cxn>
              </a:cxnLst>
              <a:rect l="0" t="0" r="r" b="b"/>
              <a:pathLst>
                <a:path w="586" h="222">
                  <a:moveTo>
                    <a:pt x="0" y="222"/>
                  </a:moveTo>
                  <a:lnTo>
                    <a:pt x="64" y="0"/>
                  </a:lnTo>
                  <a:lnTo>
                    <a:pt x="212" y="222"/>
                  </a:lnTo>
                  <a:lnTo>
                    <a:pt x="586" y="222"/>
                  </a:lnTo>
                </a:path>
              </a:pathLst>
            </a:custGeom>
            <a:noFill/>
            <a:ln w="15875">
              <a:solidFill>
                <a:srgbClr val="2F93E6"/>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961" name="Rectangle 1330"/>
            <p:cNvSpPr>
              <a:spLocks noChangeArrowheads="1"/>
            </p:cNvSpPr>
            <p:nvPr/>
          </p:nvSpPr>
          <p:spPr bwMode="auto">
            <a:xfrm>
              <a:off x="2896586" y="2880271"/>
              <a:ext cx="73258" cy="7007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962" name="Rectangle 1331"/>
            <p:cNvSpPr>
              <a:spLocks noChangeArrowheads="1"/>
            </p:cNvSpPr>
            <p:nvPr/>
          </p:nvSpPr>
          <p:spPr bwMode="auto">
            <a:xfrm>
              <a:off x="2376452" y="2880271"/>
              <a:ext cx="75701" cy="7007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963" name="Rectangle 1332"/>
            <p:cNvSpPr>
              <a:spLocks noChangeArrowheads="1"/>
            </p:cNvSpPr>
            <p:nvPr/>
          </p:nvSpPr>
          <p:spPr bwMode="auto">
            <a:xfrm>
              <a:off x="2544946" y="2614461"/>
              <a:ext cx="73258" cy="7007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965" name="Rectangle 1333"/>
            <p:cNvSpPr>
              <a:spLocks noChangeArrowheads="1"/>
            </p:cNvSpPr>
            <p:nvPr/>
          </p:nvSpPr>
          <p:spPr bwMode="auto">
            <a:xfrm>
              <a:off x="3804989" y="2740117"/>
              <a:ext cx="75701" cy="7007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966" name="Freeform 1334"/>
            <p:cNvSpPr/>
            <p:nvPr/>
          </p:nvSpPr>
          <p:spPr bwMode="auto">
            <a:xfrm>
              <a:off x="2413082" y="2648291"/>
              <a:ext cx="1430978" cy="265810"/>
            </a:xfrm>
            <a:custGeom>
              <a:avLst/>
              <a:gdLst>
                <a:gd name="T0" fmla="*/ 0 w 586"/>
                <a:gd name="T1" fmla="*/ 110 h 110"/>
                <a:gd name="T2" fmla="*/ 70 w 586"/>
                <a:gd name="T3" fmla="*/ 0 h 110"/>
                <a:gd name="T4" fmla="*/ 212 w 586"/>
                <a:gd name="T5" fmla="*/ 110 h 110"/>
                <a:gd name="T6" fmla="*/ 586 w 586"/>
                <a:gd name="T7" fmla="*/ 54 h 110"/>
              </a:gdLst>
              <a:ahLst/>
              <a:cxnLst>
                <a:cxn ang="0">
                  <a:pos x="T0" y="T1"/>
                </a:cxn>
                <a:cxn ang="0">
                  <a:pos x="T2" y="T3"/>
                </a:cxn>
                <a:cxn ang="0">
                  <a:pos x="T4" y="T5"/>
                </a:cxn>
                <a:cxn ang="0">
                  <a:pos x="T6" y="T7"/>
                </a:cxn>
              </a:cxnLst>
              <a:rect l="0" t="0" r="r" b="b"/>
              <a:pathLst>
                <a:path w="586" h="110">
                  <a:moveTo>
                    <a:pt x="0" y="110"/>
                  </a:moveTo>
                  <a:lnTo>
                    <a:pt x="70" y="0"/>
                  </a:lnTo>
                  <a:lnTo>
                    <a:pt x="212" y="110"/>
                  </a:lnTo>
                  <a:lnTo>
                    <a:pt x="586" y="54"/>
                  </a:lnTo>
                </a:path>
              </a:pathLst>
            </a:custGeom>
            <a:noFill/>
            <a:ln w="15875">
              <a:solidFill>
                <a:srgbClr val="086F3C"/>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968" name="Freeform 1335"/>
            <p:cNvSpPr/>
            <p:nvPr/>
          </p:nvSpPr>
          <p:spPr bwMode="auto">
            <a:xfrm>
              <a:off x="3787894" y="3146081"/>
              <a:ext cx="83026" cy="77326"/>
            </a:xfrm>
            <a:custGeom>
              <a:avLst/>
              <a:gdLst>
                <a:gd name="T0" fmla="*/ 0 w 34"/>
                <a:gd name="T1" fmla="*/ 16 h 32"/>
                <a:gd name="T2" fmla="*/ 16 w 34"/>
                <a:gd name="T3" fmla="*/ 0 h 32"/>
                <a:gd name="T4" fmla="*/ 34 w 34"/>
                <a:gd name="T5" fmla="*/ 16 h 32"/>
                <a:gd name="T6" fmla="*/ 16 w 34"/>
                <a:gd name="T7" fmla="*/ 32 h 32"/>
                <a:gd name="T8" fmla="*/ 0 w 34"/>
                <a:gd name="T9" fmla="*/ 16 h 32"/>
              </a:gdLst>
              <a:ahLst/>
              <a:cxnLst>
                <a:cxn ang="0">
                  <a:pos x="T0" y="T1"/>
                </a:cxn>
                <a:cxn ang="0">
                  <a:pos x="T2" y="T3"/>
                </a:cxn>
                <a:cxn ang="0">
                  <a:pos x="T4" y="T5"/>
                </a:cxn>
                <a:cxn ang="0">
                  <a:pos x="T6" y="T7"/>
                </a:cxn>
                <a:cxn ang="0">
                  <a:pos x="T8" y="T9"/>
                </a:cxn>
              </a:cxnLst>
              <a:rect l="0" t="0" r="r" b="b"/>
              <a:pathLst>
                <a:path w="34" h="32">
                  <a:moveTo>
                    <a:pt x="0" y="16"/>
                  </a:moveTo>
                  <a:lnTo>
                    <a:pt x="16" y="0"/>
                  </a:lnTo>
                  <a:lnTo>
                    <a:pt x="34" y="16"/>
                  </a:lnTo>
                  <a:lnTo>
                    <a:pt x="16"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70" name="Freeform 1336"/>
            <p:cNvSpPr/>
            <p:nvPr/>
          </p:nvSpPr>
          <p:spPr bwMode="auto">
            <a:xfrm>
              <a:off x="2891702" y="3146081"/>
              <a:ext cx="83026" cy="77326"/>
            </a:xfrm>
            <a:custGeom>
              <a:avLst/>
              <a:gdLst>
                <a:gd name="T0" fmla="*/ 0 w 34"/>
                <a:gd name="T1" fmla="*/ 16 h 32"/>
                <a:gd name="T2" fmla="*/ 16 w 34"/>
                <a:gd name="T3" fmla="*/ 0 h 32"/>
                <a:gd name="T4" fmla="*/ 34 w 34"/>
                <a:gd name="T5" fmla="*/ 16 h 32"/>
                <a:gd name="T6" fmla="*/ 16 w 34"/>
                <a:gd name="T7" fmla="*/ 32 h 32"/>
                <a:gd name="T8" fmla="*/ 0 w 34"/>
                <a:gd name="T9" fmla="*/ 16 h 32"/>
              </a:gdLst>
              <a:ahLst/>
              <a:cxnLst>
                <a:cxn ang="0">
                  <a:pos x="T0" y="T1"/>
                </a:cxn>
                <a:cxn ang="0">
                  <a:pos x="T2" y="T3"/>
                </a:cxn>
                <a:cxn ang="0">
                  <a:pos x="T4" y="T5"/>
                </a:cxn>
                <a:cxn ang="0">
                  <a:pos x="T6" y="T7"/>
                </a:cxn>
                <a:cxn ang="0">
                  <a:pos x="T8" y="T9"/>
                </a:cxn>
              </a:cxnLst>
              <a:rect l="0" t="0" r="r" b="b"/>
              <a:pathLst>
                <a:path w="34" h="32">
                  <a:moveTo>
                    <a:pt x="0" y="16"/>
                  </a:moveTo>
                  <a:lnTo>
                    <a:pt x="16" y="0"/>
                  </a:lnTo>
                  <a:lnTo>
                    <a:pt x="34" y="16"/>
                  </a:lnTo>
                  <a:lnTo>
                    <a:pt x="16"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71" name="Freeform 1337"/>
            <p:cNvSpPr/>
            <p:nvPr/>
          </p:nvSpPr>
          <p:spPr bwMode="auto">
            <a:xfrm>
              <a:off x="2525411" y="2880271"/>
              <a:ext cx="85469" cy="72494"/>
            </a:xfrm>
            <a:custGeom>
              <a:avLst/>
              <a:gdLst>
                <a:gd name="T0" fmla="*/ 0 w 35"/>
                <a:gd name="T1" fmla="*/ 14 h 30"/>
                <a:gd name="T2" fmla="*/ 18 w 35"/>
                <a:gd name="T3" fmla="*/ 0 h 30"/>
                <a:gd name="T4" fmla="*/ 35 w 35"/>
                <a:gd name="T5" fmla="*/ 14 h 30"/>
                <a:gd name="T6" fmla="*/ 18 w 35"/>
                <a:gd name="T7" fmla="*/ 30 h 30"/>
                <a:gd name="T8" fmla="*/ 0 w 35"/>
                <a:gd name="T9" fmla="*/ 14 h 30"/>
              </a:gdLst>
              <a:ahLst/>
              <a:cxnLst>
                <a:cxn ang="0">
                  <a:pos x="T0" y="T1"/>
                </a:cxn>
                <a:cxn ang="0">
                  <a:pos x="T2" y="T3"/>
                </a:cxn>
                <a:cxn ang="0">
                  <a:pos x="T4" y="T5"/>
                </a:cxn>
                <a:cxn ang="0">
                  <a:pos x="T6" y="T7"/>
                </a:cxn>
                <a:cxn ang="0">
                  <a:pos x="T8" y="T9"/>
                </a:cxn>
              </a:cxnLst>
              <a:rect l="0" t="0" r="r" b="b"/>
              <a:pathLst>
                <a:path w="35" h="30">
                  <a:moveTo>
                    <a:pt x="0" y="14"/>
                  </a:moveTo>
                  <a:lnTo>
                    <a:pt x="18" y="0"/>
                  </a:lnTo>
                  <a:lnTo>
                    <a:pt x="35" y="14"/>
                  </a:lnTo>
                  <a:lnTo>
                    <a:pt x="18" y="30"/>
                  </a:lnTo>
                  <a:lnTo>
                    <a:pt x="0" y="14"/>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72" name="Freeform 1338"/>
            <p:cNvSpPr/>
            <p:nvPr/>
          </p:nvSpPr>
          <p:spPr bwMode="auto">
            <a:xfrm>
              <a:off x="2371568" y="3146081"/>
              <a:ext cx="85469" cy="77326"/>
            </a:xfrm>
            <a:custGeom>
              <a:avLst/>
              <a:gdLst>
                <a:gd name="T0" fmla="*/ 0 w 35"/>
                <a:gd name="T1" fmla="*/ 16 h 32"/>
                <a:gd name="T2" fmla="*/ 17 w 35"/>
                <a:gd name="T3" fmla="*/ 0 h 32"/>
                <a:gd name="T4" fmla="*/ 35 w 35"/>
                <a:gd name="T5" fmla="*/ 16 h 32"/>
                <a:gd name="T6" fmla="*/ 17 w 35"/>
                <a:gd name="T7" fmla="*/ 32 h 32"/>
                <a:gd name="T8" fmla="*/ 0 w 35"/>
                <a:gd name="T9" fmla="*/ 16 h 32"/>
              </a:gdLst>
              <a:ahLst/>
              <a:cxnLst>
                <a:cxn ang="0">
                  <a:pos x="T0" y="T1"/>
                </a:cxn>
                <a:cxn ang="0">
                  <a:pos x="T2" y="T3"/>
                </a:cxn>
                <a:cxn ang="0">
                  <a:pos x="T4" y="T5"/>
                </a:cxn>
                <a:cxn ang="0">
                  <a:pos x="T6" y="T7"/>
                </a:cxn>
                <a:cxn ang="0">
                  <a:pos x="T8" y="T9"/>
                </a:cxn>
              </a:cxnLst>
              <a:rect l="0" t="0" r="r" b="b"/>
              <a:pathLst>
                <a:path w="35" h="32">
                  <a:moveTo>
                    <a:pt x="0" y="16"/>
                  </a:moveTo>
                  <a:lnTo>
                    <a:pt x="17" y="0"/>
                  </a:lnTo>
                  <a:lnTo>
                    <a:pt x="35" y="16"/>
                  </a:lnTo>
                  <a:lnTo>
                    <a:pt x="17"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73" name="Freeform 1339"/>
            <p:cNvSpPr/>
            <p:nvPr/>
          </p:nvSpPr>
          <p:spPr bwMode="auto">
            <a:xfrm>
              <a:off x="2413082" y="2914101"/>
              <a:ext cx="1409002" cy="270643"/>
            </a:xfrm>
            <a:custGeom>
              <a:avLst/>
              <a:gdLst>
                <a:gd name="T0" fmla="*/ 0 w 577"/>
                <a:gd name="T1" fmla="*/ 112 h 112"/>
                <a:gd name="T2" fmla="*/ 64 w 577"/>
                <a:gd name="T3" fmla="*/ 0 h 112"/>
                <a:gd name="T4" fmla="*/ 212 w 577"/>
                <a:gd name="T5" fmla="*/ 112 h 112"/>
                <a:gd name="T6" fmla="*/ 577 w 577"/>
                <a:gd name="T7" fmla="*/ 112 h 112"/>
              </a:gdLst>
              <a:ahLst/>
              <a:cxnLst>
                <a:cxn ang="0">
                  <a:pos x="T0" y="T1"/>
                </a:cxn>
                <a:cxn ang="0">
                  <a:pos x="T2" y="T3"/>
                </a:cxn>
                <a:cxn ang="0">
                  <a:pos x="T4" y="T5"/>
                </a:cxn>
                <a:cxn ang="0">
                  <a:pos x="T6" y="T7"/>
                </a:cxn>
              </a:cxnLst>
              <a:rect l="0" t="0" r="r" b="b"/>
              <a:pathLst>
                <a:path w="577" h="112">
                  <a:moveTo>
                    <a:pt x="0" y="112"/>
                  </a:moveTo>
                  <a:lnTo>
                    <a:pt x="64" y="0"/>
                  </a:lnTo>
                  <a:lnTo>
                    <a:pt x="212" y="112"/>
                  </a:lnTo>
                  <a:lnTo>
                    <a:pt x="577" y="112"/>
                  </a:lnTo>
                </a:path>
              </a:pathLst>
            </a:custGeom>
            <a:noFill/>
            <a:ln w="15875">
              <a:solidFill>
                <a:srgbClr val="91C352"/>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974" name="Freeform 1357"/>
            <p:cNvSpPr/>
            <p:nvPr/>
          </p:nvSpPr>
          <p:spPr bwMode="auto">
            <a:xfrm>
              <a:off x="2767162" y="2993843"/>
              <a:ext cx="80585" cy="70078"/>
            </a:xfrm>
            <a:custGeom>
              <a:avLst/>
              <a:gdLst>
                <a:gd name="T0" fmla="*/ 0 w 33"/>
                <a:gd name="T1" fmla="*/ 14 h 29"/>
                <a:gd name="T2" fmla="*/ 0 w 33"/>
                <a:gd name="T3" fmla="*/ 14 h 29"/>
                <a:gd name="T4" fmla="*/ 2 w 33"/>
                <a:gd name="T5" fmla="*/ 9 h 29"/>
                <a:gd name="T6" fmla="*/ 6 w 33"/>
                <a:gd name="T7" fmla="*/ 3 h 29"/>
                <a:gd name="T8" fmla="*/ 11 w 33"/>
                <a:gd name="T9" fmla="*/ 1 h 29"/>
                <a:gd name="T10" fmla="*/ 17 w 33"/>
                <a:gd name="T11" fmla="*/ 0 h 29"/>
                <a:gd name="T12" fmla="*/ 17 w 33"/>
                <a:gd name="T13" fmla="*/ 0 h 29"/>
                <a:gd name="T14" fmla="*/ 22 w 33"/>
                <a:gd name="T15" fmla="*/ 1 h 29"/>
                <a:gd name="T16" fmla="*/ 27 w 33"/>
                <a:gd name="T17" fmla="*/ 3 h 29"/>
                <a:gd name="T18" fmla="*/ 31 w 33"/>
                <a:gd name="T19" fmla="*/ 9 h 29"/>
                <a:gd name="T20" fmla="*/ 33 w 33"/>
                <a:gd name="T21" fmla="*/ 14 h 29"/>
                <a:gd name="T22" fmla="*/ 33 w 33"/>
                <a:gd name="T23" fmla="*/ 14 h 29"/>
                <a:gd name="T24" fmla="*/ 31 w 33"/>
                <a:gd name="T25" fmla="*/ 19 h 29"/>
                <a:gd name="T26" fmla="*/ 27 w 33"/>
                <a:gd name="T27" fmla="*/ 25 h 29"/>
                <a:gd name="T28" fmla="*/ 22 w 33"/>
                <a:gd name="T29" fmla="*/ 29 h 29"/>
                <a:gd name="T30" fmla="*/ 17 w 33"/>
                <a:gd name="T31" fmla="*/ 29 h 29"/>
                <a:gd name="T32" fmla="*/ 17 w 33"/>
                <a:gd name="T33" fmla="*/ 29 h 29"/>
                <a:gd name="T34" fmla="*/ 11 w 33"/>
                <a:gd name="T35" fmla="*/ 29 h 29"/>
                <a:gd name="T36" fmla="*/ 6 w 33"/>
                <a:gd name="T37" fmla="*/ 25 h 29"/>
                <a:gd name="T38" fmla="*/ 2 w 33"/>
                <a:gd name="T39" fmla="*/ 19 h 29"/>
                <a:gd name="T40" fmla="*/ 0 w 33"/>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9">
                  <a:moveTo>
                    <a:pt x="0" y="14"/>
                  </a:moveTo>
                  <a:lnTo>
                    <a:pt x="0" y="14"/>
                  </a:lnTo>
                  <a:lnTo>
                    <a:pt x="2" y="9"/>
                  </a:lnTo>
                  <a:lnTo>
                    <a:pt x="6" y="3"/>
                  </a:lnTo>
                  <a:lnTo>
                    <a:pt x="11" y="1"/>
                  </a:lnTo>
                  <a:lnTo>
                    <a:pt x="17" y="0"/>
                  </a:lnTo>
                  <a:lnTo>
                    <a:pt x="17" y="0"/>
                  </a:lnTo>
                  <a:lnTo>
                    <a:pt x="22" y="1"/>
                  </a:lnTo>
                  <a:lnTo>
                    <a:pt x="27" y="3"/>
                  </a:lnTo>
                  <a:lnTo>
                    <a:pt x="31" y="9"/>
                  </a:lnTo>
                  <a:lnTo>
                    <a:pt x="33" y="14"/>
                  </a:lnTo>
                  <a:lnTo>
                    <a:pt x="33" y="14"/>
                  </a:lnTo>
                  <a:lnTo>
                    <a:pt x="31" y="19"/>
                  </a:lnTo>
                  <a:lnTo>
                    <a:pt x="27" y="25"/>
                  </a:lnTo>
                  <a:lnTo>
                    <a:pt x="22" y="29"/>
                  </a:lnTo>
                  <a:lnTo>
                    <a:pt x="17" y="29"/>
                  </a:lnTo>
                  <a:lnTo>
                    <a:pt x="17" y="29"/>
                  </a:lnTo>
                  <a:lnTo>
                    <a:pt x="11" y="29"/>
                  </a:lnTo>
                  <a:lnTo>
                    <a:pt x="6" y="25"/>
                  </a:lnTo>
                  <a:lnTo>
                    <a:pt x="2" y="19"/>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76" name="Freeform 1363"/>
            <p:cNvSpPr/>
            <p:nvPr/>
          </p:nvSpPr>
          <p:spPr bwMode="auto">
            <a:xfrm>
              <a:off x="2732975" y="2870605"/>
              <a:ext cx="75701" cy="70078"/>
            </a:xfrm>
            <a:custGeom>
              <a:avLst/>
              <a:gdLst>
                <a:gd name="T0" fmla="*/ 0 w 31"/>
                <a:gd name="T1" fmla="*/ 15 h 29"/>
                <a:gd name="T2" fmla="*/ 0 w 31"/>
                <a:gd name="T3" fmla="*/ 15 h 29"/>
                <a:gd name="T4" fmla="*/ 2 w 31"/>
                <a:gd name="T5" fmla="*/ 9 h 29"/>
                <a:gd name="T6" fmla="*/ 4 w 31"/>
                <a:gd name="T7" fmla="*/ 4 h 29"/>
                <a:gd name="T8" fmla="*/ 9 w 31"/>
                <a:gd name="T9" fmla="*/ 2 h 29"/>
                <a:gd name="T10" fmla="*/ 16 w 31"/>
                <a:gd name="T11" fmla="*/ 0 h 29"/>
                <a:gd name="T12" fmla="*/ 16 w 31"/>
                <a:gd name="T13" fmla="*/ 0 h 29"/>
                <a:gd name="T14" fmla="*/ 22 w 31"/>
                <a:gd name="T15" fmla="*/ 2 h 29"/>
                <a:gd name="T16" fmla="*/ 27 w 31"/>
                <a:gd name="T17" fmla="*/ 4 h 29"/>
                <a:gd name="T18" fmla="*/ 29 w 31"/>
                <a:gd name="T19" fmla="*/ 9 h 29"/>
                <a:gd name="T20" fmla="*/ 31 w 31"/>
                <a:gd name="T21" fmla="*/ 15 h 29"/>
                <a:gd name="T22" fmla="*/ 31 w 31"/>
                <a:gd name="T23" fmla="*/ 15 h 29"/>
                <a:gd name="T24" fmla="*/ 29 w 31"/>
                <a:gd name="T25" fmla="*/ 20 h 29"/>
                <a:gd name="T26" fmla="*/ 27 w 31"/>
                <a:gd name="T27" fmla="*/ 25 h 29"/>
                <a:gd name="T28" fmla="*/ 22 w 31"/>
                <a:gd name="T29" fmla="*/ 27 h 29"/>
                <a:gd name="T30" fmla="*/ 16 w 31"/>
                <a:gd name="T31" fmla="*/ 29 h 29"/>
                <a:gd name="T32" fmla="*/ 16 w 31"/>
                <a:gd name="T33" fmla="*/ 29 h 29"/>
                <a:gd name="T34" fmla="*/ 9 w 31"/>
                <a:gd name="T35" fmla="*/ 27 h 29"/>
                <a:gd name="T36" fmla="*/ 4 w 31"/>
                <a:gd name="T37" fmla="*/ 25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4" y="4"/>
                  </a:lnTo>
                  <a:lnTo>
                    <a:pt x="9" y="2"/>
                  </a:lnTo>
                  <a:lnTo>
                    <a:pt x="16" y="0"/>
                  </a:lnTo>
                  <a:lnTo>
                    <a:pt x="16" y="0"/>
                  </a:lnTo>
                  <a:lnTo>
                    <a:pt x="22" y="2"/>
                  </a:lnTo>
                  <a:lnTo>
                    <a:pt x="27" y="4"/>
                  </a:lnTo>
                  <a:lnTo>
                    <a:pt x="29" y="9"/>
                  </a:lnTo>
                  <a:lnTo>
                    <a:pt x="31" y="15"/>
                  </a:lnTo>
                  <a:lnTo>
                    <a:pt x="31" y="15"/>
                  </a:lnTo>
                  <a:lnTo>
                    <a:pt x="29" y="20"/>
                  </a:lnTo>
                  <a:lnTo>
                    <a:pt x="27" y="25"/>
                  </a:lnTo>
                  <a:lnTo>
                    <a:pt x="22" y="27"/>
                  </a:lnTo>
                  <a:lnTo>
                    <a:pt x="16" y="29"/>
                  </a:lnTo>
                  <a:lnTo>
                    <a:pt x="16" y="29"/>
                  </a:lnTo>
                  <a:lnTo>
                    <a:pt x="9" y="27"/>
                  </a:lnTo>
                  <a:lnTo>
                    <a:pt x="4" y="25"/>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977" name="Freeform 1365"/>
            <p:cNvSpPr/>
            <p:nvPr/>
          </p:nvSpPr>
          <p:spPr bwMode="auto">
            <a:xfrm>
              <a:off x="2540063" y="2979345"/>
              <a:ext cx="73258" cy="70078"/>
            </a:xfrm>
            <a:custGeom>
              <a:avLst/>
              <a:gdLst>
                <a:gd name="T0" fmla="*/ 0 w 30"/>
                <a:gd name="T1" fmla="*/ 15 h 29"/>
                <a:gd name="T2" fmla="*/ 0 w 30"/>
                <a:gd name="T3" fmla="*/ 15 h 29"/>
                <a:gd name="T4" fmla="*/ 2 w 30"/>
                <a:gd name="T5" fmla="*/ 9 h 29"/>
                <a:gd name="T6" fmla="*/ 3 w 30"/>
                <a:gd name="T7" fmla="*/ 4 h 29"/>
                <a:gd name="T8" fmla="*/ 9 w 30"/>
                <a:gd name="T9" fmla="*/ 0 h 29"/>
                <a:gd name="T10" fmla="*/ 14 w 30"/>
                <a:gd name="T11" fmla="*/ 0 h 29"/>
                <a:gd name="T12" fmla="*/ 14 w 30"/>
                <a:gd name="T13" fmla="*/ 0 h 29"/>
                <a:gd name="T14" fmla="*/ 21 w 30"/>
                <a:gd name="T15" fmla="*/ 0 h 29"/>
                <a:gd name="T16" fmla="*/ 27 w 30"/>
                <a:gd name="T17" fmla="*/ 4 h 29"/>
                <a:gd name="T18" fmla="*/ 29 w 30"/>
                <a:gd name="T19" fmla="*/ 9 h 29"/>
                <a:gd name="T20" fmla="*/ 30 w 30"/>
                <a:gd name="T21" fmla="*/ 15 h 29"/>
                <a:gd name="T22" fmla="*/ 30 w 30"/>
                <a:gd name="T23" fmla="*/ 15 h 29"/>
                <a:gd name="T24" fmla="*/ 29 w 30"/>
                <a:gd name="T25" fmla="*/ 20 h 29"/>
                <a:gd name="T26" fmla="*/ 27 w 30"/>
                <a:gd name="T27" fmla="*/ 25 h 29"/>
                <a:gd name="T28" fmla="*/ 21 w 30"/>
                <a:gd name="T29" fmla="*/ 27 h 29"/>
                <a:gd name="T30" fmla="*/ 14 w 30"/>
                <a:gd name="T31" fmla="*/ 29 h 29"/>
                <a:gd name="T32" fmla="*/ 14 w 30"/>
                <a:gd name="T33" fmla="*/ 29 h 29"/>
                <a:gd name="T34" fmla="*/ 9 w 30"/>
                <a:gd name="T35" fmla="*/ 27 h 29"/>
                <a:gd name="T36" fmla="*/ 3 w 30"/>
                <a:gd name="T37" fmla="*/ 25 h 29"/>
                <a:gd name="T38" fmla="*/ 2 w 30"/>
                <a:gd name="T39" fmla="*/ 20 h 29"/>
                <a:gd name="T40" fmla="*/ 0 w 30"/>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5"/>
                  </a:moveTo>
                  <a:lnTo>
                    <a:pt x="0" y="15"/>
                  </a:lnTo>
                  <a:lnTo>
                    <a:pt x="2" y="9"/>
                  </a:lnTo>
                  <a:lnTo>
                    <a:pt x="3" y="4"/>
                  </a:lnTo>
                  <a:lnTo>
                    <a:pt x="9" y="0"/>
                  </a:lnTo>
                  <a:lnTo>
                    <a:pt x="14" y="0"/>
                  </a:lnTo>
                  <a:lnTo>
                    <a:pt x="14" y="0"/>
                  </a:lnTo>
                  <a:lnTo>
                    <a:pt x="21" y="0"/>
                  </a:lnTo>
                  <a:lnTo>
                    <a:pt x="27" y="4"/>
                  </a:lnTo>
                  <a:lnTo>
                    <a:pt x="29" y="9"/>
                  </a:lnTo>
                  <a:lnTo>
                    <a:pt x="30" y="15"/>
                  </a:lnTo>
                  <a:lnTo>
                    <a:pt x="30" y="15"/>
                  </a:lnTo>
                  <a:lnTo>
                    <a:pt x="29" y="20"/>
                  </a:lnTo>
                  <a:lnTo>
                    <a:pt x="27" y="25"/>
                  </a:lnTo>
                  <a:lnTo>
                    <a:pt x="21" y="27"/>
                  </a:lnTo>
                  <a:lnTo>
                    <a:pt x="14" y="29"/>
                  </a:lnTo>
                  <a:lnTo>
                    <a:pt x="14" y="29"/>
                  </a:lnTo>
                  <a:lnTo>
                    <a:pt x="9" y="27"/>
                  </a:lnTo>
                  <a:lnTo>
                    <a:pt x="3" y="25"/>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grpSp>
      <p:grpSp>
        <p:nvGrpSpPr>
          <p:cNvPr id="9" name="Group 8"/>
          <p:cNvGrpSpPr/>
          <p:nvPr/>
        </p:nvGrpSpPr>
        <p:grpSpPr>
          <a:xfrm>
            <a:off x="493517" y="4928674"/>
            <a:ext cx="2296501" cy="1530616"/>
            <a:chOff x="493517" y="4928674"/>
            <a:chExt cx="2296501" cy="1530616"/>
          </a:xfrm>
        </p:grpSpPr>
        <p:sp>
          <p:nvSpPr>
            <p:cNvPr id="1100" name="Line 1276"/>
            <p:cNvSpPr>
              <a:spLocks noChangeShapeType="1"/>
            </p:cNvSpPr>
            <p:nvPr/>
          </p:nvSpPr>
          <p:spPr bwMode="auto">
            <a:xfrm flipV="1">
              <a:off x="1356547" y="5092136"/>
              <a:ext cx="0" cy="979251"/>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101" name="Rectangle 950"/>
            <p:cNvSpPr>
              <a:spLocks noChangeArrowheads="1"/>
            </p:cNvSpPr>
            <p:nvPr/>
          </p:nvSpPr>
          <p:spPr bwMode="auto">
            <a:xfrm>
              <a:off x="1022341" y="4928674"/>
              <a:ext cx="1056380"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dirty="0">
                  <a:ln>
                    <a:noFill/>
                  </a:ln>
                  <a:solidFill>
                    <a:srgbClr val="595A59"/>
                  </a:solidFill>
                  <a:effectLst/>
                  <a:latin typeface="Arial" panose="020B0604020202020204" pitchFamily="34" charset="0"/>
                </a:rPr>
                <a:t>patient 10-efgartigimod</a:t>
              </a:r>
              <a:endParaRPr kumimoji="0" lang="en-US" altLang="en-US" sz="800" b="0" i="0" u="none" strike="noStrike" cap="none" normalizeH="0" baseline="0" dirty="0">
                <a:ln>
                  <a:noFill/>
                </a:ln>
                <a:solidFill>
                  <a:srgbClr val="595A59"/>
                </a:solidFill>
                <a:effectLst/>
                <a:latin typeface="Arial" panose="020B0604020202020204" pitchFamily="34" charset="0"/>
              </a:endParaRPr>
            </a:p>
          </p:txBody>
        </p:sp>
        <p:grpSp>
          <p:nvGrpSpPr>
            <p:cNvPr id="1102" name="Group 1101"/>
            <p:cNvGrpSpPr/>
            <p:nvPr/>
          </p:nvGrpSpPr>
          <p:grpSpPr>
            <a:xfrm>
              <a:off x="493517" y="5029778"/>
              <a:ext cx="2296501" cy="1429512"/>
              <a:chOff x="1399691" y="4189288"/>
              <a:chExt cx="3473849" cy="2162384"/>
            </a:xfrm>
          </p:grpSpPr>
          <p:sp>
            <p:nvSpPr>
              <p:cNvPr id="1175" name="Rectangle 1174"/>
              <p:cNvSpPr/>
              <p:nvPr/>
            </p:nvSpPr>
            <p:spPr>
              <a:xfrm>
                <a:off x="2115432" y="4276628"/>
                <a:ext cx="178424" cy="148414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176" name="Rectangle 1175"/>
              <p:cNvSpPr/>
              <p:nvPr/>
            </p:nvSpPr>
            <p:spPr>
              <a:xfrm>
                <a:off x="2875860" y="4276628"/>
                <a:ext cx="178424" cy="148414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177" name="Rectangle 1176"/>
              <p:cNvSpPr/>
              <p:nvPr/>
            </p:nvSpPr>
            <p:spPr>
              <a:xfrm>
                <a:off x="3366054" y="4276628"/>
                <a:ext cx="178424" cy="148414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182" name="Rectangle 1181"/>
              <p:cNvSpPr/>
              <p:nvPr/>
            </p:nvSpPr>
            <p:spPr>
              <a:xfrm>
                <a:off x="3815399" y="4276628"/>
                <a:ext cx="178424" cy="148414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nvGrpSpPr>
              <p:cNvPr id="1186" name="Group 1185"/>
              <p:cNvGrpSpPr/>
              <p:nvPr/>
            </p:nvGrpSpPr>
            <p:grpSpPr>
              <a:xfrm>
                <a:off x="1399691" y="4189288"/>
                <a:ext cx="3473849" cy="2162384"/>
                <a:chOff x="1399691" y="4501906"/>
                <a:chExt cx="3473849" cy="2162384"/>
              </a:xfrm>
            </p:grpSpPr>
            <p:sp>
              <p:nvSpPr>
                <p:cNvPr id="1206" name="Line 1166"/>
                <p:cNvSpPr>
                  <a:spLocks noChangeShapeType="1"/>
                </p:cNvSpPr>
                <p:nvPr/>
              </p:nvSpPr>
              <p:spPr bwMode="auto">
                <a:xfrm>
                  <a:off x="1940381" y="5346251"/>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07" name="Line 1166"/>
                <p:cNvSpPr>
                  <a:spLocks noChangeShapeType="1"/>
                </p:cNvSpPr>
                <p:nvPr/>
              </p:nvSpPr>
              <p:spPr bwMode="auto">
                <a:xfrm>
                  <a:off x="1940381" y="4665213"/>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grpSp>
              <p:nvGrpSpPr>
                <p:cNvPr id="1208" name="Group 1207"/>
                <p:cNvGrpSpPr/>
                <p:nvPr/>
              </p:nvGrpSpPr>
              <p:grpSpPr>
                <a:xfrm>
                  <a:off x="1399691" y="4501906"/>
                  <a:ext cx="3473849" cy="2162384"/>
                  <a:chOff x="1399691" y="2204080"/>
                  <a:chExt cx="3473849" cy="2134203"/>
                </a:xfrm>
              </p:grpSpPr>
              <p:sp>
                <p:nvSpPr>
                  <p:cNvPr id="1210" name="Freeform 1205"/>
                  <p:cNvSpPr/>
                  <p:nvPr/>
                </p:nvSpPr>
                <p:spPr bwMode="auto">
                  <a:xfrm>
                    <a:off x="1936904" y="2262049"/>
                    <a:ext cx="2256355" cy="1498200"/>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grpSp>
                <p:nvGrpSpPr>
                  <p:cNvPr id="1211" name="Group 1210"/>
                  <p:cNvGrpSpPr/>
                  <p:nvPr/>
                </p:nvGrpSpPr>
                <p:grpSpPr>
                  <a:xfrm>
                    <a:off x="1399691" y="2204080"/>
                    <a:ext cx="3473849" cy="2134203"/>
                    <a:chOff x="1399691" y="2204080"/>
                    <a:chExt cx="3473849" cy="2134203"/>
                  </a:xfrm>
                </p:grpSpPr>
                <p:sp>
                  <p:nvSpPr>
                    <p:cNvPr id="1212" name="Rectangle 1211"/>
                    <p:cNvSpPr/>
                    <p:nvPr/>
                  </p:nvSpPr>
                  <p:spPr>
                    <a:xfrm rot="5400000">
                      <a:off x="4167635" y="2851175"/>
                      <a:ext cx="1132472" cy="279339"/>
                    </a:xfrm>
                    <a:prstGeom prst="rect">
                      <a:avLst/>
                    </a:prstGeom>
                    <a:noFill/>
                    <a:ln w="12700" cap="flat" cmpd="sng" algn="ctr">
                      <a:noFill/>
                      <a:prstDash val="solid"/>
                      <a:miter lim="800000"/>
                    </a:ln>
                    <a:effectLst/>
                  </p:spPr>
                  <p:txBody>
                    <a:bodyPr wrap="none" rtlCol="0" anchor="ctr">
                      <a:spAutoFit/>
                    </a:bodyPr>
                    <a:lstStyle/>
                    <a:p>
                      <a:pPr lvl="0" algn="ctr">
                        <a:defRPr/>
                      </a:pPr>
                      <a:r>
                        <a:rPr lang="en-US" sz="600" kern="0" dirty="0">
                          <a:solidFill>
                            <a:srgbClr val="595A59"/>
                          </a:solidFill>
                          <a:latin typeface="Arial" panose="020B0604020202020204"/>
                        </a:rPr>
                        <a:t>Total IgG, µg/mL</a:t>
                      </a:r>
                      <a:endParaRPr lang="en-US" sz="600" kern="0" dirty="0">
                        <a:solidFill>
                          <a:srgbClr val="595A59"/>
                        </a:solidFill>
                        <a:latin typeface="Arial" panose="020B0604020202020204"/>
                      </a:endParaRPr>
                    </a:p>
                  </p:txBody>
                </p:sp>
                <p:grpSp>
                  <p:nvGrpSpPr>
                    <p:cNvPr id="1213" name="Group 1212"/>
                    <p:cNvGrpSpPr/>
                    <p:nvPr/>
                  </p:nvGrpSpPr>
                  <p:grpSpPr>
                    <a:xfrm>
                      <a:off x="1593864" y="2204080"/>
                      <a:ext cx="3021688" cy="2134203"/>
                      <a:chOff x="1593864" y="2204080"/>
                      <a:chExt cx="3021688" cy="2134203"/>
                    </a:xfrm>
                  </p:grpSpPr>
                  <p:sp>
                    <p:nvSpPr>
                      <p:cNvPr id="1215" name="Line 1207"/>
                      <p:cNvSpPr>
                        <a:spLocks noChangeShapeType="1"/>
                      </p:cNvSpPr>
                      <p:nvPr/>
                    </p:nvSpPr>
                    <p:spPr bwMode="auto">
                      <a:xfrm flipH="1">
                        <a:off x="1885622" y="3305176"/>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16" name="Line 1213"/>
                      <p:cNvSpPr>
                        <a:spLocks noChangeShapeType="1"/>
                      </p:cNvSpPr>
                      <p:nvPr/>
                    </p:nvSpPr>
                    <p:spPr bwMode="auto">
                      <a:xfrm flipH="1">
                        <a:off x="1885622" y="2411786"/>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17" name="Line 1219"/>
                      <p:cNvSpPr>
                        <a:spLocks noChangeShapeType="1"/>
                      </p:cNvSpPr>
                      <p:nvPr/>
                    </p:nvSpPr>
                    <p:spPr bwMode="auto">
                      <a:xfrm flipH="1">
                        <a:off x="4183489" y="3760249"/>
                        <a:ext cx="5372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18" name="Line 1222"/>
                      <p:cNvSpPr>
                        <a:spLocks noChangeShapeType="1"/>
                      </p:cNvSpPr>
                      <p:nvPr/>
                    </p:nvSpPr>
                    <p:spPr bwMode="auto">
                      <a:xfrm flipH="1">
                        <a:off x="4193257" y="345868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19" name="Line 1226"/>
                      <p:cNvSpPr>
                        <a:spLocks noChangeShapeType="1"/>
                      </p:cNvSpPr>
                      <p:nvPr/>
                    </p:nvSpPr>
                    <p:spPr bwMode="auto">
                      <a:xfrm flipH="1">
                        <a:off x="4193257" y="286335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20" name="Line 1231"/>
                      <p:cNvSpPr>
                        <a:spLocks noChangeShapeType="1"/>
                      </p:cNvSpPr>
                      <p:nvPr/>
                    </p:nvSpPr>
                    <p:spPr bwMode="auto">
                      <a:xfrm flipH="1">
                        <a:off x="4193257" y="2269187"/>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21" name="Line 1237"/>
                      <p:cNvSpPr>
                        <a:spLocks noChangeShapeType="1"/>
                      </p:cNvSpPr>
                      <p:nvPr/>
                    </p:nvSpPr>
                    <p:spPr bwMode="auto">
                      <a:xfrm>
                        <a:off x="1937182"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22" name="Line 1238"/>
                      <p:cNvSpPr>
                        <a:spLocks noChangeShapeType="1"/>
                      </p:cNvSpPr>
                      <p:nvPr/>
                    </p:nvSpPr>
                    <p:spPr bwMode="auto">
                      <a:xfrm>
                        <a:off x="2377426"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23" name="Line 1242"/>
                      <p:cNvSpPr>
                        <a:spLocks noChangeShapeType="1"/>
                      </p:cNvSpPr>
                      <p:nvPr/>
                    </p:nvSpPr>
                    <p:spPr bwMode="auto">
                      <a:xfrm>
                        <a:off x="3273425"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24" name="Line 1281"/>
                      <p:cNvSpPr>
                        <a:spLocks noChangeShapeType="1"/>
                      </p:cNvSpPr>
                      <p:nvPr/>
                    </p:nvSpPr>
                    <p:spPr bwMode="auto">
                      <a:xfrm flipH="1">
                        <a:off x="1885622" y="2862189"/>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25" name="Line 1287"/>
                      <p:cNvSpPr>
                        <a:spLocks noChangeShapeType="1"/>
                      </p:cNvSpPr>
                      <p:nvPr/>
                    </p:nvSpPr>
                    <p:spPr bwMode="auto">
                      <a:xfrm>
                        <a:off x="4193465"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26" name="Line 1316"/>
                      <p:cNvSpPr>
                        <a:spLocks noChangeShapeType="1"/>
                      </p:cNvSpPr>
                      <p:nvPr/>
                    </p:nvSpPr>
                    <p:spPr bwMode="auto">
                      <a:xfrm>
                        <a:off x="3721735"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27" name="Freeform 1347"/>
                      <p:cNvSpPr/>
                      <p:nvPr/>
                    </p:nvSpPr>
                    <p:spPr bwMode="auto">
                      <a:xfrm>
                        <a:off x="3995460" y="2907242"/>
                        <a:ext cx="73258" cy="70078"/>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28" name="Rectangle 682"/>
                      <p:cNvSpPr>
                        <a:spLocks noChangeArrowheads="1"/>
                      </p:cNvSpPr>
                      <p:nvPr/>
                    </p:nvSpPr>
                    <p:spPr bwMode="auto">
                      <a:xfrm>
                        <a:off x="3949068" y="2384078"/>
                        <a:ext cx="198835" cy="11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ULQ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229" name="Rectangle 673"/>
                      <p:cNvSpPr>
                        <a:spLocks noChangeArrowheads="1"/>
                      </p:cNvSpPr>
                      <p:nvPr/>
                    </p:nvSpPr>
                    <p:spPr bwMode="auto">
                      <a:xfrm>
                        <a:off x="2801587" y="4020362"/>
                        <a:ext cx="527680" cy="14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Study day</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30" name="Rectangle 589"/>
                      <p:cNvSpPr>
                        <a:spLocks noChangeArrowheads="1"/>
                      </p:cNvSpPr>
                      <p:nvPr/>
                    </p:nvSpPr>
                    <p:spPr bwMode="auto">
                      <a:xfrm rot="16200000">
                        <a:off x="2399933" y="3969296"/>
                        <a:ext cx="598305" cy="13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31" name="Rectangle 646"/>
                      <p:cNvSpPr>
                        <a:spLocks noChangeArrowheads="1"/>
                      </p:cNvSpPr>
                      <p:nvPr/>
                    </p:nvSpPr>
                    <p:spPr bwMode="auto">
                      <a:xfrm>
                        <a:off x="1593864" y="2343065"/>
                        <a:ext cx="261880"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32" name="Rectangle 742"/>
                      <p:cNvSpPr>
                        <a:spLocks noChangeArrowheads="1"/>
                      </p:cNvSpPr>
                      <p:nvPr/>
                    </p:nvSpPr>
                    <p:spPr bwMode="auto">
                      <a:xfrm>
                        <a:off x="1724805" y="3236775"/>
                        <a:ext cx="130940"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33" name="Rectangle 748"/>
                      <p:cNvSpPr>
                        <a:spLocks noChangeArrowheads="1"/>
                      </p:cNvSpPr>
                      <p:nvPr/>
                    </p:nvSpPr>
                    <p:spPr bwMode="auto">
                      <a:xfrm>
                        <a:off x="1790277" y="3696121"/>
                        <a:ext cx="65471"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34" name="Rectangle 643"/>
                      <p:cNvSpPr>
                        <a:spLocks noChangeArrowheads="1"/>
                      </p:cNvSpPr>
                      <p:nvPr/>
                    </p:nvSpPr>
                    <p:spPr bwMode="auto">
                      <a:xfrm>
                        <a:off x="1659335" y="2797414"/>
                        <a:ext cx="196411"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35" name="Rectangle 632"/>
                      <p:cNvSpPr>
                        <a:spLocks noChangeArrowheads="1"/>
                      </p:cNvSpPr>
                      <p:nvPr/>
                    </p:nvSpPr>
                    <p:spPr bwMode="auto">
                      <a:xfrm>
                        <a:off x="2282836" y="3851538"/>
                        <a:ext cx="196411"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36" name="Rectangle 634"/>
                      <p:cNvSpPr>
                        <a:spLocks noChangeArrowheads="1"/>
                      </p:cNvSpPr>
                      <p:nvPr/>
                    </p:nvSpPr>
                    <p:spPr bwMode="auto">
                      <a:xfrm>
                        <a:off x="3175219" y="3851538"/>
                        <a:ext cx="196411"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300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37" name="Rectangle 670"/>
                      <p:cNvSpPr>
                        <a:spLocks noChangeArrowheads="1"/>
                      </p:cNvSpPr>
                      <p:nvPr/>
                    </p:nvSpPr>
                    <p:spPr bwMode="auto">
                      <a:xfrm>
                        <a:off x="3625912" y="3851538"/>
                        <a:ext cx="196411"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350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38" name="Rectangle 741"/>
                      <p:cNvSpPr>
                        <a:spLocks noChangeArrowheads="1"/>
                      </p:cNvSpPr>
                      <p:nvPr/>
                    </p:nvSpPr>
                    <p:spPr bwMode="auto">
                      <a:xfrm>
                        <a:off x="1840517" y="3851538"/>
                        <a:ext cx="196411"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39" name="Rectangle 611"/>
                      <p:cNvSpPr>
                        <a:spLocks noChangeArrowheads="1"/>
                      </p:cNvSpPr>
                      <p:nvPr/>
                    </p:nvSpPr>
                    <p:spPr bwMode="auto">
                      <a:xfrm>
                        <a:off x="4288201" y="3680941"/>
                        <a:ext cx="65471"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40" name="Rectangle 652"/>
                      <p:cNvSpPr>
                        <a:spLocks noChangeArrowheads="1"/>
                      </p:cNvSpPr>
                      <p:nvPr/>
                    </p:nvSpPr>
                    <p:spPr bwMode="auto">
                      <a:xfrm>
                        <a:off x="4288201" y="3389763"/>
                        <a:ext cx="261880"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41" name="Rectangle 655"/>
                      <p:cNvSpPr>
                        <a:spLocks noChangeArrowheads="1"/>
                      </p:cNvSpPr>
                      <p:nvPr/>
                    </p:nvSpPr>
                    <p:spPr bwMode="auto">
                      <a:xfrm>
                        <a:off x="4288201" y="2790590"/>
                        <a:ext cx="261880"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6000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42" name="Rectangle 659"/>
                      <p:cNvSpPr>
                        <a:spLocks noChangeArrowheads="1"/>
                      </p:cNvSpPr>
                      <p:nvPr/>
                    </p:nvSpPr>
                    <p:spPr bwMode="auto">
                      <a:xfrm>
                        <a:off x="4288201" y="2204080"/>
                        <a:ext cx="327351"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43" name="Line 1238"/>
                      <p:cNvSpPr>
                        <a:spLocks noChangeShapeType="1"/>
                      </p:cNvSpPr>
                      <p:nvPr/>
                    </p:nvSpPr>
                    <p:spPr bwMode="auto">
                      <a:xfrm>
                        <a:off x="2821046"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45" name="Rectangle 632"/>
                      <p:cNvSpPr>
                        <a:spLocks noChangeArrowheads="1"/>
                      </p:cNvSpPr>
                      <p:nvPr/>
                    </p:nvSpPr>
                    <p:spPr bwMode="auto">
                      <a:xfrm>
                        <a:off x="2726456" y="3851538"/>
                        <a:ext cx="196411"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47" name="Rectangle 670"/>
                      <p:cNvSpPr>
                        <a:spLocks noChangeArrowheads="1"/>
                      </p:cNvSpPr>
                      <p:nvPr/>
                    </p:nvSpPr>
                    <p:spPr bwMode="auto">
                      <a:xfrm>
                        <a:off x="4095259" y="3851538"/>
                        <a:ext cx="196411"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48" name="Line 1222"/>
                      <p:cNvSpPr>
                        <a:spLocks noChangeShapeType="1"/>
                      </p:cNvSpPr>
                      <p:nvPr/>
                    </p:nvSpPr>
                    <p:spPr bwMode="auto">
                      <a:xfrm flipH="1">
                        <a:off x="4193257" y="3169775"/>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49" name="Rectangle 652"/>
                      <p:cNvSpPr>
                        <a:spLocks noChangeArrowheads="1"/>
                      </p:cNvSpPr>
                      <p:nvPr/>
                    </p:nvSpPr>
                    <p:spPr bwMode="auto">
                      <a:xfrm>
                        <a:off x="4288201" y="3100851"/>
                        <a:ext cx="261880"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51" name="Line 1226"/>
                      <p:cNvSpPr>
                        <a:spLocks noChangeShapeType="1"/>
                      </p:cNvSpPr>
                      <p:nvPr/>
                    </p:nvSpPr>
                    <p:spPr bwMode="auto">
                      <a:xfrm flipH="1">
                        <a:off x="4193257" y="2575701"/>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252" name="Rectangle 655"/>
                      <p:cNvSpPr>
                        <a:spLocks noChangeArrowheads="1"/>
                      </p:cNvSpPr>
                      <p:nvPr/>
                    </p:nvSpPr>
                    <p:spPr bwMode="auto">
                      <a:xfrm>
                        <a:off x="4288201" y="2502936"/>
                        <a:ext cx="261880" cy="13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8000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grpSp>
                <p:sp>
                  <p:nvSpPr>
                    <p:cNvPr id="1214" name="Rectangle 1213"/>
                    <p:cNvSpPr/>
                    <p:nvPr/>
                  </p:nvSpPr>
                  <p:spPr>
                    <a:xfrm rot="16200000">
                      <a:off x="1114324" y="2851176"/>
                      <a:ext cx="850073" cy="279339"/>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Titer in HAI</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grpSp>
            </p:grpSp>
            <p:sp>
              <p:nvSpPr>
                <p:cNvPr id="1209" name="Rectangle 685"/>
                <p:cNvSpPr>
                  <a:spLocks noChangeArrowheads="1"/>
                </p:cNvSpPr>
                <p:nvPr/>
              </p:nvSpPr>
              <p:spPr bwMode="auto">
                <a:xfrm>
                  <a:off x="3718708" y="5364369"/>
                  <a:ext cx="429193" cy="11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Protective</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grpSp>
        </p:grpSp>
        <p:sp>
          <p:nvSpPr>
            <p:cNvPr id="1103" name="Freeform 707"/>
            <p:cNvSpPr/>
            <p:nvPr/>
          </p:nvSpPr>
          <p:spPr bwMode="auto">
            <a:xfrm>
              <a:off x="1867672" y="5711379"/>
              <a:ext cx="49614" cy="44812"/>
            </a:xfrm>
            <a:custGeom>
              <a:avLst/>
              <a:gdLst>
                <a:gd name="T0" fmla="*/ 0 w 31"/>
                <a:gd name="T1" fmla="*/ 14 h 28"/>
                <a:gd name="T2" fmla="*/ 0 w 31"/>
                <a:gd name="T3" fmla="*/ 14 h 28"/>
                <a:gd name="T4" fmla="*/ 2 w 31"/>
                <a:gd name="T5" fmla="*/ 9 h 28"/>
                <a:gd name="T6" fmla="*/ 6 w 31"/>
                <a:gd name="T7" fmla="*/ 5 h 28"/>
                <a:gd name="T8" fmla="*/ 9 w 31"/>
                <a:gd name="T9" fmla="*/ 1 h 28"/>
                <a:gd name="T10" fmla="*/ 16 w 31"/>
                <a:gd name="T11" fmla="*/ 0 h 28"/>
                <a:gd name="T12" fmla="*/ 16 w 31"/>
                <a:gd name="T13" fmla="*/ 0 h 28"/>
                <a:gd name="T14" fmla="*/ 22 w 31"/>
                <a:gd name="T15" fmla="*/ 1 h 28"/>
                <a:gd name="T16" fmla="*/ 27 w 31"/>
                <a:gd name="T17" fmla="*/ 5 h 28"/>
                <a:gd name="T18" fmla="*/ 29 w 31"/>
                <a:gd name="T19" fmla="*/ 9 h 28"/>
                <a:gd name="T20" fmla="*/ 31 w 31"/>
                <a:gd name="T21" fmla="*/ 14 h 28"/>
                <a:gd name="T22" fmla="*/ 31 w 31"/>
                <a:gd name="T23" fmla="*/ 14 h 28"/>
                <a:gd name="T24" fmla="*/ 29 w 31"/>
                <a:gd name="T25" fmla="*/ 19 h 28"/>
                <a:gd name="T26" fmla="*/ 27 w 31"/>
                <a:gd name="T27" fmla="*/ 25 h 28"/>
                <a:gd name="T28" fmla="*/ 22 w 31"/>
                <a:gd name="T29" fmla="*/ 28 h 28"/>
                <a:gd name="T30" fmla="*/ 16 w 31"/>
                <a:gd name="T31" fmla="*/ 28 h 28"/>
                <a:gd name="T32" fmla="*/ 16 w 31"/>
                <a:gd name="T33" fmla="*/ 28 h 28"/>
                <a:gd name="T34" fmla="*/ 9 w 31"/>
                <a:gd name="T35" fmla="*/ 28 h 28"/>
                <a:gd name="T36" fmla="*/ 6 w 31"/>
                <a:gd name="T37" fmla="*/ 25 h 28"/>
                <a:gd name="T38" fmla="*/ 2 w 31"/>
                <a:gd name="T39" fmla="*/ 19 h 28"/>
                <a:gd name="T40" fmla="*/ 0 w 31"/>
                <a:gd name="T4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8">
                  <a:moveTo>
                    <a:pt x="0" y="14"/>
                  </a:moveTo>
                  <a:lnTo>
                    <a:pt x="0" y="14"/>
                  </a:lnTo>
                  <a:lnTo>
                    <a:pt x="2" y="9"/>
                  </a:lnTo>
                  <a:lnTo>
                    <a:pt x="6" y="5"/>
                  </a:lnTo>
                  <a:lnTo>
                    <a:pt x="9" y="1"/>
                  </a:lnTo>
                  <a:lnTo>
                    <a:pt x="16" y="0"/>
                  </a:lnTo>
                  <a:lnTo>
                    <a:pt x="16" y="0"/>
                  </a:lnTo>
                  <a:lnTo>
                    <a:pt x="22" y="1"/>
                  </a:lnTo>
                  <a:lnTo>
                    <a:pt x="27" y="5"/>
                  </a:lnTo>
                  <a:lnTo>
                    <a:pt x="29" y="9"/>
                  </a:lnTo>
                  <a:lnTo>
                    <a:pt x="31" y="14"/>
                  </a:lnTo>
                  <a:lnTo>
                    <a:pt x="31" y="14"/>
                  </a:lnTo>
                  <a:lnTo>
                    <a:pt x="29" y="19"/>
                  </a:lnTo>
                  <a:lnTo>
                    <a:pt x="27" y="25"/>
                  </a:lnTo>
                  <a:lnTo>
                    <a:pt x="22" y="28"/>
                  </a:lnTo>
                  <a:lnTo>
                    <a:pt x="16" y="28"/>
                  </a:lnTo>
                  <a:lnTo>
                    <a:pt x="16" y="28"/>
                  </a:lnTo>
                  <a:lnTo>
                    <a:pt x="9" y="28"/>
                  </a:lnTo>
                  <a:lnTo>
                    <a:pt x="6" y="25"/>
                  </a:lnTo>
                  <a:lnTo>
                    <a:pt x="2" y="19"/>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04" name="Freeform 709"/>
            <p:cNvSpPr/>
            <p:nvPr/>
          </p:nvSpPr>
          <p:spPr bwMode="auto">
            <a:xfrm>
              <a:off x="1899681" y="5768994"/>
              <a:ext cx="49614" cy="44812"/>
            </a:xfrm>
            <a:custGeom>
              <a:avLst/>
              <a:gdLst>
                <a:gd name="T0" fmla="*/ 0 w 31"/>
                <a:gd name="T1" fmla="*/ 14 h 28"/>
                <a:gd name="T2" fmla="*/ 0 w 31"/>
                <a:gd name="T3" fmla="*/ 14 h 28"/>
                <a:gd name="T4" fmla="*/ 0 w 31"/>
                <a:gd name="T5" fmla="*/ 9 h 28"/>
                <a:gd name="T6" fmla="*/ 4 w 31"/>
                <a:gd name="T7" fmla="*/ 3 h 28"/>
                <a:gd name="T8" fmla="*/ 9 w 31"/>
                <a:gd name="T9" fmla="*/ 0 h 28"/>
                <a:gd name="T10" fmla="*/ 14 w 31"/>
                <a:gd name="T11" fmla="*/ 0 h 28"/>
                <a:gd name="T12" fmla="*/ 14 w 31"/>
                <a:gd name="T13" fmla="*/ 0 h 28"/>
                <a:gd name="T14" fmla="*/ 20 w 31"/>
                <a:gd name="T15" fmla="*/ 0 h 28"/>
                <a:gd name="T16" fmla="*/ 25 w 31"/>
                <a:gd name="T17" fmla="*/ 3 h 28"/>
                <a:gd name="T18" fmla="*/ 29 w 31"/>
                <a:gd name="T19" fmla="*/ 9 h 28"/>
                <a:gd name="T20" fmla="*/ 31 w 31"/>
                <a:gd name="T21" fmla="*/ 14 h 28"/>
                <a:gd name="T22" fmla="*/ 31 w 31"/>
                <a:gd name="T23" fmla="*/ 14 h 28"/>
                <a:gd name="T24" fmla="*/ 29 w 31"/>
                <a:gd name="T25" fmla="*/ 19 h 28"/>
                <a:gd name="T26" fmla="*/ 25 w 31"/>
                <a:gd name="T27" fmla="*/ 25 h 28"/>
                <a:gd name="T28" fmla="*/ 20 w 31"/>
                <a:gd name="T29" fmla="*/ 27 h 28"/>
                <a:gd name="T30" fmla="*/ 14 w 31"/>
                <a:gd name="T31" fmla="*/ 28 h 28"/>
                <a:gd name="T32" fmla="*/ 14 w 31"/>
                <a:gd name="T33" fmla="*/ 28 h 28"/>
                <a:gd name="T34" fmla="*/ 9 w 31"/>
                <a:gd name="T35" fmla="*/ 27 h 28"/>
                <a:gd name="T36" fmla="*/ 4 w 31"/>
                <a:gd name="T37" fmla="*/ 25 h 28"/>
                <a:gd name="T38" fmla="*/ 0 w 31"/>
                <a:gd name="T39" fmla="*/ 19 h 28"/>
                <a:gd name="T40" fmla="*/ 0 w 31"/>
                <a:gd name="T4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8">
                  <a:moveTo>
                    <a:pt x="0" y="14"/>
                  </a:moveTo>
                  <a:lnTo>
                    <a:pt x="0" y="14"/>
                  </a:lnTo>
                  <a:lnTo>
                    <a:pt x="0" y="9"/>
                  </a:lnTo>
                  <a:lnTo>
                    <a:pt x="4" y="3"/>
                  </a:lnTo>
                  <a:lnTo>
                    <a:pt x="9" y="0"/>
                  </a:lnTo>
                  <a:lnTo>
                    <a:pt x="14" y="0"/>
                  </a:lnTo>
                  <a:lnTo>
                    <a:pt x="14" y="0"/>
                  </a:lnTo>
                  <a:lnTo>
                    <a:pt x="20" y="0"/>
                  </a:lnTo>
                  <a:lnTo>
                    <a:pt x="25" y="3"/>
                  </a:lnTo>
                  <a:lnTo>
                    <a:pt x="29" y="9"/>
                  </a:lnTo>
                  <a:lnTo>
                    <a:pt x="31" y="14"/>
                  </a:lnTo>
                  <a:lnTo>
                    <a:pt x="31" y="14"/>
                  </a:lnTo>
                  <a:lnTo>
                    <a:pt x="29" y="19"/>
                  </a:lnTo>
                  <a:lnTo>
                    <a:pt x="25" y="25"/>
                  </a:lnTo>
                  <a:lnTo>
                    <a:pt x="20" y="27"/>
                  </a:lnTo>
                  <a:lnTo>
                    <a:pt x="14" y="28"/>
                  </a:lnTo>
                  <a:lnTo>
                    <a:pt x="14" y="28"/>
                  </a:lnTo>
                  <a:lnTo>
                    <a:pt x="9" y="27"/>
                  </a:lnTo>
                  <a:lnTo>
                    <a:pt x="4" y="25"/>
                  </a:lnTo>
                  <a:lnTo>
                    <a:pt x="0" y="19"/>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grpSp>
      <p:grpSp>
        <p:nvGrpSpPr>
          <p:cNvPr id="1105" name="Group 1104"/>
          <p:cNvGrpSpPr/>
          <p:nvPr/>
        </p:nvGrpSpPr>
        <p:grpSpPr>
          <a:xfrm>
            <a:off x="934622" y="5221648"/>
            <a:ext cx="1179915" cy="618111"/>
            <a:chOff x="2066937" y="4792143"/>
            <a:chExt cx="1784823" cy="934999"/>
          </a:xfrm>
        </p:grpSpPr>
        <p:sp>
          <p:nvSpPr>
            <p:cNvPr id="1106" name="Freeform 732"/>
            <p:cNvSpPr/>
            <p:nvPr/>
          </p:nvSpPr>
          <p:spPr bwMode="auto">
            <a:xfrm>
              <a:off x="2100830" y="4826036"/>
              <a:ext cx="1716456" cy="861848"/>
            </a:xfrm>
            <a:custGeom>
              <a:avLst/>
              <a:gdLst>
                <a:gd name="T0" fmla="*/ 0 w 711"/>
                <a:gd name="T1" fmla="*/ 31 h 356"/>
                <a:gd name="T2" fmla="*/ 31 w 711"/>
                <a:gd name="T3" fmla="*/ 250 h 356"/>
                <a:gd name="T4" fmla="*/ 54 w 711"/>
                <a:gd name="T5" fmla="*/ 319 h 356"/>
                <a:gd name="T6" fmla="*/ 87 w 711"/>
                <a:gd name="T7" fmla="*/ 326 h 356"/>
                <a:gd name="T8" fmla="*/ 184 w 711"/>
                <a:gd name="T9" fmla="*/ 214 h 356"/>
                <a:gd name="T10" fmla="*/ 294 w 711"/>
                <a:gd name="T11" fmla="*/ 85 h 356"/>
                <a:gd name="T12" fmla="*/ 319 w 711"/>
                <a:gd name="T13" fmla="*/ 0 h 356"/>
                <a:gd name="T14" fmla="*/ 342 w 711"/>
                <a:gd name="T15" fmla="*/ 214 h 356"/>
                <a:gd name="T16" fmla="*/ 369 w 711"/>
                <a:gd name="T17" fmla="*/ 292 h 356"/>
                <a:gd name="T18" fmla="*/ 389 w 711"/>
                <a:gd name="T19" fmla="*/ 356 h 356"/>
                <a:gd name="T20" fmla="*/ 497 w 711"/>
                <a:gd name="T21" fmla="*/ 160 h 356"/>
                <a:gd name="T22" fmla="*/ 526 w 711"/>
                <a:gd name="T23" fmla="*/ 164 h 356"/>
                <a:gd name="T24" fmla="*/ 548 w 711"/>
                <a:gd name="T25" fmla="*/ 292 h 356"/>
                <a:gd name="T26" fmla="*/ 585 w 711"/>
                <a:gd name="T27" fmla="*/ 304 h 356"/>
                <a:gd name="T28" fmla="*/ 600 w 711"/>
                <a:gd name="T29" fmla="*/ 342 h 356"/>
                <a:gd name="T30" fmla="*/ 711 w 711"/>
                <a:gd name="T31" fmla="*/ 189 h 356"/>
                <a:gd name="connsiteX0" fmla="*/ 0 w 10000"/>
                <a:gd name="connsiteY0" fmla="*/ 871 h 10000"/>
                <a:gd name="connsiteX1" fmla="*/ 436 w 10000"/>
                <a:gd name="connsiteY1" fmla="*/ 7022 h 10000"/>
                <a:gd name="connsiteX2" fmla="*/ 759 w 10000"/>
                <a:gd name="connsiteY2" fmla="*/ 8961 h 10000"/>
                <a:gd name="connsiteX3" fmla="*/ 1224 w 10000"/>
                <a:gd name="connsiteY3" fmla="*/ 9157 h 10000"/>
                <a:gd name="connsiteX4" fmla="*/ 2616 w 10000"/>
                <a:gd name="connsiteY4" fmla="*/ 6149 h 10000"/>
                <a:gd name="connsiteX5" fmla="*/ 4135 w 10000"/>
                <a:gd name="connsiteY5" fmla="*/ 2388 h 10000"/>
                <a:gd name="connsiteX6" fmla="*/ 4487 w 10000"/>
                <a:gd name="connsiteY6" fmla="*/ 0 h 10000"/>
                <a:gd name="connsiteX7" fmla="*/ 4810 w 10000"/>
                <a:gd name="connsiteY7" fmla="*/ 6011 h 10000"/>
                <a:gd name="connsiteX8" fmla="*/ 5190 w 10000"/>
                <a:gd name="connsiteY8" fmla="*/ 8202 h 10000"/>
                <a:gd name="connsiteX9" fmla="*/ 5471 w 10000"/>
                <a:gd name="connsiteY9" fmla="*/ 10000 h 10000"/>
                <a:gd name="connsiteX10" fmla="*/ 6990 w 10000"/>
                <a:gd name="connsiteY10" fmla="*/ 4494 h 10000"/>
                <a:gd name="connsiteX11" fmla="*/ 7398 w 10000"/>
                <a:gd name="connsiteY11" fmla="*/ 4607 h 10000"/>
                <a:gd name="connsiteX12" fmla="*/ 7707 w 10000"/>
                <a:gd name="connsiteY12" fmla="*/ 8202 h 10000"/>
                <a:gd name="connsiteX13" fmla="*/ 8228 w 10000"/>
                <a:gd name="connsiteY13" fmla="*/ 8539 h 10000"/>
                <a:gd name="connsiteX14" fmla="*/ 8439 w 10000"/>
                <a:gd name="connsiteY14" fmla="*/ 9607 h 10000"/>
                <a:gd name="connsiteX15" fmla="*/ 10000 w 10000"/>
                <a:gd name="connsiteY15" fmla="*/ 5309 h 10000"/>
                <a:gd name="connsiteX0-1" fmla="*/ 0 w 10000"/>
                <a:gd name="connsiteY0-2" fmla="*/ 871 h 10000"/>
                <a:gd name="connsiteX1-3" fmla="*/ 436 w 10000"/>
                <a:gd name="connsiteY1-4" fmla="*/ 7022 h 10000"/>
                <a:gd name="connsiteX2-5" fmla="*/ 759 w 10000"/>
                <a:gd name="connsiteY2-6" fmla="*/ 8961 h 10000"/>
                <a:gd name="connsiteX3-7" fmla="*/ 1279 w 10000"/>
                <a:gd name="connsiteY3-8" fmla="*/ 9295 h 10000"/>
                <a:gd name="connsiteX4-9" fmla="*/ 2616 w 10000"/>
                <a:gd name="connsiteY4-10" fmla="*/ 6149 h 10000"/>
                <a:gd name="connsiteX5-11" fmla="*/ 4135 w 10000"/>
                <a:gd name="connsiteY5-12" fmla="*/ 2388 h 10000"/>
                <a:gd name="connsiteX6-13" fmla="*/ 4487 w 10000"/>
                <a:gd name="connsiteY6-14" fmla="*/ 0 h 10000"/>
                <a:gd name="connsiteX7-15" fmla="*/ 4810 w 10000"/>
                <a:gd name="connsiteY7-16" fmla="*/ 6011 h 10000"/>
                <a:gd name="connsiteX8-17" fmla="*/ 5190 w 10000"/>
                <a:gd name="connsiteY8-18" fmla="*/ 8202 h 10000"/>
                <a:gd name="connsiteX9-19" fmla="*/ 5471 w 10000"/>
                <a:gd name="connsiteY9-20" fmla="*/ 10000 h 10000"/>
                <a:gd name="connsiteX10-21" fmla="*/ 6990 w 10000"/>
                <a:gd name="connsiteY10-22" fmla="*/ 4494 h 10000"/>
                <a:gd name="connsiteX11-23" fmla="*/ 7398 w 10000"/>
                <a:gd name="connsiteY11-24" fmla="*/ 4607 h 10000"/>
                <a:gd name="connsiteX12-25" fmla="*/ 7707 w 10000"/>
                <a:gd name="connsiteY12-26" fmla="*/ 8202 h 10000"/>
                <a:gd name="connsiteX13-27" fmla="*/ 8228 w 10000"/>
                <a:gd name="connsiteY13-28" fmla="*/ 8539 h 10000"/>
                <a:gd name="connsiteX14-29" fmla="*/ 8439 w 10000"/>
                <a:gd name="connsiteY14-30" fmla="*/ 9607 h 10000"/>
                <a:gd name="connsiteX15-31" fmla="*/ 10000 w 10000"/>
                <a:gd name="connsiteY15-32" fmla="*/ 5309 h 10000"/>
                <a:gd name="connsiteX0-33" fmla="*/ 0 w 9972"/>
                <a:gd name="connsiteY0-34" fmla="*/ 871 h 10000"/>
                <a:gd name="connsiteX1-35" fmla="*/ 436 w 9972"/>
                <a:gd name="connsiteY1-36" fmla="*/ 7022 h 10000"/>
                <a:gd name="connsiteX2-37" fmla="*/ 759 w 9972"/>
                <a:gd name="connsiteY2-38" fmla="*/ 8961 h 10000"/>
                <a:gd name="connsiteX3-39" fmla="*/ 1279 w 9972"/>
                <a:gd name="connsiteY3-40" fmla="*/ 9295 h 10000"/>
                <a:gd name="connsiteX4-41" fmla="*/ 2616 w 9972"/>
                <a:gd name="connsiteY4-42" fmla="*/ 6149 h 10000"/>
                <a:gd name="connsiteX5-43" fmla="*/ 4135 w 9972"/>
                <a:gd name="connsiteY5-44" fmla="*/ 2388 h 10000"/>
                <a:gd name="connsiteX6-45" fmla="*/ 4487 w 9972"/>
                <a:gd name="connsiteY6-46" fmla="*/ 0 h 10000"/>
                <a:gd name="connsiteX7-47" fmla="*/ 4810 w 9972"/>
                <a:gd name="connsiteY7-48" fmla="*/ 6011 h 10000"/>
                <a:gd name="connsiteX8-49" fmla="*/ 5190 w 9972"/>
                <a:gd name="connsiteY8-50" fmla="*/ 8202 h 10000"/>
                <a:gd name="connsiteX9-51" fmla="*/ 5471 w 9972"/>
                <a:gd name="connsiteY9-52" fmla="*/ 10000 h 10000"/>
                <a:gd name="connsiteX10-53" fmla="*/ 6990 w 9972"/>
                <a:gd name="connsiteY10-54" fmla="*/ 4494 h 10000"/>
                <a:gd name="connsiteX11-55" fmla="*/ 7398 w 9972"/>
                <a:gd name="connsiteY11-56" fmla="*/ 4607 h 10000"/>
                <a:gd name="connsiteX12-57" fmla="*/ 7707 w 9972"/>
                <a:gd name="connsiteY12-58" fmla="*/ 8202 h 10000"/>
                <a:gd name="connsiteX13-59" fmla="*/ 8228 w 9972"/>
                <a:gd name="connsiteY13-60" fmla="*/ 8539 h 10000"/>
                <a:gd name="connsiteX14-61" fmla="*/ 8439 w 9972"/>
                <a:gd name="connsiteY14-62" fmla="*/ 9607 h 10000"/>
                <a:gd name="connsiteX15-63" fmla="*/ 9972 w 9972"/>
                <a:gd name="connsiteY15-64" fmla="*/ 5171 h 10000"/>
                <a:gd name="connsiteX0-65" fmla="*/ 0 w 10000"/>
                <a:gd name="connsiteY0-66" fmla="*/ 871 h 10000"/>
                <a:gd name="connsiteX1-67" fmla="*/ 437 w 10000"/>
                <a:gd name="connsiteY1-68" fmla="*/ 7022 h 10000"/>
                <a:gd name="connsiteX2-69" fmla="*/ 761 w 10000"/>
                <a:gd name="connsiteY2-70" fmla="*/ 8961 h 10000"/>
                <a:gd name="connsiteX3-71" fmla="*/ 1283 w 10000"/>
                <a:gd name="connsiteY3-72" fmla="*/ 9295 h 10000"/>
                <a:gd name="connsiteX4-73" fmla="*/ 2623 w 10000"/>
                <a:gd name="connsiteY4-74" fmla="*/ 6149 h 10000"/>
                <a:gd name="connsiteX5-75" fmla="*/ 4147 w 10000"/>
                <a:gd name="connsiteY5-76" fmla="*/ 2388 h 10000"/>
                <a:gd name="connsiteX6-77" fmla="*/ 4500 w 10000"/>
                <a:gd name="connsiteY6-78" fmla="*/ 0 h 10000"/>
                <a:gd name="connsiteX7-79" fmla="*/ 4824 w 10000"/>
                <a:gd name="connsiteY7-80" fmla="*/ 6011 h 10000"/>
                <a:gd name="connsiteX8-81" fmla="*/ 5205 w 10000"/>
                <a:gd name="connsiteY8-82" fmla="*/ 8202 h 10000"/>
                <a:gd name="connsiteX9-83" fmla="*/ 5486 w 10000"/>
                <a:gd name="connsiteY9-84" fmla="*/ 10000 h 10000"/>
                <a:gd name="connsiteX10-85" fmla="*/ 7010 w 10000"/>
                <a:gd name="connsiteY10-86" fmla="*/ 4494 h 10000"/>
                <a:gd name="connsiteX11-87" fmla="*/ 7419 w 10000"/>
                <a:gd name="connsiteY11-88" fmla="*/ 4607 h 10000"/>
                <a:gd name="connsiteX12-89" fmla="*/ 7729 w 10000"/>
                <a:gd name="connsiteY12-90" fmla="*/ 8202 h 10000"/>
                <a:gd name="connsiteX13-91" fmla="*/ 8251 w 10000"/>
                <a:gd name="connsiteY13-92" fmla="*/ 8539 h 10000"/>
                <a:gd name="connsiteX14-93" fmla="*/ 8491 w 10000"/>
                <a:gd name="connsiteY14-94" fmla="*/ 9607 h 10000"/>
                <a:gd name="connsiteX15-95" fmla="*/ 10000 w 10000"/>
                <a:gd name="connsiteY15-96" fmla="*/ 5171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10000" h="10000">
                  <a:moveTo>
                    <a:pt x="0" y="871"/>
                  </a:moveTo>
                  <a:cubicBezTo>
                    <a:pt x="145" y="2921"/>
                    <a:pt x="292" y="4972"/>
                    <a:pt x="437" y="7022"/>
                  </a:cubicBezTo>
                  <a:cubicBezTo>
                    <a:pt x="546" y="7668"/>
                    <a:pt x="653" y="8315"/>
                    <a:pt x="761" y="8961"/>
                  </a:cubicBezTo>
                  <a:lnTo>
                    <a:pt x="1283" y="9295"/>
                  </a:lnTo>
                  <a:lnTo>
                    <a:pt x="2623" y="6149"/>
                  </a:lnTo>
                  <a:lnTo>
                    <a:pt x="4147" y="2388"/>
                  </a:lnTo>
                  <a:cubicBezTo>
                    <a:pt x="4264" y="1592"/>
                    <a:pt x="4382" y="796"/>
                    <a:pt x="4500" y="0"/>
                  </a:cubicBezTo>
                  <a:cubicBezTo>
                    <a:pt x="4608" y="2004"/>
                    <a:pt x="4715" y="4007"/>
                    <a:pt x="4824" y="6011"/>
                  </a:cubicBezTo>
                  <a:cubicBezTo>
                    <a:pt x="4951" y="6741"/>
                    <a:pt x="5077" y="7472"/>
                    <a:pt x="5205" y="8202"/>
                  </a:cubicBezTo>
                  <a:cubicBezTo>
                    <a:pt x="5299" y="8801"/>
                    <a:pt x="5392" y="9401"/>
                    <a:pt x="5486" y="10000"/>
                  </a:cubicBezTo>
                  <a:lnTo>
                    <a:pt x="7010" y="4494"/>
                  </a:lnTo>
                  <a:lnTo>
                    <a:pt x="7419" y="4607"/>
                  </a:lnTo>
                  <a:cubicBezTo>
                    <a:pt x="7522" y="5805"/>
                    <a:pt x="7626" y="7004"/>
                    <a:pt x="7729" y="8202"/>
                  </a:cubicBezTo>
                  <a:lnTo>
                    <a:pt x="8251" y="8539"/>
                  </a:lnTo>
                  <a:cubicBezTo>
                    <a:pt x="8321" y="8895"/>
                    <a:pt x="8420" y="9251"/>
                    <a:pt x="8491" y="9607"/>
                  </a:cubicBezTo>
                  <a:lnTo>
                    <a:pt x="10000" y="5171"/>
                  </a:lnTo>
                </a:path>
              </a:pathLst>
            </a:custGeom>
            <a:noFill/>
            <a:ln w="15875">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107" name="Freeform 730"/>
            <p:cNvSpPr/>
            <p:nvPr/>
          </p:nvSpPr>
          <p:spPr bwMode="auto">
            <a:xfrm>
              <a:off x="3270135" y="5179489"/>
              <a:ext cx="73152" cy="73152"/>
            </a:xfrm>
            <a:custGeom>
              <a:avLst/>
              <a:gdLst>
                <a:gd name="T0" fmla="*/ 0 w 30"/>
                <a:gd name="T1" fmla="*/ 14 h 29"/>
                <a:gd name="T2" fmla="*/ 0 w 30"/>
                <a:gd name="T3" fmla="*/ 14 h 29"/>
                <a:gd name="T4" fmla="*/ 2 w 30"/>
                <a:gd name="T5" fmla="*/ 9 h 29"/>
                <a:gd name="T6" fmla="*/ 3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29 w 30"/>
                <a:gd name="T19" fmla="*/ 9 h 29"/>
                <a:gd name="T20" fmla="*/ 30 w 30"/>
                <a:gd name="T21" fmla="*/ 14 h 29"/>
                <a:gd name="T22" fmla="*/ 30 w 30"/>
                <a:gd name="T23" fmla="*/ 14 h 29"/>
                <a:gd name="T24" fmla="*/ 29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3 w 30"/>
                <a:gd name="T37" fmla="*/ 25 h 29"/>
                <a:gd name="T38" fmla="*/ 2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2" y="9"/>
                  </a:lnTo>
                  <a:lnTo>
                    <a:pt x="3" y="3"/>
                  </a:lnTo>
                  <a:lnTo>
                    <a:pt x="9" y="2"/>
                  </a:lnTo>
                  <a:lnTo>
                    <a:pt x="16" y="0"/>
                  </a:lnTo>
                  <a:lnTo>
                    <a:pt x="16" y="0"/>
                  </a:lnTo>
                  <a:lnTo>
                    <a:pt x="21" y="2"/>
                  </a:lnTo>
                  <a:lnTo>
                    <a:pt x="27" y="3"/>
                  </a:lnTo>
                  <a:lnTo>
                    <a:pt x="29" y="9"/>
                  </a:lnTo>
                  <a:lnTo>
                    <a:pt x="30" y="14"/>
                  </a:lnTo>
                  <a:lnTo>
                    <a:pt x="30" y="14"/>
                  </a:lnTo>
                  <a:lnTo>
                    <a:pt x="29" y="20"/>
                  </a:lnTo>
                  <a:lnTo>
                    <a:pt x="27" y="25"/>
                  </a:lnTo>
                  <a:lnTo>
                    <a:pt x="21" y="27"/>
                  </a:lnTo>
                  <a:lnTo>
                    <a:pt x="16" y="29"/>
                  </a:lnTo>
                  <a:lnTo>
                    <a:pt x="16" y="29"/>
                  </a:lnTo>
                  <a:lnTo>
                    <a:pt x="9" y="27"/>
                  </a:lnTo>
                  <a:lnTo>
                    <a:pt x="3" y="25"/>
                  </a:lnTo>
                  <a:lnTo>
                    <a:pt x="2" y="20"/>
                  </a:lnTo>
                  <a:lnTo>
                    <a:pt x="0" y="14"/>
                  </a:lnTo>
                  <a:close/>
                </a:path>
              </a:pathLst>
            </a:cu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08" name="Freeform 700"/>
            <p:cNvSpPr/>
            <p:nvPr/>
          </p:nvSpPr>
          <p:spPr bwMode="auto">
            <a:xfrm>
              <a:off x="3340341" y="5186753"/>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09" name="Freeform 702"/>
            <p:cNvSpPr/>
            <p:nvPr/>
          </p:nvSpPr>
          <p:spPr bwMode="auto">
            <a:xfrm>
              <a:off x="2890050" y="5300535"/>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10" name="Freeform 704"/>
            <p:cNvSpPr/>
            <p:nvPr/>
          </p:nvSpPr>
          <p:spPr bwMode="auto">
            <a:xfrm>
              <a:off x="3386339" y="5491789"/>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26" name="Freeform 706"/>
            <p:cNvSpPr/>
            <p:nvPr/>
          </p:nvSpPr>
          <p:spPr bwMode="auto">
            <a:xfrm>
              <a:off x="3478334" y="5532945"/>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44" name="Freeform 708"/>
            <p:cNvSpPr/>
            <p:nvPr/>
          </p:nvSpPr>
          <p:spPr bwMode="auto">
            <a:xfrm>
              <a:off x="3526753" y="5620098"/>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46" name="Freeform 710"/>
            <p:cNvSpPr/>
            <p:nvPr/>
          </p:nvSpPr>
          <p:spPr bwMode="auto">
            <a:xfrm>
              <a:off x="3778608" y="5242555"/>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61" name="Freeform 714"/>
            <p:cNvSpPr/>
            <p:nvPr/>
          </p:nvSpPr>
          <p:spPr bwMode="auto">
            <a:xfrm>
              <a:off x="2275136" y="5590847"/>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67" name="Freeform 717"/>
            <p:cNvSpPr/>
            <p:nvPr/>
          </p:nvSpPr>
          <p:spPr bwMode="auto">
            <a:xfrm>
              <a:off x="2192825" y="5554734"/>
              <a:ext cx="73152" cy="73152"/>
            </a:xfrm>
            <a:custGeom>
              <a:avLst/>
              <a:gdLst>
                <a:gd name="T0" fmla="*/ 0 w 31"/>
                <a:gd name="T1" fmla="*/ 14 h 28"/>
                <a:gd name="T2" fmla="*/ 0 w 31"/>
                <a:gd name="T3" fmla="*/ 14 h 28"/>
                <a:gd name="T4" fmla="*/ 2 w 31"/>
                <a:gd name="T5" fmla="*/ 9 h 28"/>
                <a:gd name="T6" fmla="*/ 6 w 31"/>
                <a:gd name="T7" fmla="*/ 5 h 28"/>
                <a:gd name="T8" fmla="*/ 11 w 31"/>
                <a:gd name="T9" fmla="*/ 1 h 28"/>
                <a:gd name="T10" fmla="*/ 16 w 31"/>
                <a:gd name="T11" fmla="*/ 0 h 28"/>
                <a:gd name="T12" fmla="*/ 16 w 31"/>
                <a:gd name="T13" fmla="*/ 0 h 28"/>
                <a:gd name="T14" fmla="*/ 22 w 31"/>
                <a:gd name="T15" fmla="*/ 1 h 28"/>
                <a:gd name="T16" fmla="*/ 27 w 31"/>
                <a:gd name="T17" fmla="*/ 5 h 28"/>
                <a:gd name="T18" fmla="*/ 31 w 31"/>
                <a:gd name="T19" fmla="*/ 9 h 28"/>
                <a:gd name="T20" fmla="*/ 31 w 31"/>
                <a:gd name="T21" fmla="*/ 14 h 28"/>
                <a:gd name="T22" fmla="*/ 31 w 31"/>
                <a:gd name="T23" fmla="*/ 14 h 28"/>
                <a:gd name="T24" fmla="*/ 31 w 31"/>
                <a:gd name="T25" fmla="*/ 19 h 28"/>
                <a:gd name="T26" fmla="*/ 27 w 31"/>
                <a:gd name="T27" fmla="*/ 25 h 28"/>
                <a:gd name="T28" fmla="*/ 22 w 31"/>
                <a:gd name="T29" fmla="*/ 28 h 28"/>
                <a:gd name="T30" fmla="*/ 16 w 31"/>
                <a:gd name="T31" fmla="*/ 28 h 28"/>
                <a:gd name="T32" fmla="*/ 16 w 31"/>
                <a:gd name="T33" fmla="*/ 28 h 28"/>
                <a:gd name="T34" fmla="*/ 11 w 31"/>
                <a:gd name="T35" fmla="*/ 28 h 28"/>
                <a:gd name="T36" fmla="*/ 6 w 31"/>
                <a:gd name="T37" fmla="*/ 25 h 28"/>
                <a:gd name="T38" fmla="*/ 2 w 31"/>
                <a:gd name="T39" fmla="*/ 19 h 28"/>
                <a:gd name="T40" fmla="*/ 0 w 31"/>
                <a:gd name="T4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8">
                  <a:moveTo>
                    <a:pt x="0" y="14"/>
                  </a:moveTo>
                  <a:lnTo>
                    <a:pt x="0" y="14"/>
                  </a:lnTo>
                  <a:lnTo>
                    <a:pt x="2" y="9"/>
                  </a:lnTo>
                  <a:lnTo>
                    <a:pt x="6" y="5"/>
                  </a:lnTo>
                  <a:lnTo>
                    <a:pt x="11" y="1"/>
                  </a:lnTo>
                  <a:lnTo>
                    <a:pt x="16" y="0"/>
                  </a:lnTo>
                  <a:lnTo>
                    <a:pt x="16" y="0"/>
                  </a:lnTo>
                  <a:lnTo>
                    <a:pt x="22" y="1"/>
                  </a:lnTo>
                  <a:lnTo>
                    <a:pt x="27" y="5"/>
                  </a:lnTo>
                  <a:lnTo>
                    <a:pt x="31" y="9"/>
                  </a:lnTo>
                  <a:lnTo>
                    <a:pt x="31" y="14"/>
                  </a:lnTo>
                  <a:lnTo>
                    <a:pt x="31" y="14"/>
                  </a:lnTo>
                  <a:lnTo>
                    <a:pt x="31" y="19"/>
                  </a:lnTo>
                  <a:lnTo>
                    <a:pt x="27" y="25"/>
                  </a:lnTo>
                  <a:lnTo>
                    <a:pt x="22" y="28"/>
                  </a:lnTo>
                  <a:lnTo>
                    <a:pt x="16" y="28"/>
                  </a:lnTo>
                  <a:lnTo>
                    <a:pt x="16" y="28"/>
                  </a:lnTo>
                  <a:lnTo>
                    <a:pt x="11" y="28"/>
                  </a:lnTo>
                  <a:lnTo>
                    <a:pt x="6" y="25"/>
                  </a:lnTo>
                  <a:lnTo>
                    <a:pt x="2" y="19"/>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68" name="Freeform 718"/>
            <p:cNvSpPr/>
            <p:nvPr/>
          </p:nvSpPr>
          <p:spPr bwMode="auto">
            <a:xfrm>
              <a:off x="2141986" y="5397372"/>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69" name="Freeform 720"/>
            <p:cNvSpPr/>
            <p:nvPr/>
          </p:nvSpPr>
          <p:spPr bwMode="auto">
            <a:xfrm>
              <a:off x="2066937" y="4879057"/>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70" name="Freeform 722"/>
            <p:cNvSpPr/>
            <p:nvPr/>
          </p:nvSpPr>
          <p:spPr bwMode="auto">
            <a:xfrm>
              <a:off x="2769124" y="4990539"/>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71" name="Freeform 724"/>
            <p:cNvSpPr/>
            <p:nvPr/>
          </p:nvSpPr>
          <p:spPr bwMode="auto">
            <a:xfrm>
              <a:off x="2839211" y="4792143"/>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72" name="Freeform 726"/>
            <p:cNvSpPr/>
            <p:nvPr/>
          </p:nvSpPr>
          <p:spPr bwMode="auto">
            <a:xfrm>
              <a:off x="3008676" y="5653990"/>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73" name="Freeform 728"/>
            <p:cNvSpPr/>
            <p:nvPr/>
          </p:nvSpPr>
          <p:spPr bwMode="auto">
            <a:xfrm>
              <a:off x="2955415" y="5496631"/>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174" name="Freeform 736"/>
            <p:cNvSpPr/>
            <p:nvPr/>
          </p:nvSpPr>
          <p:spPr bwMode="auto">
            <a:xfrm>
              <a:off x="2507544" y="5322325"/>
              <a:ext cx="73152" cy="73152"/>
            </a:xfrm>
            <a:custGeom>
              <a:avLst/>
              <a:gdLst>
                <a:gd name="T0" fmla="*/ 0 w 30"/>
                <a:gd name="T1" fmla="*/ 15 h 31"/>
                <a:gd name="T2" fmla="*/ 0 w 30"/>
                <a:gd name="T3" fmla="*/ 15 h 31"/>
                <a:gd name="T4" fmla="*/ 2 w 30"/>
                <a:gd name="T5" fmla="*/ 9 h 31"/>
                <a:gd name="T6" fmla="*/ 5 w 30"/>
                <a:gd name="T7" fmla="*/ 6 h 31"/>
                <a:gd name="T8" fmla="*/ 9 w 30"/>
                <a:gd name="T9" fmla="*/ 2 h 31"/>
                <a:gd name="T10" fmla="*/ 16 w 30"/>
                <a:gd name="T11" fmla="*/ 0 h 31"/>
                <a:gd name="T12" fmla="*/ 16 w 30"/>
                <a:gd name="T13" fmla="*/ 0 h 31"/>
                <a:gd name="T14" fmla="*/ 21 w 30"/>
                <a:gd name="T15" fmla="*/ 2 h 31"/>
                <a:gd name="T16" fmla="*/ 27 w 30"/>
                <a:gd name="T17" fmla="*/ 6 h 31"/>
                <a:gd name="T18" fmla="*/ 30 w 30"/>
                <a:gd name="T19" fmla="*/ 9 h 31"/>
                <a:gd name="T20" fmla="*/ 30 w 30"/>
                <a:gd name="T21" fmla="*/ 15 h 31"/>
                <a:gd name="T22" fmla="*/ 30 w 30"/>
                <a:gd name="T23" fmla="*/ 15 h 31"/>
                <a:gd name="T24" fmla="*/ 30 w 30"/>
                <a:gd name="T25" fmla="*/ 22 h 31"/>
                <a:gd name="T26" fmla="*/ 27 w 30"/>
                <a:gd name="T27" fmla="*/ 25 h 31"/>
                <a:gd name="T28" fmla="*/ 21 w 30"/>
                <a:gd name="T29" fmla="*/ 29 h 31"/>
                <a:gd name="T30" fmla="*/ 16 w 30"/>
                <a:gd name="T31" fmla="*/ 31 h 31"/>
                <a:gd name="T32" fmla="*/ 16 w 30"/>
                <a:gd name="T33" fmla="*/ 31 h 31"/>
                <a:gd name="T34" fmla="*/ 9 w 30"/>
                <a:gd name="T35" fmla="*/ 29 h 31"/>
                <a:gd name="T36" fmla="*/ 5 w 30"/>
                <a:gd name="T37" fmla="*/ 25 h 31"/>
                <a:gd name="T38" fmla="*/ 2 w 30"/>
                <a:gd name="T39" fmla="*/ 22 h 31"/>
                <a:gd name="T40" fmla="*/ 0 w 30"/>
                <a:gd name="T41"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1">
                  <a:moveTo>
                    <a:pt x="0" y="15"/>
                  </a:moveTo>
                  <a:lnTo>
                    <a:pt x="0" y="15"/>
                  </a:lnTo>
                  <a:lnTo>
                    <a:pt x="2" y="9"/>
                  </a:lnTo>
                  <a:lnTo>
                    <a:pt x="5" y="6"/>
                  </a:lnTo>
                  <a:lnTo>
                    <a:pt x="9" y="2"/>
                  </a:lnTo>
                  <a:lnTo>
                    <a:pt x="16" y="0"/>
                  </a:lnTo>
                  <a:lnTo>
                    <a:pt x="16" y="0"/>
                  </a:lnTo>
                  <a:lnTo>
                    <a:pt x="21" y="2"/>
                  </a:lnTo>
                  <a:lnTo>
                    <a:pt x="27" y="6"/>
                  </a:lnTo>
                  <a:lnTo>
                    <a:pt x="30" y="9"/>
                  </a:lnTo>
                  <a:lnTo>
                    <a:pt x="30" y="15"/>
                  </a:lnTo>
                  <a:lnTo>
                    <a:pt x="30" y="15"/>
                  </a:lnTo>
                  <a:lnTo>
                    <a:pt x="30" y="22"/>
                  </a:lnTo>
                  <a:lnTo>
                    <a:pt x="27" y="25"/>
                  </a:lnTo>
                  <a:lnTo>
                    <a:pt x="21" y="29"/>
                  </a:lnTo>
                  <a:lnTo>
                    <a:pt x="16" y="31"/>
                  </a:lnTo>
                  <a:lnTo>
                    <a:pt x="16" y="31"/>
                  </a:lnTo>
                  <a:lnTo>
                    <a:pt x="9" y="29"/>
                  </a:lnTo>
                  <a:lnTo>
                    <a:pt x="5" y="25"/>
                  </a:lnTo>
                  <a:lnTo>
                    <a:pt x="2" y="22"/>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grpSp>
      <p:grpSp>
        <p:nvGrpSpPr>
          <p:cNvPr id="1063" name="Group 1062"/>
          <p:cNvGrpSpPr/>
          <p:nvPr/>
        </p:nvGrpSpPr>
        <p:grpSpPr>
          <a:xfrm>
            <a:off x="984235" y="5471315"/>
            <a:ext cx="872234" cy="311873"/>
            <a:chOff x="2141986" y="5169807"/>
            <a:chExt cx="1319402" cy="471762"/>
          </a:xfrm>
        </p:grpSpPr>
        <p:sp>
          <p:nvSpPr>
            <p:cNvPr id="1064" name="Freeform 527"/>
            <p:cNvSpPr/>
            <p:nvPr/>
          </p:nvSpPr>
          <p:spPr bwMode="auto">
            <a:xfrm>
              <a:off x="2536595" y="5208541"/>
              <a:ext cx="767433" cy="152519"/>
            </a:xfrm>
            <a:custGeom>
              <a:avLst/>
              <a:gdLst>
                <a:gd name="T0" fmla="*/ 0 w 317"/>
                <a:gd name="T1" fmla="*/ 62 h 63"/>
                <a:gd name="T2" fmla="*/ 162 w 317"/>
                <a:gd name="T3" fmla="*/ 0 h 63"/>
                <a:gd name="T4" fmla="*/ 317 w 317"/>
                <a:gd name="T5" fmla="*/ 63 h 63"/>
              </a:gdLst>
              <a:ahLst/>
              <a:cxnLst>
                <a:cxn ang="0">
                  <a:pos x="T0" y="T1"/>
                </a:cxn>
                <a:cxn ang="0">
                  <a:pos x="T2" y="T3"/>
                </a:cxn>
                <a:cxn ang="0">
                  <a:pos x="T4" y="T5"/>
                </a:cxn>
              </a:cxnLst>
              <a:rect l="0" t="0" r="r" b="b"/>
              <a:pathLst>
                <a:path w="317" h="63">
                  <a:moveTo>
                    <a:pt x="0" y="62"/>
                  </a:moveTo>
                  <a:lnTo>
                    <a:pt x="162" y="0"/>
                  </a:lnTo>
                  <a:lnTo>
                    <a:pt x="317" y="63"/>
                  </a:lnTo>
                </a:path>
              </a:pathLst>
            </a:custGeom>
            <a:noFill/>
            <a:ln w="15875">
              <a:solidFill>
                <a:srgbClr val="086F3C"/>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065" name="Rectangle 528"/>
            <p:cNvSpPr>
              <a:spLocks noChangeArrowheads="1"/>
            </p:cNvSpPr>
            <p:nvPr/>
          </p:nvSpPr>
          <p:spPr bwMode="auto">
            <a:xfrm>
              <a:off x="2512386" y="5317482"/>
              <a:ext cx="72628" cy="70207"/>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066" name="Rectangle 531"/>
            <p:cNvSpPr>
              <a:spLocks noChangeArrowheads="1"/>
            </p:cNvSpPr>
            <p:nvPr/>
          </p:nvSpPr>
          <p:spPr bwMode="auto">
            <a:xfrm>
              <a:off x="2885208" y="5169807"/>
              <a:ext cx="75049" cy="75049"/>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068" name="Rectangle 532"/>
            <p:cNvSpPr>
              <a:spLocks noChangeArrowheads="1"/>
            </p:cNvSpPr>
            <p:nvPr/>
          </p:nvSpPr>
          <p:spPr bwMode="auto">
            <a:xfrm>
              <a:off x="3270135" y="5322324"/>
              <a:ext cx="72628" cy="75049"/>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069" name="Freeform 533"/>
            <p:cNvSpPr/>
            <p:nvPr/>
          </p:nvSpPr>
          <p:spPr bwMode="auto">
            <a:xfrm>
              <a:off x="2502702" y="5453054"/>
              <a:ext cx="82311" cy="75049"/>
            </a:xfrm>
            <a:custGeom>
              <a:avLst/>
              <a:gdLst>
                <a:gd name="T0" fmla="*/ 0 w 34"/>
                <a:gd name="T1" fmla="*/ 15 h 31"/>
                <a:gd name="T2" fmla="*/ 18 w 34"/>
                <a:gd name="T3" fmla="*/ 0 h 31"/>
                <a:gd name="T4" fmla="*/ 34 w 34"/>
                <a:gd name="T5" fmla="*/ 15 h 31"/>
                <a:gd name="T6" fmla="*/ 18 w 34"/>
                <a:gd name="T7" fmla="*/ 31 h 31"/>
                <a:gd name="T8" fmla="*/ 0 w 34"/>
                <a:gd name="T9" fmla="*/ 15 h 31"/>
              </a:gdLst>
              <a:ahLst/>
              <a:cxnLst>
                <a:cxn ang="0">
                  <a:pos x="T0" y="T1"/>
                </a:cxn>
                <a:cxn ang="0">
                  <a:pos x="T2" y="T3"/>
                </a:cxn>
                <a:cxn ang="0">
                  <a:pos x="T4" y="T5"/>
                </a:cxn>
                <a:cxn ang="0">
                  <a:pos x="T6" y="T7"/>
                </a:cxn>
                <a:cxn ang="0">
                  <a:pos x="T8" y="T9"/>
                </a:cxn>
              </a:cxnLst>
              <a:rect l="0" t="0" r="r" b="b"/>
              <a:pathLst>
                <a:path w="34" h="31">
                  <a:moveTo>
                    <a:pt x="0" y="15"/>
                  </a:moveTo>
                  <a:lnTo>
                    <a:pt x="18" y="0"/>
                  </a:lnTo>
                  <a:lnTo>
                    <a:pt x="34" y="15"/>
                  </a:lnTo>
                  <a:lnTo>
                    <a:pt x="18" y="31"/>
                  </a:lnTo>
                  <a:lnTo>
                    <a:pt x="0" y="15"/>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70" name="Rectangle 698"/>
            <p:cNvSpPr>
              <a:spLocks noChangeArrowheads="1"/>
            </p:cNvSpPr>
            <p:nvPr/>
          </p:nvSpPr>
          <p:spPr bwMode="auto">
            <a:xfrm>
              <a:off x="2890050" y="5453055"/>
              <a:ext cx="75049" cy="75049"/>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076" name="Rectangle 699"/>
            <p:cNvSpPr>
              <a:spLocks noChangeArrowheads="1"/>
            </p:cNvSpPr>
            <p:nvPr/>
          </p:nvSpPr>
          <p:spPr bwMode="auto">
            <a:xfrm>
              <a:off x="3274977" y="5453055"/>
              <a:ext cx="72628" cy="75049"/>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077" name="Freeform 701"/>
            <p:cNvSpPr/>
            <p:nvPr/>
          </p:nvSpPr>
          <p:spPr bwMode="auto">
            <a:xfrm>
              <a:off x="3340341" y="5186754"/>
              <a:ext cx="72628" cy="70207"/>
            </a:xfrm>
            <a:custGeom>
              <a:avLst/>
              <a:gdLst>
                <a:gd name="T0" fmla="*/ 0 w 30"/>
                <a:gd name="T1" fmla="*/ 15 h 29"/>
                <a:gd name="T2" fmla="*/ 0 w 30"/>
                <a:gd name="T3" fmla="*/ 15 h 29"/>
                <a:gd name="T4" fmla="*/ 0 w 30"/>
                <a:gd name="T5" fmla="*/ 9 h 29"/>
                <a:gd name="T6" fmla="*/ 3 w 30"/>
                <a:gd name="T7" fmla="*/ 4 h 29"/>
                <a:gd name="T8" fmla="*/ 9 w 30"/>
                <a:gd name="T9" fmla="*/ 2 h 29"/>
                <a:gd name="T10" fmla="*/ 14 w 30"/>
                <a:gd name="T11" fmla="*/ 0 h 29"/>
                <a:gd name="T12" fmla="*/ 14 w 30"/>
                <a:gd name="T13" fmla="*/ 0 h 29"/>
                <a:gd name="T14" fmla="*/ 21 w 30"/>
                <a:gd name="T15" fmla="*/ 2 h 29"/>
                <a:gd name="T16" fmla="*/ 25 w 30"/>
                <a:gd name="T17" fmla="*/ 4 h 29"/>
                <a:gd name="T18" fmla="*/ 28 w 30"/>
                <a:gd name="T19" fmla="*/ 9 h 29"/>
                <a:gd name="T20" fmla="*/ 30 w 30"/>
                <a:gd name="T21" fmla="*/ 15 h 29"/>
                <a:gd name="T22" fmla="*/ 30 w 30"/>
                <a:gd name="T23" fmla="*/ 15 h 29"/>
                <a:gd name="T24" fmla="*/ 28 w 30"/>
                <a:gd name="T25" fmla="*/ 20 h 29"/>
                <a:gd name="T26" fmla="*/ 25 w 30"/>
                <a:gd name="T27" fmla="*/ 26 h 29"/>
                <a:gd name="T28" fmla="*/ 21 w 30"/>
                <a:gd name="T29" fmla="*/ 29 h 29"/>
                <a:gd name="T30" fmla="*/ 14 w 30"/>
                <a:gd name="T31" fmla="*/ 29 h 29"/>
                <a:gd name="T32" fmla="*/ 14 w 30"/>
                <a:gd name="T33" fmla="*/ 29 h 29"/>
                <a:gd name="T34" fmla="*/ 9 w 30"/>
                <a:gd name="T35" fmla="*/ 29 h 29"/>
                <a:gd name="T36" fmla="*/ 3 w 30"/>
                <a:gd name="T37" fmla="*/ 26 h 29"/>
                <a:gd name="T38" fmla="*/ 0 w 30"/>
                <a:gd name="T39" fmla="*/ 20 h 29"/>
                <a:gd name="T40" fmla="*/ 0 w 30"/>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5"/>
                  </a:moveTo>
                  <a:lnTo>
                    <a:pt x="0" y="15"/>
                  </a:lnTo>
                  <a:lnTo>
                    <a:pt x="0" y="9"/>
                  </a:lnTo>
                  <a:lnTo>
                    <a:pt x="3" y="4"/>
                  </a:lnTo>
                  <a:lnTo>
                    <a:pt x="9" y="2"/>
                  </a:lnTo>
                  <a:lnTo>
                    <a:pt x="14" y="0"/>
                  </a:lnTo>
                  <a:lnTo>
                    <a:pt x="14" y="0"/>
                  </a:lnTo>
                  <a:lnTo>
                    <a:pt x="21" y="2"/>
                  </a:lnTo>
                  <a:lnTo>
                    <a:pt x="25" y="4"/>
                  </a:lnTo>
                  <a:lnTo>
                    <a:pt x="28" y="9"/>
                  </a:lnTo>
                  <a:lnTo>
                    <a:pt x="30" y="15"/>
                  </a:lnTo>
                  <a:lnTo>
                    <a:pt x="30" y="15"/>
                  </a:lnTo>
                  <a:lnTo>
                    <a:pt x="28" y="20"/>
                  </a:lnTo>
                  <a:lnTo>
                    <a:pt x="25" y="26"/>
                  </a:lnTo>
                  <a:lnTo>
                    <a:pt x="21" y="29"/>
                  </a:lnTo>
                  <a:lnTo>
                    <a:pt x="14" y="29"/>
                  </a:lnTo>
                  <a:lnTo>
                    <a:pt x="14" y="29"/>
                  </a:lnTo>
                  <a:lnTo>
                    <a:pt x="9" y="29"/>
                  </a:lnTo>
                  <a:lnTo>
                    <a:pt x="3" y="26"/>
                  </a:lnTo>
                  <a:lnTo>
                    <a:pt x="0"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78" name="Freeform 703"/>
            <p:cNvSpPr/>
            <p:nvPr/>
          </p:nvSpPr>
          <p:spPr bwMode="auto">
            <a:xfrm>
              <a:off x="2890050" y="5300536"/>
              <a:ext cx="75049" cy="70207"/>
            </a:xfrm>
            <a:custGeom>
              <a:avLst/>
              <a:gdLst>
                <a:gd name="T0" fmla="*/ 0 w 31"/>
                <a:gd name="T1" fmla="*/ 15 h 29"/>
                <a:gd name="T2" fmla="*/ 0 w 31"/>
                <a:gd name="T3" fmla="*/ 15 h 29"/>
                <a:gd name="T4" fmla="*/ 2 w 31"/>
                <a:gd name="T5" fmla="*/ 9 h 29"/>
                <a:gd name="T6" fmla="*/ 6 w 31"/>
                <a:gd name="T7" fmla="*/ 6 h 29"/>
                <a:gd name="T8" fmla="*/ 9 w 31"/>
                <a:gd name="T9" fmla="*/ 2 h 29"/>
                <a:gd name="T10" fmla="*/ 16 w 31"/>
                <a:gd name="T11" fmla="*/ 0 h 29"/>
                <a:gd name="T12" fmla="*/ 16 w 31"/>
                <a:gd name="T13" fmla="*/ 0 h 29"/>
                <a:gd name="T14" fmla="*/ 22 w 31"/>
                <a:gd name="T15" fmla="*/ 2 h 29"/>
                <a:gd name="T16" fmla="*/ 27 w 31"/>
                <a:gd name="T17" fmla="*/ 6 h 29"/>
                <a:gd name="T18" fmla="*/ 31 w 31"/>
                <a:gd name="T19" fmla="*/ 9 h 29"/>
                <a:gd name="T20" fmla="*/ 31 w 31"/>
                <a:gd name="T21" fmla="*/ 15 h 29"/>
                <a:gd name="T22" fmla="*/ 31 w 31"/>
                <a:gd name="T23" fmla="*/ 15 h 29"/>
                <a:gd name="T24" fmla="*/ 31 w 31"/>
                <a:gd name="T25" fmla="*/ 20 h 29"/>
                <a:gd name="T26" fmla="*/ 27 w 31"/>
                <a:gd name="T27" fmla="*/ 25 h 29"/>
                <a:gd name="T28" fmla="*/ 22 w 31"/>
                <a:gd name="T29" fmla="*/ 29 h 29"/>
                <a:gd name="T30" fmla="*/ 16 w 31"/>
                <a:gd name="T31" fmla="*/ 29 h 29"/>
                <a:gd name="T32" fmla="*/ 16 w 31"/>
                <a:gd name="T33" fmla="*/ 29 h 29"/>
                <a:gd name="T34" fmla="*/ 9 w 31"/>
                <a:gd name="T35" fmla="*/ 29 h 29"/>
                <a:gd name="T36" fmla="*/ 6 w 31"/>
                <a:gd name="T37" fmla="*/ 25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6"/>
                  </a:lnTo>
                  <a:lnTo>
                    <a:pt x="9" y="2"/>
                  </a:lnTo>
                  <a:lnTo>
                    <a:pt x="16" y="0"/>
                  </a:lnTo>
                  <a:lnTo>
                    <a:pt x="16" y="0"/>
                  </a:lnTo>
                  <a:lnTo>
                    <a:pt x="22" y="2"/>
                  </a:lnTo>
                  <a:lnTo>
                    <a:pt x="27" y="6"/>
                  </a:lnTo>
                  <a:lnTo>
                    <a:pt x="31" y="9"/>
                  </a:lnTo>
                  <a:lnTo>
                    <a:pt x="31" y="15"/>
                  </a:lnTo>
                  <a:lnTo>
                    <a:pt x="31" y="15"/>
                  </a:lnTo>
                  <a:lnTo>
                    <a:pt x="31" y="20"/>
                  </a:lnTo>
                  <a:lnTo>
                    <a:pt x="27" y="25"/>
                  </a:lnTo>
                  <a:lnTo>
                    <a:pt x="22" y="29"/>
                  </a:lnTo>
                  <a:lnTo>
                    <a:pt x="16" y="29"/>
                  </a:lnTo>
                  <a:lnTo>
                    <a:pt x="16" y="29"/>
                  </a:lnTo>
                  <a:lnTo>
                    <a:pt x="9" y="29"/>
                  </a:lnTo>
                  <a:lnTo>
                    <a:pt x="6" y="25"/>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79" name="Freeform 705"/>
            <p:cNvSpPr/>
            <p:nvPr/>
          </p:nvSpPr>
          <p:spPr bwMode="auto">
            <a:xfrm>
              <a:off x="3386339" y="5491790"/>
              <a:ext cx="75049" cy="70207"/>
            </a:xfrm>
            <a:custGeom>
              <a:avLst/>
              <a:gdLst>
                <a:gd name="T0" fmla="*/ 0 w 31"/>
                <a:gd name="T1" fmla="*/ 15 h 29"/>
                <a:gd name="T2" fmla="*/ 0 w 31"/>
                <a:gd name="T3" fmla="*/ 15 h 29"/>
                <a:gd name="T4" fmla="*/ 2 w 31"/>
                <a:gd name="T5" fmla="*/ 9 h 29"/>
                <a:gd name="T6" fmla="*/ 6 w 31"/>
                <a:gd name="T7" fmla="*/ 6 h 29"/>
                <a:gd name="T8" fmla="*/ 11 w 31"/>
                <a:gd name="T9" fmla="*/ 2 h 29"/>
                <a:gd name="T10" fmla="*/ 17 w 31"/>
                <a:gd name="T11" fmla="*/ 0 h 29"/>
                <a:gd name="T12" fmla="*/ 17 w 31"/>
                <a:gd name="T13" fmla="*/ 0 h 29"/>
                <a:gd name="T14" fmla="*/ 22 w 31"/>
                <a:gd name="T15" fmla="*/ 2 h 29"/>
                <a:gd name="T16" fmla="*/ 27 w 31"/>
                <a:gd name="T17" fmla="*/ 6 h 29"/>
                <a:gd name="T18" fmla="*/ 31 w 31"/>
                <a:gd name="T19" fmla="*/ 9 h 29"/>
                <a:gd name="T20" fmla="*/ 31 w 31"/>
                <a:gd name="T21" fmla="*/ 15 h 29"/>
                <a:gd name="T22" fmla="*/ 31 w 31"/>
                <a:gd name="T23" fmla="*/ 15 h 29"/>
                <a:gd name="T24" fmla="*/ 31 w 31"/>
                <a:gd name="T25" fmla="*/ 20 h 29"/>
                <a:gd name="T26" fmla="*/ 27 w 31"/>
                <a:gd name="T27" fmla="*/ 26 h 29"/>
                <a:gd name="T28" fmla="*/ 22 w 31"/>
                <a:gd name="T29" fmla="*/ 29 h 29"/>
                <a:gd name="T30" fmla="*/ 17 w 31"/>
                <a:gd name="T31" fmla="*/ 29 h 29"/>
                <a:gd name="T32" fmla="*/ 17 w 31"/>
                <a:gd name="T33" fmla="*/ 29 h 29"/>
                <a:gd name="T34" fmla="*/ 11 w 31"/>
                <a:gd name="T35" fmla="*/ 29 h 29"/>
                <a:gd name="T36" fmla="*/ 6 w 31"/>
                <a:gd name="T37" fmla="*/ 26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6"/>
                  </a:lnTo>
                  <a:lnTo>
                    <a:pt x="11" y="2"/>
                  </a:lnTo>
                  <a:lnTo>
                    <a:pt x="17" y="0"/>
                  </a:lnTo>
                  <a:lnTo>
                    <a:pt x="17" y="0"/>
                  </a:lnTo>
                  <a:lnTo>
                    <a:pt x="22" y="2"/>
                  </a:lnTo>
                  <a:lnTo>
                    <a:pt x="27" y="6"/>
                  </a:lnTo>
                  <a:lnTo>
                    <a:pt x="31" y="9"/>
                  </a:lnTo>
                  <a:lnTo>
                    <a:pt x="31" y="15"/>
                  </a:lnTo>
                  <a:lnTo>
                    <a:pt x="31" y="15"/>
                  </a:lnTo>
                  <a:lnTo>
                    <a:pt x="31" y="20"/>
                  </a:lnTo>
                  <a:lnTo>
                    <a:pt x="27" y="26"/>
                  </a:lnTo>
                  <a:lnTo>
                    <a:pt x="22" y="29"/>
                  </a:lnTo>
                  <a:lnTo>
                    <a:pt x="17" y="29"/>
                  </a:lnTo>
                  <a:lnTo>
                    <a:pt x="17" y="29"/>
                  </a:lnTo>
                  <a:lnTo>
                    <a:pt x="11" y="29"/>
                  </a:lnTo>
                  <a:lnTo>
                    <a:pt x="6" y="26"/>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81" name="Freeform 712"/>
            <p:cNvSpPr/>
            <p:nvPr/>
          </p:nvSpPr>
          <p:spPr bwMode="auto">
            <a:xfrm>
              <a:off x="2512386" y="5310220"/>
              <a:ext cx="72628" cy="70207"/>
            </a:xfrm>
            <a:custGeom>
              <a:avLst/>
              <a:gdLst>
                <a:gd name="T0" fmla="*/ 0 w 30"/>
                <a:gd name="T1" fmla="*/ 14 h 29"/>
                <a:gd name="T2" fmla="*/ 0 w 30"/>
                <a:gd name="T3" fmla="*/ 14 h 29"/>
                <a:gd name="T4" fmla="*/ 1 w 30"/>
                <a:gd name="T5" fmla="*/ 9 h 29"/>
                <a:gd name="T6" fmla="*/ 3 w 30"/>
                <a:gd name="T7" fmla="*/ 5 h 29"/>
                <a:gd name="T8" fmla="*/ 9 w 30"/>
                <a:gd name="T9" fmla="*/ 2 h 29"/>
                <a:gd name="T10" fmla="*/ 14 w 30"/>
                <a:gd name="T11" fmla="*/ 0 h 29"/>
                <a:gd name="T12" fmla="*/ 14 w 30"/>
                <a:gd name="T13" fmla="*/ 0 h 29"/>
                <a:gd name="T14" fmla="*/ 21 w 30"/>
                <a:gd name="T15" fmla="*/ 2 h 29"/>
                <a:gd name="T16" fmla="*/ 25 w 30"/>
                <a:gd name="T17" fmla="*/ 5 h 29"/>
                <a:gd name="T18" fmla="*/ 28 w 30"/>
                <a:gd name="T19" fmla="*/ 9 h 29"/>
                <a:gd name="T20" fmla="*/ 30 w 30"/>
                <a:gd name="T21" fmla="*/ 14 h 29"/>
                <a:gd name="T22" fmla="*/ 30 w 30"/>
                <a:gd name="T23" fmla="*/ 14 h 29"/>
                <a:gd name="T24" fmla="*/ 28 w 30"/>
                <a:gd name="T25" fmla="*/ 20 h 29"/>
                <a:gd name="T26" fmla="*/ 25 w 30"/>
                <a:gd name="T27" fmla="*/ 25 h 29"/>
                <a:gd name="T28" fmla="*/ 21 w 30"/>
                <a:gd name="T29" fmla="*/ 29 h 29"/>
                <a:gd name="T30" fmla="*/ 14 w 30"/>
                <a:gd name="T31" fmla="*/ 29 h 29"/>
                <a:gd name="T32" fmla="*/ 14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5"/>
                  </a:lnTo>
                  <a:lnTo>
                    <a:pt x="9" y="2"/>
                  </a:lnTo>
                  <a:lnTo>
                    <a:pt x="14" y="0"/>
                  </a:lnTo>
                  <a:lnTo>
                    <a:pt x="14" y="0"/>
                  </a:lnTo>
                  <a:lnTo>
                    <a:pt x="21" y="2"/>
                  </a:lnTo>
                  <a:lnTo>
                    <a:pt x="25" y="5"/>
                  </a:lnTo>
                  <a:lnTo>
                    <a:pt x="28" y="9"/>
                  </a:lnTo>
                  <a:lnTo>
                    <a:pt x="30" y="14"/>
                  </a:lnTo>
                  <a:lnTo>
                    <a:pt x="30" y="14"/>
                  </a:lnTo>
                  <a:lnTo>
                    <a:pt x="28" y="20"/>
                  </a:lnTo>
                  <a:lnTo>
                    <a:pt x="25" y="25"/>
                  </a:lnTo>
                  <a:lnTo>
                    <a:pt x="21" y="29"/>
                  </a:lnTo>
                  <a:lnTo>
                    <a:pt x="14" y="29"/>
                  </a:lnTo>
                  <a:lnTo>
                    <a:pt x="14" y="29"/>
                  </a:lnTo>
                  <a:lnTo>
                    <a:pt x="9" y="29"/>
                  </a:lnTo>
                  <a:lnTo>
                    <a:pt x="3" y="25"/>
                  </a:lnTo>
                  <a:lnTo>
                    <a:pt x="1" y="20"/>
                  </a:lnTo>
                  <a:lnTo>
                    <a:pt x="0" y="14"/>
                  </a:lnTo>
                  <a:close/>
                </a:path>
              </a:pathLst>
            </a:cu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82" name="Freeform 713"/>
            <p:cNvSpPr/>
            <p:nvPr/>
          </p:nvSpPr>
          <p:spPr bwMode="auto">
            <a:xfrm>
              <a:off x="2512386" y="5310220"/>
              <a:ext cx="72628" cy="70207"/>
            </a:xfrm>
            <a:custGeom>
              <a:avLst/>
              <a:gdLst>
                <a:gd name="T0" fmla="*/ 0 w 30"/>
                <a:gd name="T1" fmla="*/ 14 h 29"/>
                <a:gd name="T2" fmla="*/ 0 w 30"/>
                <a:gd name="T3" fmla="*/ 14 h 29"/>
                <a:gd name="T4" fmla="*/ 1 w 30"/>
                <a:gd name="T5" fmla="*/ 9 h 29"/>
                <a:gd name="T6" fmla="*/ 3 w 30"/>
                <a:gd name="T7" fmla="*/ 5 h 29"/>
                <a:gd name="T8" fmla="*/ 9 w 30"/>
                <a:gd name="T9" fmla="*/ 2 h 29"/>
                <a:gd name="T10" fmla="*/ 14 w 30"/>
                <a:gd name="T11" fmla="*/ 0 h 29"/>
                <a:gd name="T12" fmla="*/ 14 w 30"/>
                <a:gd name="T13" fmla="*/ 0 h 29"/>
                <a:gd name="T14" fmla="*/ 21 w 30"/>
                <a:gd name="T15" fmla="*/ 2 h 29"/>
                <a:gd name="T16" fmla="*/ 25 w 30"/>
                <a:gd name="T17" fmla="*/ 5 h 29"/>
                <a:gd name="T18" fmla="*/ 28 w 30"/>
                <a:gd name="T19" fmla="*/ 9 h 29"/>
                <a:gd name="T20" fmla="*/ 30 w 30"/>
                <a:gd name="T21" fmla="*/ 14 h 29"/>
                <a:gd name="T22" fmla="*/ 30 w 30"/>
                <a:gd name="T23" fmla="*/ 14 h 29"/>
                <a:gd name="T24" fmla="*/ 28 w 30"/>
                <a:gd name="T25" fmla="*/ 20 h 29"/>
                <a:gd name="T26" fmla="*/ 25 w 30"/>
                <a:gd name="T27" fmla="*/ 25 h 29"/>
                <a:gd name="T28" fmla="*/ 21 w 30"/>
                <a:gd name="T29" fmla="*/ 29 h 29"/>
                <a:gd name="T30" fmla="*/ 14 w 30"/>
                <a:gd name="T31" fmla="*/ 29 h 29"/>
                <a:gd name="T32" fmla="*/ 14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5"/>
                  </a:lnTo>
                  <a:lnTo>
                    <a:pt x="9" y="2"/>
                  </a:lnTo>
                  <a:lnTo>
                    <a:pt x="14" y="0"/>
                  </a:lnTo>
                  <a:lnTo>
                    <a:pt x="14" y="0"/>
                  </a:lnTo>
                  <a:lnTo>
                    <a:pt x="21" y="2"/>
                  </a:lnTo>
                  <a:lnTo>
                    <a:pt x="25" y="5"/>
                  </a:lnTo>
                  <a:lnTo>
                    <a:pt x="28" y="9"/>
                  </a:lnTo>
                  <a:lnTo>
                    <a:pt x="30" y="14"/>
                  </a:lnTo>
                  <a:lnTo>
                    <a:pt x="30" y="14"/>
                  </a:lnTo>
                  <a:lnTo>
                    <a:pt x="28" y="20"/>
                  </a:lnTo>
                  <a:lnTo>
                    <a:pt x="25" y="25"/>
                  </a:lnTo>
                  <a:lnTo>
                    <a:pt x="21" y="29"/>
                  </a:lnTo>
                  <a:lnTo>
                    <a:pt x="14" y="29"/>
                  </a:lnTo>
                  <a:lnTo>
                    <a:pt x="14" y="29"/>
                  </a:lnTo>
                  <a:lnTo>
                    <a:pt x="9" y="29"/>
                  </a:lnTo>
                  <a:lnTo>
                    <a:pt x="3"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83" name="Freeform 716"/>
            <p:cNvSpPr/>
            <p:nvPr/>
          </p:nvSpPr>
          <p:spPr bwMode="auto">
            <a:xfrm>
              <a:off x="2192825" y="5573783"/>
              <a:ext cx="75049" cy="67786"/>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84" name="Freeform 719"/>
            <p:cNvSpPr/>
            <p:nvPr/>
          </p:nvSpPr>
          <p:spPr bwMode="auto">
            <a:xfrm>
              <a:off x="2141986" y="5397373"/>
              <a:ext cx="72628" cy="70207"/>
            </a:xfrm>
            <a:custGeom>
              <a:avLst/>
              <a:gdLst>
                <a:gd name="T0" fmla="*/ 0 w 30"/>
                <a:gd name="T1" fmla="*/ 14 h 29"/>
                <a:gd name="T2" fmla="*/ 0 w 30"/>
                <a:gd name="T3" fmla="*/ 14 h 29"/>
                <a:gd name="T4" fmla="*/ 1 w 30"/>
                <a:gd name="T5" fmla="*/ 9 h 29"/>
                <a:gd name="T6" fmla="*/ 3 w 30"/>
                <a:gd name="T7" fmla="*/ 3 h 29"/>
                <a:gd name="T8" fmla="*/ 9 w 30"/>
                <a:gd name="T9" fmla="*/ 2 h 29"/>
                <a:gd name="T10" fmla="*/ 14 w 30"/>
                <a:gd name="T11" fmla="*/ 0 h 29"/>
                <a:gd name="T12" fmla="*/ 14 w 30"/>
                <a:gd name="T13" fmla="*/ 0 h 29"/>
                <a:gd name="T14" fmla="*/ 21 w 30"/>
                <a:gd name="T15" fmla="*/ 2 h 29"/>
                <a:gd name="T16" fmla="*/ 27 w 30"/>
                <a:gd name="T17" fmla="*/ 3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9 h 29"/>
                <a:gd name="T30" fmla="*/ 14 w 30"/>
                <a:gd name="T31" fmla="*/ 29 h 29"/>
                <a:gd name="T32" fmla="*/ 14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3"/>
                  </a:lnTo>
                  <a:lnTo>
                    <a:pt x="9" y="2"/>
                  </a:lnTo>
                  <a:lnTo>
                    <a:pt x="14" y="0"/>
                  </a:lnTo>
                  <a:lnTo>
                    <a:pt x="14" y="0"/>
                  </a:lnTo>
                  <a:lnTo>
                    <a:pt x="21" y="2"/>
                  </a:lnTo>
                  <a:lnTo>
                    <a:pt x="27" y="3"/>
                  </a:lnTo>
                  <a:lnTo>
                    <a:pt x="28" y="9"/>
                  </a:lnTo>
                  <a:lnTo>
                    <a:pt x="30" y="14"/>
                  </a:lnTo>
                  <a:lnTo>
                    <a:pt x="30" y="14"/>
                  </a:lnTo>
                  <a:lnTo>
                    <a:pt x="28" y="20"/>
                  </a:lnTo>
                  <a:lnTo>
                    <a:pt x="27" y="25"/>
                  </a:lnTo>
                  <a:lnTo>
                    <a:pt x="21" y="29"/>
                  </a:lnTo>
                  <a:lnTo>
                    <a:pt x="14" y="29"/>
                  </a:lnTo>
                  <a:lnTo>
                    <a:pt x="14" y="29"/>
                  </a:lnTo>
                  <a:lnTo>
                    <a:pt x="9" y="29"/>
                  </a:lnTo>
                  <a:lnTo>
                    <a:pt x="3"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85" name="Freeform 729"/>
            <p:cNvSpPr/>
            <p:nvPr/>
          </p:nvSpPr>
          <p:spPr bwMode="auto">
            <a:xfrm>
              <a:off x="2955415" y="5496632"/>
              <a:ext cx="79891" cy="70207"/>
            </a:xfrm>
            <a:custGeom>
              <a:avLst/>
              <a:gdLst>
                <a:gd name="T0" fmla="*/ 0 w 33"/>
                <a:gd name="T1" fmla="*/ 15 h 29"/>
                <a:gd name="T2" fmla="*/ 0 w 33"/>
                <a:gd name="T3" fmla="*/ 15 h 29"/>
                <a:gd name="T4" fmla="*/ 2 w 33"/>
                <a:gd name="T5" fmla="*/ 9 h 29"/>
                <a:gd name="T6" fmla="*/ 6 w 33"/>
                <a:gd name="T7" fmla="*/ 4 h 29"/>
                <a:gd name="T8" fmla="*/ 11 w 33"/>
                <a:gd name="T9" fmla="*/ 2 h 29"/>
                <a:gd name="T10" fmla="*/ 16 w 33"/>
                <a:gd name="T11" fmla="*/ 0 h 29"/>
                <a:gd name="T12" fmla="*/ 16 w 33"/>
                <a:gd name="T13" fmla="*/ 0 h 29"/>
                <a:gd name="T14" fmla="*/ 22 w 33"/>
                <a:gd name="T15" fmla="*/ 2 h 29"/>
                <a:gd name="T16" fmla="*/ 27 w 33"/>
                <a:gd name="T17" fmla="*/ 4 h 29"/>
                <a:gd name="T18" fmla="*/ 31 w 33"/>
                <a:gd name="T19" fmla="*/ 9 h 29"/>
                <a:gd name="T20" fmla="*/ 33 w 33"/>
                <a:gd name="T21" fmla="*/ 15 h 29"/>
                <a:gd name="T22" fmla="*/ 33 w 33"/>
                <a:gd name="T23" fmla="*/ 15 h 29"/>
                <a:gd name="T24" fmla="*/ 31 w 33"/>
                <a:gd name="T25" fmla="*/ 20 h 29"/>
                <a:gd name="T26" fmla="*/ 27 w 33"/>
                <a:gd name="T27" fmla="*/ 25 h 29"/>
                <a:gd name="T28" fmla="*/ 22 w 33"/>
                <a:gd name="T29" fmla="*/ 29 h 29"/>
                <a:gd name="T30" fmla="*/ 16 w 33"/>
                <a:gd name="T31" fmla="*/ 29 h 29"/>
                <a:gd name="T32" fmla="*/ 16 w 33"/>
                <a:gd name="T33" fmla="*/ 29 h 29"/>
                <a:gd name="T34" fmla="*/ 11 w 33"/>
                <a:gd name="T35" fmla="*/ 29 h 29"/>
                <a:gd name="T36" fmla="*/ 6 w 33"/>
                <a:gd name="T37" fmla="*/ 25 h 29"/>
                <a:gd name="T38" fmla="*/ 2 w 33"/>
                <a:gd name="T39" fmla="*/ 20 h 29"/>
                <a:gd name="T40" fmla="*/ 0 w 33"/>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9">
                  <a:moveTo>
                    <a:pt x="0" y="15"/>
                  </a:moveTo>
                  <a:lnTo>
                    <a:pt x="0" y="15"/>
                  </a:lnTo>
                  <a:lnTo>
                    <a:pt x="2" y="9"/>
                  </a:lnTo>
                  <a:lnTo>
                    <a:pt x="6" y="4"/>
                  </a:lnTo>
                  <a:lnTo>
                    <a:pt x="11" y="2"/>
                  </a:lnTo>
                  <a:lnTo>
                    <a:pt x="16" y="0"/>
                  </a:lnTo>
                  <a:lnTo>
                    <a:pt x="16" y="0"/>
                  </a:lnTo>
                  <a:lnTo>
                    <a:pt x="22" y="2"/>
                  </a:lnTo>
                  <a:lnTo>
                    <a:pt x="27" y="4"/>
                  </a:lnTo>
                  <a:lnTo>
                    <a:pt x="31" y="9"/>
                  </a:lnTo>
                  <a:lnTo>
                    <a:pt x="33" y="15"/>
                  </a:lnTo>
                  <a:lnTo>
                    <a:pt x="33" y="15"/>
                  </a:lnTo>
                  <a:lnTo>
                    <a:pt x="31" y="20"/>
                  </a:lnTo>
                  <a:lnTo>
                    <a:pt x="27" y="25"/>
                  </a:lnTo>
                  <a:lnTo>
                    <a:pt x="22" y="29"/>
                  </a:lnTo>
                  <a:lnTo>
                    <a:pt x="16" y="29"/>
                  </a:lnTo>
                  <a:lnTo>
                    <a:pt x="16" y="29"/>
                  </a:lnTo>
                  <a:lnTo>
                    <a:pt x="11" y="29"/>
                  </a:lnTo>
                  <a:lnTo>
                    <a:pt x="6" y="25"/>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86" name="Freeform 731"/>
            <p:cNvSpPr/>
            <p:nvPr/>
          </p:nvSpPr>
          <p:spPr bwMode="auto">
            <a:xfrm>
              <a:off x="3270135" y="5179490"/>
              <a:ext cx="72628" cy="70207"/>
            </a:xfrm>
            <a:custGeom>
              <a:avLst/>
              <a:gdLst>
                <a:gd name="T0" fmla="*/ 0 w 30"/>
                <a:gd name="T1" fmla="*/ 14 h 29"/>
                <a:gd name="T2" fmla="*/ 0 w 30"/>
                <a:gd name="T3" fmla="*/ 14 h 29"/>
                <a:gd name="T4" fmla="*/ 2 w 30"/>
                <a:gd name="T5" fmla="*/ 9 h 29"/>
                <a:gd name="T6" fmla="*/ 3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29 w 30"/>
                <a:gd name="T19" fmla="*/ 9 h 29"/>
                <a:gd name="T20" fmla="*/ 30 w 30"/>
                <a:gd name="T21" fmla="*/ 14 h 29"/>
                <a:gd name="T22" fmla="*/ 30 w 30"/>
                <a:gd name="T23" fmla="*/ 14 h 29"/>
                <a:gd name="T24" fmla="*/ 29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3 w 30"/>
                <a:gd name="T37" fmla="*/ 25 h 29"/>
                <a:gd name="T38" fmla="*/ 2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2" y="9"/>
                  </a:lnTo>
                  <a:lnTo>
                    <a:pt x="3" y="3"/>
                  </a:lnTo>
                  <a:lnTo>
                    <a:pt x="9" y="2"/>
                  </a:lnTo>
                  <a:lnTo>
                    <a:pt x="16" y="0"/>
                  </a:lnTo>
                  <a:lnTo>
                    <a:pt x="16" y="0"/>
                  </a:lnTo>
                  <a:lnTo>
                    <a:pt x="21" y="2"/>
                  </a:lnTo>
                  <a:lnTo>
                    <a:pt x="27" y="3"/>
                  </a:lnTo>
                  <a:lnTo>
                    <a:pt x="29" y="9"/>
                  </a:lnTo>
                  <a:lnTo>
                    <a:pt x="30" y="14"/>
                  </a:lnTo>
                  <a:lnTo>
                    <a:pt x="30" y="14"/>
                  </a:lnTo>
                  <a:lnTo>
                    <a:pt x="29" y="20"/>
                  </a:lnTo>
                  <a:lnTo>
                    <a:pt x="27" y="25"/>
                  </a:lnTo>
                  <a:lnTo>
                    <a:pt x="21" y="27"/>
                  </a:lnTo>
                  <a:lnTo>
                    <a:pt x="16" y="29"/>
                  </a:lnTo>
                  <a:lnTo>
                    <a:pt x="16" y="29"/>
                  </a:lnTo>
                  <a:lnTo>
                    <a:pt x="9" y="27"/>
                  </a:lnTo>
                  <a:lnTo>
                    <a:pt x="3" y="25"/>
                  </a:lnTo>
                  <a:lnTo>
                    <a:pt x="2"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87" name="Freeform 733"/>
            <p:cNvSpPr/>
            <p:nvPr/>
          </p:nvSpPr>
          <p:spPr bwMode="auto">
            <a:xfrm>
              <a:off x="2885208" y="5169807"/>
              <a:ext cx="73152" cy="73152"/>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90" name="Freeform 734"/>
            <p:cNvSpPr/>
            <p:nvPr/>
          </p:nvSpPr>
          <p:spPr bwMode="auto">
            <a:xfrm>
              <a:off x="2885208" y="5169807"/>
              <a:ext cx="75049" cy="75049"/>
            </a:xfrm>
            <a:custGeom>
              <a:avLst/>
              <a:gdLst>
                <a:gd name="T0" fmla="*/ 0 w 31"/>
                <a:gd name="T1" fmla="*/ 16 h 31"/>
                <a:gd name="T2" fmla="*/ 0 w 31"/>
                <a:gd name="T3" fmla="*/ 16 h 31"/>
                <a:gd name="T4" fmla="*/ 0 w 31"/>
                <a:gd name="T5" fmla="*/ 9 h 31"/>
                <a:gd name="T6" fmla="*/ 4 w 31"/>
                <a:gd name="T7" fmla="*/ 6 h 31"/>
                <a:gd name="T8" fmla="*/ 9 w 31"/>
                <a:gd name="T9" fmla="*/ 2 h 31"/>
                <a:gd name="T10" fmla="*/ 15 w 31"/>
                <a:gd name="T11" fmla="*/ 0 h 31"/>
                <a:gd name="T12" fmla="*/ 15 w 31"/>
                <a:gd name="T13" fmla="*/ 0 h 31"/>
                <a:gd name="T14" fmla="*/ 22 w 31"/>
                <a:gd name="T15" fmla="*/ 2 h 31"/>
                <a:gd name="T16" fmla="*/ 26 w 31"/>
                <a:gd name="T17" fmla="*/ 6 h 31"/>
                <a:gd name="T18" fmla="*/ 29 w 31"/>
                <a:gd name="T19" fmla="*/ 9 h 31"/>
                <a:gd name="T20" fmla="*/ 31 w 31"/>
                <a:gd name="T21" fmla="*/ 16 h 31"/>
                <a:gd name="T22" fmla="*/ 31 w 31"/>
                <a:gd name="T23" fmla="*/ 16 h 31"/>
                <a:gd name="T24" fmla="*/ 29 w 31"/>
                <a:gd name="T25" fmla="*/ 22 h 31"/>
                <a:gd name="T26" fmla="*/ 26 w 31"/>
                <a:gd name="T27" fmla="*/ 25 h 31"/>
                <a:gd name="T28" fmla="*/ 22 w 31"/>
                <a:gd name="T29" fmla="*/ 29 h 31"/>
                <a:gd name="T30" fmla="*/ 15 w 31"/>
                <a:gd name="T31" fmla="*/ 31 h 31"/>
                <a:gd name="T32" fmla="*/ 15 w 31"/>
                <a:gd name="T33" fmla="*/ 31 h 31"/>
                <a:gd name="T34" fmla="*/ 9 w 31"/>
                <a:gd name="T35" fmla="*/ 29 h 31"/>
                <a:gd name="T36" fmla="*/ 4 w 31"/>
                <a:gd name="T37" fmla="*/ 25 h 31"/>
                <a:gd name="T38" fmla="*/ 0 w 31"/>
                <a:gd name="T39" fmla="*/ 22 h 31"/>
                <a:gd name="T40" fmla="*/ 0 w 31"/>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0" y="16"/>
                  </a:moveTo>
                  <a:lnTo>
                    <a:pt x="0" y="16"/>
                  </a:lnTo>
                  <a:lnTo>
                    <a:pt x="0" y="9"/>
                  </a:lnTo>
                  <a:lnTo>
                    <a:pt x="4" y="6"/>
                  </a:lnTo>
                  <a:lnTo>
                    <a:pt x="9" y="2"/>
                  </a:lnTo>
                  <a:lnTo>
                    <a:pt x="15" y="0"/>
                  </a:lnTo>
                  <a:lnTo>
                    <a:pt x="15" y="0"/>
                  </a:lnTo>
                  <a:lnTo>
                    <a:pt x="22" y="2"/>
                  </a:lnTo>
                  <a:lnTo>
                    <a:pt x="26" y="6"/>
                  </a:lnTo>
                  <a:lnTo>
                    <a:pt x="29" y="9"/>
                  </a:lnTo>
                  <a:lnTo>
                    <a:pt x="31" y="16"/>
                  </a:lnTo>
                  <a:lnTo>
                    <a:pt x="31" y="16"/>
                  </a:lnTo>
                  <a:lnTo>
                    <a:pt x="29" y="22"/>
                  </a:lnTo>
                  <a:lnTo>
                    <a:pt x="26" y="25"/>
                  </a:lnTo>
                  <a:lnTo>
                    <a:pt x="22" y="29"/>
                  </a:lnTo>
                  <a:lnTo>
                    <a:pt x="15" y="31"/>
                  </a:lnTo>
                  <a:lnTo>
                    <a:pt x="15" y="31"/>
                  </a:lnTo>
                  <a:lnTo>
                    <a:pt x="9" y="29"/>
                  </a:lnTo>
                  <a:lnTo>
                    <a:pt x="4" y="25"/>
                  </a:lnTo>
                  <a:lnTo>
                    <a:pt x="0" y="22"/>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91" name="Freeform 735"/>
            <p:cNvSpPr/>
            <p:nvPr/>
          </p:nvSpPr>
          <p:spPr bwMode="auto">
            <a:xfrm>
              <a:off x="2507544" y="5312800"/>
              <a:ext cx="73152" cy="73152"/>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92" name="Freeform 737"/>
            <p:cNvSpPr/>
            <p:nvPr/>
          </p:nvSpPr>
          <p:spPr bwMode="auto">
            <a:xfrm>
              <a:off x="3260451" y="5174727"/>
              <a:ext cx="73152" cy="73152"/>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93" name="Freeform 739"/>
            <p:cNvSpPr/>
            <p:nvPr/>
          </p:nvSpPr>
          <p:spPr bwMode="auto">
            <a:xfrm>
              <a:off x="2543930" y="5208541"/>
              <a:ext cx="760098" cy="147912"/>
            </a:xfrm>
            <a:custGeom>
              <a:avLst/>
              <a:gdLst>
                <a:gd name="T0" fmla="*/ 313 w 313"/>
                <a:gd name="T1" fmla="*/ 6 h 67"/>
                <a:gd name="T2" fmla="*/ 158 w 313"/>
                <a:gd name="T3" fmla="*/ 0 h 67"/>
                <a:gd name="T4" fmla="*/ 0 w 313"/>
                <a:gd name="T5" fmla="*/ 67 h 67"/>
                <a:gd name="connsiteX0" fmla="*/ 10031 w 10031"/>
                <a:gd name="connsiteY0" fmla="*/ 896 h 9119"/>
                <a:gd name="connsiteX1" fmla="*/ 5079 w 10031"/>
                <a:gd name="connsiteY1" fmla="*/ 0 h 9119"/>
                <a:gd name="connsiteX2" fmla="*/ 0 w 10031"/>
                <a:gd name="connsiteY2" fmla="*/ 9119 h 9119"/>
              </a:gdLst>
              <a:ahLst/>
              <a:cxnLst>
                <a:cxn ang="0">
                  <a:pos x="connsiteX0" y="connsiteY0"/>
                </a:cxn>
                <a:cxn ang="0">
                  <a:pos x="connsiteX1" y="connsiteY1"/>
                </a:cxn>
                <a:cxn ang="0">
                  <a:pos x="connsiteX2" y="connsiteY2"/>
                </a:cxn>
              </a:cxnLst>
              <a:rect l="l" t="t" r="r" b="b"/>
              <a:pathLst>
                <a:path w="10031" h="9119">
                  <a:moveTo>
                    <a:pt x="10031" y="896"/>
                  </a:moveTo>
                  <a:lnTo>
                    <a:pt x="5079" y="0"/>
                  </a:lnTo>
                  <a:cubicBezTo>
                    <a:pt x="3396" y="3333"/>
                    <a:pt x="1683" y="5786"/>
                    <a:pt x="0" y="9119"/>
                  </a:cubicBezTo>
                </a:path>
              </a:pathLst>
            </a:custGeom>
            <a:noFill/>
            <a:ln w="15875">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094" name="Freeform 740"/>
            <p:cNvSpPr/>
            <p:nvPr/>
          </p:nvSpPr>
          <p:spPr bwMode="auto">
            <a:xfrm>
              <a:off x="2885208" y="5370744"/>
              <a:ext cx="84733" cy="75049"/>
            </a:xfrm>
            <a:custGeom>
              <a:avLst/>
              <a:gdLst>
                <a:gd name="T0" fmla="*/ 0 w 35"/>
                <a:gd name="T1" fmla="*/ 14 h 31"/>
                <a:gd name="T2" fmla="*/ 18 w 35"/>
                <a:gd name="T3" fmla="*/ 0 h 31"/>
                <a:gd name="T4" fmla="*/ 35 w 35"/>
                <a:gd name="T5" fmla="*/ 14 h 31"/>
                <a:gd name="T6" fmla="*/ 18 w 35"/>
                <a:gd name="T7" fmla="*/ 31 h 31"/>
                <a:gd name="T8" fmla="*/ 0 w 35"/>
                <a:gd name="T9" fmla="*/ 14 h 31"/>
              </a:gdLst>
              <a:ahLst/>
              <a:cxnLst>
                <a:cxn ang="0">
                  <a:pos x="T0" y="T1"/>
                </a:cxn>
                <a:cxn ang="0">
                  <a:pos x="T2" y="T3"/>
                </a:cxn>
                <a:cxn ang="0">
                  <a:pos x="T4" y="T5"/>
                </a:cxn>
                <a:cxn ang="0">
                  <a:pos x="T6" y="T7"/>
                </a:cxn>
                <a:cxn ang="0">
                  <a:pos x="T8" y="T9"/>
                </a:cxn>
              </a:cxnLst>
              <a:rect l="0" t="0" r="r" b="b"/>
              <a:pathLst>
                <a:path w="35" h="31">
                  <a:moveTo>
                    <a:pt x="0" y="14"/>
                  </a:moveTo>
                  <a:lnTo>
                    <a:pt x="18" y="0"/>
                  </a:lnTo>
                  <a:lnTo>
                    <a:pt x="35" y="14"/>
                  </a:lnTo>
                  <a:lnTo>
                    <a:pt x="18" y="31"/>
                  </a:lnTo>
                  <a:lnTo>
                    <a:pt x="0" y="14"/>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95" name="Freeform 741"/>
            <p:cNvSpPr/>
            <p:nvPr/>
          </p:nvSpPr>
          <p:spPr bwMode="auto">
            <a:xfrm>
              <a:off x="3260451" y="5327167"/>
              <a:ext cx="82311" cy="77469"/>
            </a:xfrm>
            <a:custGeom>
              <a:avLst/>
              <a:gdLst>
                <a:gd name="T0" fmla="*/ 0 w 34"/>
                <a:gd name="T1" fmla="*/ 16 h 32"/>
                <a:gd name="T2" fmla="*/ 18 w 34"/>
                <a:gd name="T3" fmla="*/ 0 h 32"/>
                <a:gd name="T4" fmla="*/ 34 w 34"/>
                <a:gd name="T5" fmla="*/ 16 h 32"/>
                <a:gd name="T6" fmla="*/ 18 w 34"/>
                <a:gd name="T7" fmla="*/ 32 h 32"/>
                <a:gd name="T8" fmla="*/ 0 w 34"/>
                <a:gd name="T9" fmla="*/ 16 h 32"/>
              </a:gdLst>
              <a:ahLst/>
              <a:cxnLst>
                <a:cxn ang="0">
                  <a:pos x="T0" y="T1"/>
                </a:cxn>
                <a:cxn ang="0">
                  <a:pos x="T2" y="T3"/>
                </a:cxn>
                <a:cxn ang="0">
                  <a:pos x="T4" y="T5"/>
                </a:cxn>
                <a:cxn ang="0">
                  <a:pos x="T6" y="T7"/>
                </a:cxn>
                <a:cxn ang="0">
                  <a:pos x="T8" y="T9"/>
                </a:cxn>
              </a:cxnLst>
              <a:rect l="0" t="0" r="r" b="b"/>
              <a:pathLst>
                <a:path w="34" h="32">
                  <a:moveTo>
                    <a:pt x="0" y="16"/>
                  </a:moveTo>
                  <a:lnTo>
                    <a:pt x="18" y="0"/>
                  </a:lnTo>
                  <a:lnTo>
                    <a:pt x="34" y="16"/>
                  </a:lnTo>
                  <a:lnTo>
                    <a:pt x="18"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096" name="Freeform 742"/>
            <p:cNvSpPr/>
            <p:nvPr/>
          </p:nvSpPr>
          <p:spPr bwMode="auto">
            <a:xfrm>
              <a:off x="2546279" y="5365902"/>
              <a:ext cx="757749" cy="123468"/>
            </a:xfrm>
            <a:custGeom>
              <a:avLst/>
              <a:gdLst>
                <a:gd name="T0" fmla="*/ 313 w 313"/>
                <a:gd name="T1" fmla="*/ 0 h 51"/>
                <a:gd name="T2" fmla="*/ 158 w 313"/>
                <a:gd name="T3" fmla="*/ 16 h 51"/>
                <a:gd name="T4" fmla="*/ 0 w 313"/>
                <a:gd name="T5" fmla="*/ 51 h 51"/>
              </a:gdLst>
              <a:ahLst/>
              <a:cxnLst>
                <a:cxn ang="0">
                  <a:pos x="T0" y="T1"/>
                </a:cxn>
                <a:cxn ang="0">
                  <a:pos x="T2" y="T3"/>
                </a:cxn>
                <a:cxn ang="0">
                  <a:pos x="T4" y="T5"/>
                </a:cxn>
              </a:cxnLst>
              <a:rect l="0" t="0" r="r" b="b"/>
              <a:pathLst>
                <a:path w="313" h="51">
                  <a:moveTo>
                    <a:pt x="313" y="0"/>
                  </a:moveTo>
                  <a:lnTo>
                    <a:pt x="158" y="16"/>
                  </a:lnTo>
                  <a:lnTo>
                    <a:pt x="0" y="51"/>
                  </a:lnTo>
                </a:path>
              </a:pathLst>
            </a:custGeom>
            <a:noFill/>
            <a:ln w="15875">
              <a:solidFill>
                <a:srgbClr val="91C352"/>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097" name="Line 743"/>
            <p:cNvSpPr>
              <a:spLocks noChangeShapeType="1"/>
            </p:cNvSpPr>
            <p:nvPr/>
          </p:nvSpPr>
          <p:spPr bwMode="auto">
            <a:xfrm>
              <a:off x="2524491" y="5489368"/>
              <a:ext cx="789220" cy="0"/>
            </a:xfrm>
            <a:prstGeom prst="line">
              <a:avLst/>
            </a:prstGeom>
            <a:noFill/>
            <a:ln w="15875">
              <a:solidFill>
                <a:srgbClr val="2F93E6"/>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098" name="Rectangle 744"/>
            <p:cNvSpPr>
              <a:spLocks noChangeArrowheads="1"/>
            </p:cNvSpPr>
            <p:nvPr/>
          </p:nvSpPr>
          <p:spPr bwMode="auto">
            <a:xfrm>
              <a:off x="2507544" y="5453055"/>
              <a:ext cx="72628" cy="75049"/>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099" name="Line 745"/>
            <p:cNvSpPr>
              <a:spLocks noChangeShapeType="1"/>
            </p:cNvSpPr>
            <p:nvPr/>
          </p:nvSpPr>
          <p:spPr bwMode="auto">
            <a:xfrm>
              <a:off x="2536595" y="5358638"/>
              <a:ext cx="0" cy="0"/>
            </a:xfrm>
            <a:prstGeom prst="line">
              <a:avLst/>
            </a:prstGeom>
            <a:noFill/>
            <a:ln w="11113">
              <a:solidFill>
                <a:srgbClr val="086F3C"/>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grpSp>
      <p:grpSp>
        <p:nvGrpSpPr>
          <p:cNvPr id="1297" name="Group 1296"/>
          <p:cNvGrpSpPr/>
          <p:nvPr/>
        </p:nvGrpSpPr>
        <p:grpSpPr>
          <a:xfrm>
            <a:off x="9567171" y="1721004"/>
            <a:ext cx="1145704" cy="584196"/>
            <a:chOff x="6827921" y="2279361"/>
            <a:chExt cx="1733076" cy="883699"/>
          </a:xfrm>
        </p:grpSpPr>
        <p:sp>
          <p:nvSpPr>
            <p:cNvPr id="1298" name="Freeform 231"/>
            <p:cNvSpPr/>
            <p:nvPr/>
          </p:nvSpPr>
          <p:spPr bwMode="auto">
            <a:xfrm>
              <a:off x="8487846" y="2580284"/>
              <a:ext cx="73151" cy="7315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300" name="Freeform 268"/>
            <p:cNvSpPr/>
            <p:nvPr/>
          </p:nvSpPr>
          <p:spPr bwMode="auto">
            <a:xfrm>
              <a:off x="6861896" y="2313337"/>
              <a:ext cx="1657498" cy="812975"/>
            </a:xfrm>
            <a:custGeom>
              <a:avLst/>
              <a:gdLst>
                <a:gd name="T0" fmla="*/ 0 w 683"/>
                <a:gd name="T1" fmla="*/ 0 h 335"/>
                <a:gd name="T2" fmla="*/ 67 w 683"/>
                <a:gd name="T3" fmla="*/ 293 h 335"/>
                <a:gd name="T4" fmla="*/ 98 w 683"/>
                <a:gd name="T5" fmla="*/ 335 h 335"/>
                <a:gd name="T6" fmla="*/ 229 w 683"/>
                <a:gd name="T7" fmla="*/ 110 h 335"/>
                <a:gd name="T8" fmla="*/ 261 w 683"/>
                <a:gd name="T9" fmla="*/ 257 h 335"/>
                <a:gd name="T10" fmla="*/ 323 w 683"/>
                <a:gd name="T11" fmla="*/ 301 h 335"/>
                <a:gd name="T12" fmla="*/ 458 w 683"/>
                <a:gd name="T13" fmla="*/ 86 h 335"/>
                <a:gd name="T14" fmla="*/ 490 w 683"/>
                <a:gd name="T15" fmla="*/ 254 h 335"/>
                <a:gd name="T16" fmla="*/ 521 w 683"/>
                <a:gd name="T17" fmla="*/ 302 h 335"/>
                <a:gd name="T18" fmla="*/ 555 w 683"/>
                <a:gd name="T19" fmla="*/ 328 h 335"/>
                <a:gd name="T20" fmla="*/ 683 w 683"/>
                <a:gd name="T21" fmla="*/ 13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35">
                  <a:moveTo>
                    <a:pt x="0" y="0"/>
                  </a:moveTo>
                  <a:lnTo>
                    <a:pt x="67" y="293"/>
                  </a:lnTo>
                  <a:lnTo>
                    <a:pt x="98" y="335"/>
                  </a:lnTo>
                  <a:lnTo>
                    <a:pt x="229" y="110"/>
                  </a:lnTo>
                  <a:lnTo>
                    <a:pt x="261" y="257"/>
                  </a:lnTo>
                  <a:lnTo>
                    <a:pt x="323" y="301"/>
                  </a:lnTo>
                  <a:lnTo>
                    <a:pt x="458" y="86"/>
                  </a:lnTo>
                  <a:lnTo>
                    <a:pt x="490" y="254"/>
                  </a:lnTo>
                  <a:lnTo>
                    <a:pt x="521" y="302"/>
                  </a:lnTo>
                  <a:lnTo>
                    <a:pt x="555" y="328"/>
                  </a:lnTo>
                  <a:lnTo>
                    <a:pt x="683" y="130"/>
                  </a:lnTo>
                </a:path>
              </a:pathLst>
            </a:custGeom>
            <a:noFill/>
            <a:ln w="15875">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301" name="Freeform 269"/>
            <p:cNvSpPr/>
            <p:nvPr/>
          </p:nvSpPr>
          <p:spPr bwMode="auto">
            <a:xfrm>
              <a:off x="7932111" y="2478358"/>
              <a:ext cx="73151" cy="7315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302" name="Freeform 271"/>
            <p:cNvSpPr/>
            <p:nvPr/>
          </p:nvSpPr>
          <p:spPr bwMode="auto">
            <a:xfrm>
              <a:off x="8017048" y="2890912"/>
              <a:ext cx="73151" cy="7315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303" name="Freeform 274"/>
            <p:cNvSpPr/>
            <p:nvPr/>
          </p:nvSpPr>
          <p:spPr bwMode="auto">
            <a:xfrm>
              <a:off x="8089851" y="3012252"/>
              <a:ext cx="73151" cy="73151"/>
            </a:xfrm>
            <a:custGeom>
              <a:avLst/>
              <a:gdLst>
                <a:gd name="T0" fmla="*/ 0 w 33"/>
                <a:gd name="T1" fmla="*/ 14 h 31"/>
                <a:gd name="T2" fmla="*/ 0 w 33"/>
                <a:gd name="T3" fmla="*/ 14 h 31"/>
                <a:gd name="T4" fmla="*/ 2 w 33"/>
                <a:gd name="T5" fmla="*/ 9 h 31"/>
                <a:gd name="T6" fmla="*/ 6 w 33"/>
                <a:gd name="T7" fmla="*/ 5 h 31"/>
                <a:gd name="T8" fmla="*/ 11 w 33"/>
                <a:gd name="T9" fmla="*/ 2 h 31"/>
                <a:gd name="T10" fmla="*/ 16 w 33"/>
                <a:gd name="T11" fmla="*/ 0 h 31"/>
                <a:gd name="T12" fmla="*/ 16 w 33"/>
                <a:gd name="T13" fmla="*/ 0 h 31"/>
                <a:gd name="T14" fmla="*/ 22 w 33"/>
                <a:gd name="T15" fmla="*/ 2 h 31"/>
                <a:gd name="T16" fmla="*/ 27 w 33"/>
                <a:gd name="T17" fmla="*/ 5 h 31"/>
                <a:gd name="T18" fmla="*/ 31 w 33"/>
                <a:gd name="T19" fmla="*/ 9 h 31"/>
                <a:gd name="T20" fmla="*/ 33 w 33"/>
                <a:gd name="T21" fmla="*/ 14 h 31"/>
                <a:gd name="T22" fmla="*/ 33 w 33"/>
                <a:gd name="T23" fmla="*/ 14 h 31"/>
                <a:gd name="T24" fmla="*/ 31 w 33"/>
                <a:gd name="T25" fmla="*/ 22 h 31"/>
                <a:gd name="T26" fmla="*/ 27 w 33"/>
                <a:gd name="T27" fmla="*/ 25 h 31"/>
                <a:gd name="T28" fmla="*/ 22 w 33"/>
                <a:gd name="T29" fmla="*/ 29 h 31"/>
                <a:gd name="T30" fmla="*/ 16 w 33"/>
                <a:gd name="T31" fmla="*/ 31 h 31"/>
                <a:gd name="T32" fmla="*/ 16 w 33"/>
                <a:gd name="T33" fmla="*/ 31 h 31"/>
                <a:gd name="T34" fmla="*/ 11 w 33"/>
                <a:gd name="T35" fmla="*/ 29 h 31"/>
                <a:gd name="T36" fmla="*/ 6 w 33"/>
                <a:gd name="T37" fmla="*/ 25 h 31"/>
                <a:gd name="T38" fmla="*/ 2 w 33"/>
                <a:gd name="T39" fmla="*/ 22 h 31"/>
                <a:gd name="T40" fmla="*/ 0 w 33"/>
                <a:gd name="T4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1">
                  <a:moveTo>
                    <a:pt x="0" y="14"/>
                  </a:moveTo>
                  <a:lnTo>
                    <a:pt x="0" y="14"/>
                  </a:lnTo>
                  <a:lnTo>
                    <a:pt x="2" y="9"/>
                  </a:lnTo>
                  <a:lnTo>
                    <a:pt x="6" y="5"/>
                  </a:lnTo>
                  <a:lnTo>
                    <a:pt x="11" y="2"/>
                  </a:lnTo>
                  <a:lnTo>
                    <a:pt x="16" y="0"/>
                  </a:lnTo>
                  <a:lnTo>
                    <a:pt x="16" y="0"/>
                  </a:lnTo>
                  <a:lnTo>
                    <a:pt x="22" y="2"/>
                  </a:lnTo>
                  <a:lnTo>
                    <a:pt x="27" y="5"/>
                  </a:lnTo>
                  <a:lnTo>
                    <a:pt x="31" y="9"/>
                  </a:lnTo>
                  <a:lnTo>
                    <a:pt x="33" y="14"/>
                  </a:lnTo>
                  <a:lnTo>
                    <a:pt x="33" y="14"/>
                  </a:lnTo>
                  <a:lnTo>
                    <a:pt x="31" y="22"/>
                  </a:lnTo>
                  <a:lnTo>
                    <a:pt x="27" y="25"/>
                  </a:lnTo>
                  <a:lnTo>
                    <a:pt x="22" y="29"/>
                  </a:lnTo>
                  <a:lnTo>
                    <a:pt x="16" y="31"/>
                  </a:lnTo>
                  <a:lnTo>
                    <a:pt x="16" y="31"/>
                  </a:lnTo>
                  <a:lnTo>
                    <a:pt x="11" y="29"/>
                  </a:lnTo>
                  <a:lnTo>
                    <a:pt x="6" y="25"/>
                  </a:lnTo>
                  <a:lnTo>
                    <a:pt x="2" y="22"/>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304" name="Freeform 275"/>
            <p:cNvSpPr/>
            <p:nvPr/>
          </p:nvSpPr>
          <p:spPr bwMode="auto">
            <a:xfrm>
              <a:off x="8172361" y="3072920"/>
              <a:ext cx="73151" cy="7315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305" name="Freeform 277"/>
            <p:cNvSpPr/>
            <p:nvPr/>
          </p:nvSpPr>
          <p:spPr bwMode="auto">
            <a:xfrm>
              <a:off x="7604494" y="3002544"/>
              <a:ext cx="73151" cy="7315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306" name="Freeform 279"/>
            <p:cNvSpPr/>
            <p:nvPr/>
          </p:nvSpPr>
          <p:spPr bwMode="auto">
            <a:xfrm>
              <a:off x="7456460" y="2903045"/>
              <a:ext cx="73151" cy="7315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309" name="Freeform 281"/>
            <p:cNvSpPr/>
            <p:nvPr/>
          </p:nvSpPr>
          <p:spPr bwMode="auto">
            <a:xfrm>
              <a:off x="7378801" y="2541454"/>
              <a:ext cx="73151" cy="7315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310" name="Freeform 283"/>
            <p:cNvSpPr/>
            <p:nvPr/>
          </p:nvSpPr>
          <p:spPr bwMode="auto">
            <a:xfrm>
              <a:off x="7063320" y="3089909"/>
              <a:ext cx="73151" cy="7315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311" name="Freeform 285"/>
            <p:cNvSpPr/>
            <p:nvPr/>
          </p:nvSpPr>
          <p:spPr bwMode="auto">
            <a:xfrm>
              <a:off x="6990517" y="2990409"/>
              <a:ext cx="73151" cy="7315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312" name="Freeform 287"/>
            <p:cNvSpPr/>
            <p:nvPr/>
          </p:nvSpPr>
          <p:spPr bwMode="auto">
            <a:xfrm>
              <a:off x="6827921" y="2279361"/>
              <a:ext cx="73151" cy="7315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grpSp>
      <p:grpSp>
        <p:nvGrpSpPr>
          <p:cNvPr id="1256" name="Group 1255"/>
          <p:cNvGrpSpPr/>
          <p:nvPr/>
        </p:nvGrpSpPr>
        <p:grpSpPr>
          <a:xfrm>
            <a:off x="10035628" y="1656832"/>
            <a:ext cx="680225" cy="656160"/>
            <a:chOff x="7536543" y="2182290"/>
            <a:chExt cx="1028959" cy="992558"/>
          </a:xfrm>
        </p:grpSpPr>
        <p:sp>
          <p:nvSpPr>
            <p:cNvPr id="1257" name="Rectangle 226"/>
            <p:cNvSpPr>
              <a:spLocks noChangeArrowheads="1"/>
            </p:cNvSpPr>
            <p:nvPr/>
          </p:nvSpPr>
          <p:spPr bwMode="auto">
            <a:xfrm>
              <a:off x="8487844" y="2958863"/>
              <a:ext cx="75231" cy="70377"/>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258" name="Freeform 227"/>
            <p:cNvSpPr/>
            <p:nvPr/>
          </p:nvSpPr>
          <p:spPr bwMode="auto">
            <a:xfrm>
              <a:off x="7536543" y="2553588"/>
              <a:ext cx="72803" cy="70377"/>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59" name="Freeform 228"/>
            <p:cNvSpPr/>
            <p:nvPr/>
          </p:nvSpPr>
          <p:spPr bwMode="auto">
            <a:xfrm>
              <a:off x="7536543" y="2553588"/>
              <a:ext cx="72803" cy="70377"/>
            </a:xfrm>
            <a:custGeom>
              <a:avLst/>
              <a:gdLst>
                <a:gd name="T0" fmla="*/ 0 w 30"/>
                <a:gd name="T1" fmla="*/ 14 h 29"/>
                <a:gd name="T2" fmla="*/ 0 w 30"/>
                <a:gd name="T3" fmla="*/ 14 h 29"/>
                <a:gd name="T4" fmla="*/ 1 w 30"/>
                <a:gd name="T5" fmla="*/ 9 h 29"/>
                <a:gd name="T6" fmla="*/ 5 w 30"/>
                <a:gd name="T7" fmla="*/ 5 h 29"/>
                <a:gd name="T8" fmla="*/ 10 w 30"/>
                <a:gd name="T9" fmla="*/ 2 h 29"/>
                <a:gd name="T10" fmla="*/ 16 w 30"/>
                <a:gd name="T11" fmla="*/ 0 h 29"/>
                <a:gd name="T12" fmla="*/ 16 w 30"/>
                <a:gd name="T13" fmla="*/ 0 h 29"/>
                <a:gd name="T14" fmla="*/ 21 w 30"/>
                <a:gd name="T15" fmla="*/ 2 h 29"/>
                <a:gd name="T16" fmla="*/ 27 w 30"/>
                <a:gd name="T17" fmla="*/ 5 h 29"/>
                <a:gd name="T18" fmla="*/ 30 w 30"/>
                <a:gd name="T19" fmla="*/ 9 h 29"/>
                <a:gd name="T20" fmla="*/ 30 w 30"/>
                <a:gd name="T21" fmla="*/ 14 h 29"/>
                <a:gd name="T22" fmla="*/ 30 w 30"/>
                <a:gd name="T23" fmla="*/ 14 h 29"/>
                <a:gd name="T24" fmla="*/ 30 w 30"/>
                <a:gd name="T25" fmla="*/ 22 h 29"/>
                <a:gd name="T26" fmla="*/ 27 w 30"/>
                <a:gd name="T27" fmla="*/ 25 h 29"/>
                <a:gd name="T28" fmla="*/ 21 w 30"/>
                <a:gd name="T29" fmla="*/ 29 h 29"/>
                <a:gd name="T30" fmla="*/ 16 w 30"/>
                <a:gd name="T31" fmla="*/ 29 h 29"/>
                <a:gd name="T32" fmla="*/ 16 w 30"/>
                <a:gd name="T33" fmla="*/ 29 h 29"/>
                <a:gd name="T34" fmla="*/ 10 w 30"/>
                <a:gd name="T35" fmla="*/ 29 h 29"/>
                <a:gd name="T36" fmla="*/ 5 w 30"/>
                <a:gd name="T37" fmla="*/ 25 h 29"/>
                <a:gd name="T38" fmla="*/ 1 w 30"/>
                <a:gd name="T39" fmla="*/ 22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5"/>
                  </a:lnTo>
                  <a:lnTo>
                    <a:pt x="10" y="2"/>
                  </a:lnTo>
                  <a:lnTo>
                    <a:pt x="16" y="0"/>
                  </a:lnTo>
                  <a:lnTo>
                    <a:pt x="16" y="0"/>
                  </a:lnTo>
                  <a:lnTo>
                    <a:pt x="21" y="2"/>
                  </a:lnTo>
                  <a:lnTo>
                    <a:pt x="27" y="5"/>
                  </a:lnTo>
                  <a:lnTo>
                    <a:pt x="30" y="9"/>
                  </a:lnTo>
                  <a:lnTo>
                    <a:pt x="30" y="14"/>
                  </a:lnTo>
                  <a:lnTo>
                    <a:pt x="30" y="14"/>
                  </a:lnTo>
                  <a:lnTo>
                    <a:pt x="30" y="22"/>
                  </a:lnTo>
                  <a:lnTo>
                    <a:pt x="27" y="25"/>
                  </a:lnTo>
                  <a:lnTo>
                    <a:pt x="21" y="29"/>
                  </a:lnTo>
                  <a:lnTo>
                    <a:pt x="16" y="29"/>
                  </a:lnTo>
                  <a:lnTo>
                    <a:pt x="16" y="29"/>
                  </a:lnTo>
                  <a:lnTo>
                    <a:pt x="10" y="29"/>
                  </a:lnTo>
                  <a:lnTo>
                    <a:pt x="5" y="25"/>
                  </a:lnTo>
                  <a:lnTo>
                    <a:pt x="1" y="22"/>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60" name="Freeform 229"/>
            <p:cNvSpPr/>
            <p:nvPr/>
          </p:nvSpPr>
          <p:spPr bwMode="auto">
            <a:xfrm>
              <a:off x="7924829" y="3094763"/>
              <a:ext cx="82512" cy="80085"/>
            </a:xfrm>
            <a:custGeom>
              <a:avLst/>
              <a:gdLst>
                <a:gd name="T0" fmla="*/ 0 w 34"/>
                <a:gd name="T1" fmla="*/ 16 h 33"/>
                <a:gd name="T2" fmla="*/ 18 w 34"/>
                <a:gd name="T3" fmla="*/ 0 h 33"/>
                <a:gd name="T4" fmla="*/ 34 w 34"/>
                <a:gd name="T5" fmla="*/ 16 h 33"/>
                <a:gd name="T6" fmla="*/ 18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8" y="0"/>
                  </a:lnTo>
                  <a:lnTo>
                    <a:pt x="34" y="16"/>
                  </a:lnTo>
                  <a:lnTo>
                    <a:pt x="18"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63" name="Rectangle 230"/>
            <p:cNvSpPr>
              <a:spLocks noChangeArrowheads="1"/>
            </p:cNvSpPr>
            <p:nvPr/>
          </p:nvSpPr>
          <p:spPr bwMode="auto">
            <a:xfrm>
              <a:off x="7929683" y="2886059"/>
              <a:ext cx="72803" cy="70377"/>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264" name="Freeform 232"/>
            <p:cNvSpPr/>
            <p:nvPr/>
          </p:nvSpPr>
          <p:spPr bwMode="auto">
            <a:xfrm>
              <a:off x="8487844" y="2580285"/>
              <a:ext cx="75231" cy="72803"/>
            </a:xfrm>
            <a:custGeom>
              <a:avLst/>
              <a:gdLst>
                <a:gd name="T0" fmla="*/ 0 w 31"/>
                <a:gd name="T1" fmla="*/ 16 h 30"/>
                <a:gd name="T2" fmla="*/ 0 w 31"/>
                <a:gd name="T3" fmla="*/ 16 h 30"/>
                <a:gd name="T4" fmla="*/ 2 w 31"/>
                <a:gd name="T5" fmla="*/ 9 h 30"/>
                <a:gd name="T6" fmla="*/ 5 w 31"/>
                <a:gd name="T7" fmla="*/ 5 h 30"/>
                <a:gd name="T8" fmla="*/ 9 w 31"/>
                <a:gd name="T9" fmla="*/ 2 h 30"/>
                <a:gd name="T10" fmla="*/ 16 w 31"/>
                <a:gd name="T11" fmla="*/ 0 h 30"/>
                <a:gd name="T12" fmla="*/ 16 w 31"/>
                <a:gd name="T13" fmla="*/ 0 h 30"/>
                <a:gd name="T14" fmla="*/ 22 w 31"/>
                <a:gd name="T15" fmla="*/ 2 h 30"/>
                <a:gd name="T16" fmla="*/ 27 w 31"/>
                <a:gd name="T17" fmla="*/ 5 h 30"/>
                <a:gd name="T18" fmla="*/ 31 w 31"/>
                <a:gd name="T19" fmla="*/ 9 h 30"/>
                <a:gd name="T20" fmla="*/ 31 w 31"/>
                <a:gd name="T21" fmla="*/ 16 h 30"/>
                <a:gd name="T22" fmla="*/ 31 w 31"/>
                <a:gd name="T23" fmla="*/ 16 h 30"/>
                <a:gd name="T24" fmla="*/ 31 w 31"/>
                <a:gd name="T25" fmla="*/ 21 h 30"/>
                <a:gd name="T26" fmla="*/ 27 w 31"/>
                <a:gd name="T27" fmla="*/ 25 h 30"/>
                <a:gd name="T28" fmla="*/ 22 w 31"/>
                <a:gd name="T29" fmla="*/ 29 h 30"/>
                <a:gd name="T30" fmla="*/ 16 w 31"/>
                <a:gd name="T31" fmla="*/ 30 h 30"/>
                <a:gd name="T32" fmla="*/ 16 w 31"/>
                <a:gd name="T33" fmla="*/ 30 h 30"/>
                <a:gd name="T34" fmla="*/ 9 w 31"/>
                <a:gd name="T35" fmla="*/ 29 h 30"/>
                <a:gd name="T36" fmla="*/ 5 w 31"/>
                <a:gd name="T37" fmla="*/ 25 h 30"/>
                <a:gd name="T38" fmla="*/ 2 w 31"/>
                <a:gd name="T39" fmla="*/ 21 h 30"/>
                <a:gd name="T40" fmla="*/ 0 w 31"/>
                <a:gd name="T4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0">
                  <a:moveTo>
                    <a:pt x="0" y="16"/>
                  </a:moveTo>
                  <a:lnTo>
                    <a:pt x="0" y="16"/>
                  </a:lnTo>
                  <a:lnTo>
                    <a:pt x="2" y="9"/>
                  </a:lnTo>
                  <a:lnTo>
                    <a:pt x="5" y="5"/>
                  </a:lnTo>
                  <a:lnTo>
                    <a:pt x="9" y="2"/>
                  </a:lnTo>
                  <a:lnTo>
                    <a:pt x="16" y="0"/>
                  </a:lnTo>
                  <a:lnTo>
                    <a:pt x="16" y="0"/>
                  </a:lnTo>
                  <a:lnTo>
                    <a:pt x="22" y="2"/>
                  </a:lnTo>
                  <a:lnTo>
                    <a:pt x="27" y="5"/>
                  </a:lnTo>
                  <a:lnTo>
                    <a:pt x="31" y="9"/>
                  </a:lnTo>
                  <a:lnTo>
                    <a:pt x="31" y="16"/>
                  </a:lnTo>
                  <a:lnTo>
                    <a:pt x="31" y="16"/>
                  </a:lnTo>
                  <a:lnTo>
                    <a:pt x="31" y="21"/>
                  </a:lnTo>
                  <a:lnTo>
                    <a:pt x="27" y="25"/>
                  </a:lnTo>
                  <a:lnTo>
                    <a:pt x="22" y="29"/>
                  </a:lnTo>
                  <a:lnTo>
                    <a:pt x="16" y="30"/>
                  </a:lnTo>
                  <a:lnTo>
                    <a:pt x="16" y="30"/>
                  </a:lnTo>
                  <a:lnTo>
                    <a:pt x="9" y="29"/>
                  </a:lnTo>
                  <a:lnTo>
                    <a:pt x="5" y="25"/>
                  </a:lnTo>
                  <a:lnTo>
                    <a:pt x="2" y="21"/>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65" name="Freeform 256"/>
            <p:cNvSpPr/>
            <p:nvPr/>
          </p:nvSpPr>
          <p:spPr bwMode="auto">
            <a:xfrm>
              <a:off x="8487844" y="2417688"/>
              <a:ext cx="75231" cy="70377"/>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67" name="Rectangle 258"/>
            <p:cNvSpPr>
              <a:spLocks noChangeArrowheads="1"/>
            </p:cNvSpPr>
            <p:nvPr/>
          </p:nvSpPr>
          <p:spPr bwMode="auto">
            <a:xfrm>
              <a:off x="7929683" y="2694342"/>
              <a:ext cx="72803" cy="67951"/>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268" name="Rectangle 259"/>
            <p:cNvSpPr>
              <a:spLocks noChangeArrowheads="1"/>
            </p:cNvSpPr>
            <p:nvPr/>
          </p:nvSpPr>
          <p:spPr bwMode="auto">
            <a:xfrm>
              <a:off x="7536543" y="2832670"/>
              <a:ext cx="72803" cy="70377"/>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269" name="Freeform 260"/>
            <p:cNvSpPr/>
            <p:nvPr/>
          </p:nvSpPr>
          <p:spPr bwMode="auto">
            <a:xfrm>
              <a:off x="8482990" y="3094763"/>
              <a:ext cx="82512" cy="80085"/>
            </a:xfrm>
            <a:custGeom>
              <a:avLst/>
              <a:gdLst>
                <a:gd name="T0" fmla="*/ 0 w 34"/>
                <a:gd name="T1" fmla="*/ 16 h 33"/>
                <a:gd name="T2" fmla="*/ 18 w 34"/>
                <a:gd name="T3" fmla="*/ 0 h 33"/>
                <a:gd name="T4" fmla="*/ 34 w 34"/>
                <a:gd name="T5" fmla="*/ 16 h 33"/>
                <a:gd name="T6" fmla="*/ 18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8" y="0"/>
                  </a:lnTo>
                  <a:lnTo>
                    <a:pt x="34" y="16"/>
                  </a:lnTo>
                  <a:lnTo>
                    <a:pt x="18"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70" name="Freeform 261"/>
            <p:cNvSpPr/>
            <p:nvPr/>
          </p:nvSpPr>
          <p:spPr bwMode="auto">
            <a:xfrm>
              <a:off x="7536543" y="2951581"/>
              <a:ext cx="77658" cy="77658"/>
            </a:xfrm>
            <a:custGeom>
              <a:avLst/>
              <a:gdLst>
                <a:gd name="T0" fmla="*/ 0 w 32"/>
                <a:gd name="T1" fmla="*/ 16 h 32"/>
                <a:gd name="T2" fmla="*/ 16 w 32"/>
                <a:gd name="T3" fmla="*/ 0 h 32"/>
                <a:gd name="T4" fmla="*/ 32 w 32"/>
                <a:gd name="T5" fmla="*/ 16 h 32"/>
                <a:gd name="T6" fmla="*/ 16 w 32"/>
                <a:gd name="T7" fmla="*/ 32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lnTo>
                    <a:pt x="16" y="0"/>
                  </a:lnTo>
                  <a:lnTo>
                    <a:pt x="32" y="16"/>
                  </a:lnTo>
                  <a:lnTo>
                    <a:pt x="16"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71" name="Freeform 262"/>
            <p:cNvSpPr/>
            <p:nvPr/>
          </p:nvSpPr>
          <p:spPr bwMode="auto">
            <a:xfrm>
              <a:off x="7575372" y="2182290"/>
              <a:ext cx="951301" cy="405274"/>
            </a:xfrm>
            <a:custGeom>
              <a:avLst/>
              <a:gdLst>
                <a:gd name="T0" fmla="*/ 0 w 392"/>
                <a:gd name="T1" fmla="*/ 167 h 167"/>
                <a:gd name="T2" fmla="*/ 167 w 392"/>
                <a:gd name="T3" fmla="*/ 0 h 167"/>
                <a:gd name="T4" fmla="*/ 392 w 392"/>
                <a:gd name="T5" fmla="*/ 112 h 167"/>
              </a:gdLst>
              <a:ahLst/>
              <a:cxnLst>
                <a:cxn ang="0">
                  <a:pos x="T0" y="T1"/>
                </a:cxn>
                <a:cxn ang="0">
                  <a:pos x="T2" y="T3"/>
                </a:cxn>
                <a:cxn ang="0">
                  <a:pos x="T4" y="T5"/>
                </a:cxn>
              </a:cxnLst>
              <a:rect l="0" t="0" r="r" b="b"/>
              <a:pathLst>
                <a:path w="392" h="167">
                  <a:moveTo>
                    <a:pt x="0" y="167"/>
                  </a:moveTo>
                  <a:lnTo>
                    <a:pt x="167" y="0"/>
                  </a:lnTo>
                  <a:lnTo>
                    <a:pt x="392" y="112"/>
                  </a:lnTo>
                </a:path>
              </a:pathLst>
            </a:custGeom>
            <a:noFill/>
            <a:ln w="15875">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272" name="Freeform 263"/>
            <p:cNvSpPr/>
            <p:nvPr/>
          </p:nvSpPr>
          <p:spPr bwMode="auto">
            <a:xfrm>
              <a:off x="7575372" y="2728316"/>
              <a:ext cx="944022" cy="262095"/>
            </a:xfrm>
            <a:custGeom>
              <a:avLst/>
              <a:gdLst>
                <a:gd name="T0" fmla="*/ 0 w 389"/>
                <a:gd name="T1" fmla="*/ 58 h 108"/>
                <a:gd name="T2" fmla="*/ 162 w 389"/>
                <a:gd name="T3" fmla="*/ 0 h 108"/>
                <a:gd name="T4" fmla="*/ 389 w 389"/>
                <a:gd name="T5" fmla="*/ 108 h 108"/>
              </a:gdLst>
              <a:ahLst/>
              <a:cxnLst>
                <a:cxn ang="0">
                  <a:pos x="T0" y="T1"/>
                </a:cxn>
                <a:cxn ang="0">
                  <a:pos x="T2" y="T3"/>
                </a:cxn>
                <a:cxn ang="0">
                  <a:pos x="T4" y="T5"/>
                </a:cxn>
              </a:cxnLst>
              <a:rect l="0" t="0" r="r" b="b"/>
              <a:pathLst>
                <a:path w="389" h="108">
                  <a:moveTo>
                    <a:pt x="0" y="58"/>
                  </a:moveTo>
                  <a:lnTo>
                    <a:pt x="162" y="0"/>
                  </a:lnTo>
                  <a:lnTo>
                    <a:pt x="389" y="108"/>
                  </a:lnTo>
                </a:path>
              </a:pathLst>
            </a:custGeom>
            <a:noFill/>
            <a:ln w="15875">
              <a:solidFill>
                <a:srgbClr val="086F3C"/>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273" name="Freeform 264"/>
            <p:cNvSpPr/>
            <p:nvPr/>
          </p:nvSpPr>
          <p:spPr bwMode="auto">
            <a:xfrm>
              <a:off x="7575372" y="2995264"/>
              <a:ext cx="951301" cy="138326"/>
            </a:xfrm>
            <a:custGeom>
              <a:avLst/>
              <a:gdLst>
                <a:gd name="T0" fmla="*/ 0 w 392"/>
                <a:gd name="T1" fmla="*/ 0 h 57"/>
                <a:gd name="T2" fmla="*/ 162 w 392"/>
                <a:gd name="T3" fmla="*/ 57 h 57"/>
                <a:gd name="T4" fmla="*/ 392 w 392"/>
                <a:gd name="T5" fmla="*/ 57 h 57"/>
              </a:gdLst>
              <a:ahLst/>
              <a:cxnLst>
                <a:cxn ang="0">
                  <a:pos x="T0" y="T1"/>
                </a:cxn>
                <a:cxn ang="0">
                  <a:pos x="T2" y="T3"/>
                </a:cxn>
                <a:cxn ang="0">
                  <a:pos x="T4" y="T5"/>
                </a:cxn>
              </a:cxnLst>
              <a:rect l="0" t="0" r="r" b="b"/>
              <a:pathLst>
                <a:path w="392" h="57">
                  <a:moveTo>
                    <a:pt x="0" y="0"/>
                  </a:moveTo>
                  <a:lnTo>
                    <a:pt x="162" y="57"/>
                  </a:lnTo>
                  <a:lnTo>
                    <a:pt x="392" y="57"/>
                  </a:lnTo>
                </a:path>
              </a:pathLst>
            </a:custGeom>
            <a:noFill/>
            <a:ln w="15875">
              <a:solidFill>
                <a:srgbClr val="91C352"/>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274" name="Freeform 265"/>
            <p:cNvSpPr/>
            <p:nvPr/>
          </p:nvSpPr>
          <p:spPr bwMode="auto">
            <a:xfrm>
              <a:off x="7575372" y="2920035"/>
              <a:ext cx="956156" cy="213558"/>
            </a:xfrm>
            <a:custGeom>
              <a:avLst/>
              <a:gdLst>
                <a:gd name="T0" fmla="*/ 0 w 394"/>
                <a:gd name="T1" fmla="*/ 31 h 88"/>
                <a:gd name="T2" fmla="*/ 162 w 394"/>
                <a:gd name="T3" fmla="*/ 0 h 88"/>
                <a:gd name="T4" fmla="*/ 394 w 394"/>
                <a:gd name="T5" fmla="*/ 88 h 88"/>
              </a:gdLst>
              <a:ahLst/>
              <a:cxnLst>
                <a:cxn ang="0">
                  <a:pos x="T0" y="T1"/>
                </a:cxn>
                <a:cxn ang="0">
                  <a:pos x="T2" y="T3"/>
                </a:cxn>
                <a:cxn ang="0">
                  <a:pos x="T4" y="T5"/>
                </a:cxn>
              </a:cxnLst>
              <a:rect l="0" t="0" r="r" b="b"/>
              <a:pathLst>
                <a:path w="394" h="88">
                  <a:moveTo>
                    <a:pt x="0" y="31"/>
                  </a:moveTo>
                  <a:lnTo>
                    <a:pt x="162" y="0"/>
                  </a:lnTo>
                  <a:lnTo>
                    <a:pt x="394" y="88"/>
                  </a:lnTo>
                </a:path>
              </a:pathLst>
            </a:custGeom>
            <a:noFill/>
            <a:ln w="15875">
              <a:solidFill>
                <a:srgbClr val="2F93E6"/>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276" name="Rectangle 266"/>
            <p:cNvSpPr>
              <a:spLocks noChangeArrowheads="1"/>
            </p:cNvSpPr>
            <p:nvPr/>
          </p:nvSpPr>
          <p:spPr bwMode="auto">
            <a:xfrm>
              <a:off x="7538971" y="2951581"/>
              <a:ext cx="75231" cy="70377"/>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277" name="Rectangle 267"/>
            <p:cNvSpPr>
              <a:spLocks noChangeArrowheads="1"/>
            </p:cNvSpPr>
            <p:nvPr/>
          </p:nvSpPr>
          <p:spPr bwMode="auto">
            <a:xfrm>
              <a:off x="8487844" y="3099615"/>
              <a:ext cx="75231" cy="70377"/>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278" name="Freeform 270"/>
            <p:cNvSpPr/>
            <p:nvPr/>
          </p:nvSpPr>
          <p:spPr bwMode="auto">
            <a:xfrm>
              <a:off x="7932111" y="2478358"/>
              <a:ext cx="75231" cy="70377"/>
            </a:xfrm>
            <a:custGeom>
              <a:avLst/>
              <a:gdLst>
                <a:gd name="T0" fmla="*/ 0 w 31"/>
                <a:gd name="T1" fmla="*/ 15 h 29"/>
                <a:gd name="T2" fmla="*/ 0 w 31"/>
                <a:gd name="T3" fmla="*/ 15 h 29"/>
                <a:gd name="T4" fmla="*/ 0 w 31"/>
                <a:gd name="T5" fmla="*/ 9 h 29"/>
                <a:gd name="T6" fmla="*/ 4 w 31"/>
                <a:gd name="T7" fmla="*/ 4 h 29"/>
                <a:gd name="T8" fmla="*/ 9 w 31"/>
                <a:gd name="T9" fmla="*/ 2 h 29"/>
                <a:gd name="T10" fmla="*/ 15 w 31"/>
                <a:gd name="T11" fmla="*/ 0 h 29"/>
                <a:gd name="T12" fmla="*/ 15 w 31"/>
                <a:gd name="T13" fmla="*/ 0 h 29"/>
                <a:gd name="T14" fmla="*/ 22 w 31"/>
                <a:gd name="T15" fmla="*/ 2 h 29"/>
                <a:gd name="T16" fmla="*/ 26 w 31"/>
                <a:gd name="T17" fmla="*/ 4 h 29"/>
                <a:gd name="T18" fmla="*/ 29 w 31"/>
                <a:gd name="T19" fmla="*/ 9 h 29"/>
                <a:gd name="T20" fmla="*/ 31 w 31"/>
                <a:gd name="T21" fmla="*/ 15 h 29"/>
                <a:gd name="T22" fmla="*/ 31 w 31"/>
                <a:gd name="T23" fmla="*/ 15 h 29"/>
                <a:gd name="T24" fmla="*/ 29 w 31"/>
                <a:gd name="T25" fmla="*/ 20 h 29"/>
                <a:gd name="T26" fmla="*/ 26 w 31"/>
                <a:gd name="T27" fmla="*/ 26 h 29"/>
                <a:gd name="T28" fmla="*/ 22 w 31"/>
                <a:gd name="T29" fmla="*/ 27 h 29"/>
                <a:gd name="T30" fmla="*/ 15 w 31"/>
                <a:gd name="T31" fmla="*/ 29 h 29"/>
                <a:gd name="T32" fmla="*/ 15 w 31"/>
                <a:gd name="T33" fmla="*/ 29 h 29"/>
                <a:gd name="T34" fmla="*/ 9 w 31"/>
                <a:gd name="T35" fmla="*/ 27 h 29"/>
                <a:gd name="T36" fmla="*/ 4 w 31"/>
                <a:gd name="T37" fmla="*/ 26 h 29"/>
                <a:gd name="T38" fmla="*/ 0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0" y="9"/>
                  </a:lnTo>
                  <a:lnTo>
                    <a:pt x="4" y="4"/>
                  </a:lnTo>
                  <a:lnTo>
                    <a:pt x="9" y="2"/>
                  </a:lnTo>
                  <a:lnTo>
                    <a:pt x="15" y="0"/>
                  </a:lnTo>
                  <a:lnTo>
                    <a:pt x="15" y="0"/>
                  </a:lnTo>
                  <a:lnTo>
                    <a:pt x="22" y="2"/>
                  </a:lnTo>
                  <a:lnTo>
                    <a:pt x="26" y="4"/>
                  </a:lnTo>
                  <a:lnTo>
                    <a:pt x="29" y="9"/>
                  </a:lnTo>
                  <a:lnTo>
                    <a:pt x="31" y="15"/>
                  </a:lnTo>
                  <a:lnTo>
                    <a:pt x="31" y="15"/>
                  </a:lnTo>
                  <a:lnTo>
                    <a:pt x="29" y="20"/>
                  </a:lnTo>
                  <a:lnTo>
                    <a:pt x="26" y="26"/>
                  </a:lnTo>
                  <a:lnTo>
                    <a:pt x="22" y="27"/>
                  </a:lnTo>
                  <a:lnTo>
                    <a:pt x="15" y="29"/>
                  </a:lnTo>
                  <a:lnTo>
                    <a:pt x="15" y="29"/>
                  </a:lnTo>
                  <a:lnTo>
                    <a:pt x="9" y="27"/>
                  </a:lnTo>
                  <a:lnTo>
                    <a:pt x="4" y="26"/>
                  </a:lnTo>
                  <a:lnTo>
                    <a:pt x="0"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79" name="Freeform 272"/>
            <p:cNvSpPr/>
            <p:nvPr/>
          </p:nvSpPr>
          <p:spPr bwMode="auto">
            <a:xfrm>
              <a:off x="8017046" y="2890912"/>
              <a:ext cx="72803" cy="72803"/>
            </a:xfrm>
            <a:custGeom>
              <a:avLst/>
              <a:gdLst>
                <a:gd name="T0" fmla="*/ 0 w 30"/>
                <a:gd name="T1" fmla="*/ 16 h 30"/>
                <a:gd name="T2" fmla="*/ 0 w 30"/>
                <a:gd name="T3" fmla="*/ 16 h 30"/>
                <a:gd name="T4" fmla="*/ 0 w 30"/>
                <a:gd name="T5" fmla="*/ 9 h 30"/>
                <a:gd name="T6" fmla="*/ 3 w 30"/>
                <a:gd name="T7" fmla="*/ 5 h 30"/>
                <a:gd name="T8" fmla="*/ 9 w 30"/>
                <a:gd name="T9" fmla="*/ 1 h 30"/>
                <a:gd name="T10" fmla="*/ 14 w 30"/>
                <a:gd name="T11" fmla="*/ 0 h 30"/>
                <a:gd name="T12" fmla="*/ 14 w 30"/>
                <a:gd name="T13" fmla="*/ 0 h 30"/>
                <a:gd name="T14" fmla="*/ 21 w 30"/>
                <a:gd name="T15" fmla="*/ 1 h 30"/>
                <a:gd name="T16" fmla="*/ 25 w 30"/>
                <a:gd name="T17" fmla="*/ 5 h 30"/>
                <a:gd name="T18" fmla="*/ 28 w 30"/>
                <a:gd name="T19" fmla="*/ 9 h 30"/>
                <a:gd name="T20" fmla="*/ 30 w 30"/>
                <a:gd name="T21" fmla="*/ 16 h 30"/>
                <a:gd name="T22" fmla="*/ 30 w 30"/>
                <a:gd name="T23" fmla="*/ 16 h 30"/>
                <a:gd name="T24" fmla="*/ 28 w 30"/>
                <a:gd name="T25" fmla="*/ 21 h 30"/>
                <a:gd name="T26" fmla="*/ 25 w 30"/>
                <a:gd name="T27" fmla="*/ 25 h 30"/>
                <a:gd name="T28" fmla="*/ 21 w 30"/>
                <a:gd name="T29" fmla="*/ 28 h 30"/>
                <a:gd name="T30" fmla="*/ 14 w 30"/>
                <a:gd name="T31" fmla="*/ 30 h 30"/>
                <a:gd name="T32" fmla="*/ 14 w 30"/>
                <a:gd name="T33" fmla="*/ 30 h 30"/>
                <a:gd name="T34" fmla="*/ 9 w 30"/>
                <a:gd name="T35" fmla="*/ 28 h 30"/>
                <a:gd name="T36" fmla="*/ 3 w 30"/>
                <a:gd name="T37" fmla="*/ 25 h 30"/>
                <a:gd name="T38" fmla="*/ 0 w 30"/>
                <a:gd name="T39" fmla="*/ 21 h 30"/>
                <a:gd name="T40" fmla="*/ 0 w 30"/>
                <a:gd name="T4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0" y="16"/>
                  </a:moveTo>
                  <a:lnTo>
                    <a:pt x="0" y="16"/>
                  </a:lnTo>
                  <a:lnTo>
                    <a:pt x="0" y="9"/>
                  </a:lnTo>
                  <a:lnTo>
                    <a:pt x="3" y="5"/>
                  </a:lnTo>
                  <a:lnTo>
                    <a:pt x="9" y="1"/>
                  </a:lnTo>
                  <a:lnTo>
                    <a:pt x="14" y="0"/>
                  </a:lnTo>
                  <a:lnTo>
                    <a:pt x="14" y="0"/>
                  </a:lnTo>
                  <a:lnTo>
                    <a:pt x="21" y="1"/>
                  </a:lnTo>
                  <a:lnTo>
                    <a:pt x="25" y="5"/>
                  </a:lnTo>
                  <a:lnTo>
                    <a:pt x="28" y="9"/>
                  </a:lnTo>
                  <a:lnTo>
                    <a:pt x="30" y="16"/>
                  </a:lnTo>
                  <a:lnTo>
                    <a:pt x="30" y="16"/>
                  </a:lnTo>
                  <a:lnTo>
                    <a:pt x="28" y="21"/>
                  </a:lnTo>
                  <a:lnTo>
                    <a:pt x="25" y="25"/>
                  </a:lnTo>
                  <a:lnTo>
                    <a:pt x="21" y="28"/>
                  </a:lnTo>
                  <a:lnTo>
                    <a:pt x="14" y="30"/>
                  </a:lnTo>
                  <a:lnTo>
                    <a:pt x="14" y="30"/>
                  </a:lnTo>
                  <a:lnTo>
                    <a:pt x="9" y="28"/>
                  </a:lnTo>
                  <a:lnTo>
                    <a:pt x="3" y="25"/>
                  </a:lnTo>
                  <a:lnTo>
                    <a:pt x="0" y="21"/>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80" name="Freeform 273"/>
            <p:cNvSpPr/>
            <p:nvPr/>
          </p:nvSpPr>
          <p:spPr bwMode="auto">
            <a:xfrm>
              <a:off x="8089851" y="3012252"/>
              <a:ext cx="69892" cy="7523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81" name="Freeform 276"/>
            <p:cNvSpPr/>
            <p:nvPr/>
          </p:nvSpPr>
          <p:spPr bwMode="auto">
            <a:xfrm>
              <a:off x="8172362" y="3072921"/>
              <a:ext cx="75231" cy="7037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282" name="Freeform 278"/>
            <p:cNvSpPr/>
            <p:nvPr/>
          </p:nvSpPr>
          <p:spPr bwMode="auto">
            <a:xfrm>
              <a:off x="7604494" y="3002546"/>
              <a:ext cx="75231" cy="70377"/>
            </a:xfrm>
            <a:custGeom>
              <a:avLst/>
              <a:gdLst>
                <a:gd name="T0" fmla="*/ 0 w 31"/>
                <a:gd name="T1" fmla="*/ 15 h 29"/>
                <a:gd name="T2" fmla="*/ 0 w 31"/>
                <a:gd name="T3" fmla="*/ 15 h 29"/>
                <a:gd name="T4" fmla="*/ 2 w 31"/>
                <a:gd name="T5" fmla="*/ 9 h 29"/>
                <a:gd name="T6" fmla="*/ 6 w 31"/>
                <a:gd name="T7" fmla="*/ 4 h 29"/>
                <a:gd name="T8" fmla="*/ 9 w 31"/>
                <a:gd name="T9" fmla="*/ 0 h 29"/>
                <a:gd name="T10" fmla="*/ 17 w 31"/>
                <a:gd name="T11" fmla="*/ 0 h 29"/>
                <a:gd name="T12" fmla="*/ 17 w 31"/>
                <a:gd name="T13" fmla="*/ 0 h 29"/>
                <a:gd name="T14" fmla="*/ 22 w 31"/>
                <a:gd name="T15" fmla="*/ 0 h 29"/>
                <a:gd name="T16" fmla="*/ 27 w 31"/>
                <a:gd name="T17" fmla="*/ 4 h 29"/>
                <a:gd name="T18" fmla="*/ 31 w 31"/>
                <a:gd name="T19" fmla="*/ 9 h 29"/>
                <a:gd name="T20" fmla="*/ 31 w 31"/>
                <a:gd name="T21" fmla="*/ 15 h 29"/>
                <a:gd name="T22" fmla="*/ 31 w 31"/>
                <a:gd name="T23" fmla="*/ 15 h 29"/>
                <a:gd name="T24" fmla="*/ 31 w 31"/>
                <a:gd name="T25" fmla="*/ 20 h 29"/>
                <a:gd name="T26" fmla="*/ 27 w 31"/>
                <a:gd name="T27" fmla="*/ 24 h 29"/>
                <a:gd name="T28" fmla="*/ 22 w 31"/>
                <a:gd name="T29" fmla="*/ 27 h 29"/>
                <a:gd name="T30" fmla="*/ 17 w 31"/>
                <a:gd name="T31" fmla="*/ 29 h 29"/>
                <a:gd name="T32" fmla="*/ 17 w 31"/>
                <a:gd name="T33" fmla="*/ 29 h 29"/>
                <a:gd name="T34" fmla="*/ 9 w 31"/>
                <a:gd name="T35" fmla="*/ 27 h 29"/>
                <a:gd name="T36" fmla="*/ 6 w 31"/>
                <a:gd name="T37" fmla="*/ 24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4"/>
                  </a:lnTo>
                  <a:lnTo>
                    <a:pt x="9" y="0"/>
                  </a:lnTo>
                  <a:lnTo>
                    <a:pt x="17" y="0"/>
                  </a:lnTo>
                  <a:lnTo>
                    <a:pt x="17" y="0"/>
                  </a:lnTo>
                  <a:lnTo>
                    <a:pt x="22" y="0"/>
                  </a:lnTo>
                  <a:lnTo>
                    <a:pt x="27" y="4"/>
                  </a:lnTo>
                  <a:lnTo>
                    <a:pt x="31" y="9"/>
                  </a:lnTo>
                  <a:lnTo>
                    <a:pt x="31" y="15"/>
                  </a:lnTo>
                  <a:lnTo>
                    <a:pt x="31" y="15"/>
                  </a:lnTo>
                  <a:lnTo>
                    <a:pt x="31" y="20"/>
                  </a:lnTo>
                  <a:lnTo>
                    <a:pt x="27" y="24"/>
                  </a:lnTo>
                  <a:lnTo>
                    <a:pt x="22" y="27"/>
                  </a:lnTo>
                  <a:lnTo>
                    <a:pt x="17" y="29"/>
                  </a:lnTo>
                  <a:lnTo>
                    <a:pt x="17" y="29"/>
                  </a:lnTo>
                  <a:lnTo>
                    <a:pt x="9" y="27"/>
                  </a:lnTo>
                  <a:lnTo>
                    <a:pt x="6" y="24"/>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grpSp>
      <p:grpSp>
        <p:nvGrpSpPr>
          <p:cNvPr id="1429" name="Group 1428"/>
          <p:cNvGrpSpPr/>
          <p:nvPr/>
        </p:nvGrpSpPr>
        <p:grpSpPr>
          <a:xfrm>
            <a:off x="9566116" y="3483997"/>
            <a:ext cx="1204888" cy="632830"/>
            <a:chOff x="6878722" y="4267334"/>
            <a:chExt cx="1822601" cy="957266"/>
          </a:xfrm>
        </p:grpSpPr>
        <p:sp>
          <p:nvSpPr>
            <p:cNvPr id="1430" name="Freeform 1952"/>
            <p:cNvSpPr/>
            <p:nvPr/>
          </p:nvSpPr>
          <p:spPr bwMode="auto">
            <a:xfrm>
              <a:off x="7377022" y="5009436"/>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grpSp>
          <p:nvGrpSpPr>
            <p:cNvPr id="1431" name="Group 1430"/>
            <p:cNvGrpSpPr/>
            <p:nvPr/>
          </p:nvGrpSpPr>
          <p:grpSpPr>
            <a:xfrm>
              <a:off x="6878722" y="4267334"/>
              <a:ext cx="1822601" cy="957266"/>
              <a:chOff x="6826321" y="4510999"/>
              <a:chExt cx="1822601" cy="957266"/>
            </a:xfrm>
          </p:grpSpPr>
          <p:sp>
            <p:nvSpPr>
              <p:cNvPr id="1432" name="Freeform 2002"/>
              <p:cNvSpPr/>
              <p:nvPr/>
            </p:nvSpPr>
            <p:spPr bwMode="auto">
              <a:xfrm>
                <a:off x="6861928" y="4543669"/>
                <a:ext cx="1752818" cy="899879"/>
              </a:xfrm>
              <a:custGeom>
                <a:avLst/>
                <a:gdLst>
                  <a:gd name="T0" fmla="*/ 0 w 719"/>
                  <a:gd name="T1" fmla="*/ 137 h 360"/>
                  <a:gd name="T2" fmla="*/ 24 w 719"/>
                  <a:gd name="T3" fmla="*/ 276 h 360"/>
                  <a:gd name="T4" fmla="*/ 51 w 719"/>
                  <a:gd name="T5" fmla="*/ 346 h 360"/>
                  <a:gd name="T6" fmla="*/ 78 w 719"/>
                  <a:gd name="T7" fmla="*/ 360 h 360"/>
                  <a:gd name="T8" fmla="*/ 177 w 719"/>
                  <a:gd name="T9" fmla="*/ 209 h 360"/>
                  <a:gd name="T10" fmla="*/ 206 w 719"/>
                  <a:gd name="T11" fmla="*/ 303 h 360"/>
                  <a:gd name="T12" fmla="*/ 231 w 719"/>
                  <a:gd name="T13" fmla="*/ 346 h 360"/>
                  <a:gd name="T14" fmla="*/ 258 w 719"/>
                  <a:gd name="T15" fmla="*/ 360 h 360"/>
                  <a:gd name="T16" fmla="*/ 411 w 719"/>
                  <a:gd name="T17" fmla="*/ 115 h 360"/>
                  <a:gd name="T18" fmla="*/ 535 w 719"/>
                  <a:gd name="T19" fmla="*/ 137 h 360"/>
                  <a:gd name="T20" fmla="*/ 645 w 719"/>
                  <a:gd name="T21" fmla="*/ 0 h 360"/>
                  <a:gd name="T22" fmla="*/ 695 w 719"/>
                  <a:gd name="T23" fmla="*/ 288 h 360"/>
                  <a:gd name="T24" fmla="*/ 719 w 719"/>
                  <a:gd name="T25" fmla="*/ 353 h 360"/>
                  <a:gd name="connsiteX0" fmla="*/ 0 w 10000"/>
                  <a:gd name="connsiteY0" fmla="*/ 3806 h 10000"/>
                  <a:gd name="connsiteX1" fmla="*/ 334 w 10000"/>
                  <a:gd name="connsiteY1" fmla="*/ 7667 h 10000"/>
                  <a:gd name="connsiteX2" fmla="*/ 709 w 10000"/>
                  <a:gd name="connsiteY2" fmla="*/ 9611 h 10000"/>
                  <a:gd name="connsiteX3" fmla="*/ 1085 w 10000"/>
                  <a:gd name="connsiteY3" fmla="*/ 10000 h 10000"/>
                  <a:gd name="connsiteX4" fmla="*/ 2462 w 10000"/>
                  <a:gd name="connsiteY4" fmla="*/ 5806 h 10000"/>
                  <a:gd name="connsiteX5" fmla="*/ 2865 w 10000"/>
                  <a:gd name="connsiteY5" fmla="*/ 8417 h 10000"/>
                  <a:gd name="connsiteX6" fmla="*/ 3213 w 10000"/>
                  <a:gd name="connsiteY6" fmla="*/ 9611 h 10000"/>
                  <a:gd name="connsiteX7" fmla="*/ 3543 w 10000"/>
                  <a:gd name="connsiteY7" fmla="*/ 9857 h 10000"/>
                  <a:gd name="connsiteX8" fmla="*/ 5716 w 10000"/>
                  <a:gd name="connsiteY8" fmla="*/ 3194 h 10000"/>
                  <a:gd name="connsiteX9" fmla="*/ 7441 w 10000"/>
                  <a:gd name="connsiteY9" fmla="*/ 3806 h 10000"/>
                  <a:gd name="connsiteX10" fmla="*/ 8971 w 10000"/>
                  <a:gd name="connsiteY10" fmla="*/ 0 h 10000"/>
                  <a:gd name="connsiteX11" fmla="*/ 9666 w 10000"/>
                  <a:gd name="connsiteY11" fmla="*/ 8000 h 10000"/>
                  <a:gd name="connsiteX12" fmla="*/ 10000 w 10000"/>
                  <a:gd name="connsiteY12" fmla="*/ 9806 h 10000"/>
                  <a:gd name="connsiteX0-1" fmla="*/ 0 w 10000"/>
                  <a:gd name="connsiteY0-2" fmla="*/ 3806 h 10000"/>
                  <a:gd name="connsiteX1-3" fmla="*/ 334 w 10000"/>
                  <a:gd name="connsiteY1-4" fmla="*/ 7667 h 10000"/>
                  <a:gd name="connsiteX2-5" fmla="*/ 709 w 10000"/>
                  <a:gd name="connsiteY2-6" fmla="*/ 9611 h 10000"/>
                  <a:gd name="connsiteX3-7" fmla="*/ 1085 w 10000"/>
                  <a:gd name="connsiteY3-8" fmla="*/ 10000 h 10000"/>
                  <a:gd name="connsiteX4-9" fmla="*/ 2462 w 10000"/>
                  <a:gd name="connsiteY4-10" fmla="*/ 5806 h 10000"/>
                  <a:gd name="connsiteX5-11" fmla="*/ 2865 w 10000"/>
                  <a:gd name="connsiteY5-12" fmla="*/ 8417 h 10000"/>
                  <a:gd name="connsiteX6-13" fmla="*/ 3213 w 10000"/>
                  <a:gd name="connsiteY6-14" fmla="*/ 9611 h 10000"/>
                  <a:gd name="connsiteX7-15" fmla="*/ 3543 w 10000"/>
                  <a:gd name="connsiteY7-16" fmla="*/ 9857 h 10000"/>
                  <a:gd name="connsiteX8-17" fmla="*/ 5641 w 10000"/>
                  <a:gd name="connsiteY8-18" fmla="*/ 3395 h 10000"/>
                  <a:gd name="connsiteX9-19" fmla="*/ 7441 w 10000"/>
                  <a:gd name="connsiteY9-20" fmla="*/ 3806 h 10000"/>
                  <a:gd name="connsiteX10-21" fmla="*/ 8971 w 10000"/>
                  <a:gd name="connsiteY10-22" fmla="*/ 0 h 10000"/>
                  <a:gd name="connsiteX11-23" fmla="*/ 9666 w 10000"/>
                  <a:gd name="connsiteY11-24" fmla="*/ 8000 h 10000"/>
                  <a:gd name="connsiteX12-25" fmla="*/ 10000 w 10000"/>
                  <a:gd name="connsiteY12-26" fmla="*/ 9806 h 10000"/>
                  <a:gd name="connsiteX0-27" fmla="*/ 0 w 10000"/>
                  <a:gd name="connsiteY0-28" fmla="*/ 3663 h 9857"/>
                  <a:gd name="connsiteX1-29" fmla="*/ 334 w 10000"/>
                  <a:gd name="connsiteY1-30" fmla="*/ 7524 h 9857"/>
                  <a:gd name="connsiteX2-31" fmla="*/ 709 w 10000"/>
                  <a:gd name="connsiteY2-32" fmla="*/ 9468 h 9857"/>
                  <a:gd name="connsiteX3-33" fmla="*/ 1085 w 10000"/>
                  <a:gd name="connsiteY3-34" fmla="*/ 9857 h 9857"/>
                  <a:gd name="connsiteX4-35" fmla="*/ 2462 w 10000"/>
                  <a:gd name="connsiteY4-36" fmla="*/ 5663 h 9857"/>
                  <a:gd name="connsiteX5-37" fmla="*/ 2865 w 10000"/>
                  <a:gd name="connsiteY5-38" fmla="*/ 8274 h 9857"/>
                  <a:gd name="connsiteX6-39" fmla="*/ 3213 w 10000"/>
                  <a:gd name="connsiteY6-40" fmla="*/ 9468 h 9857"/>
                  <a:gd name="connsiteX7-41" fmla="*/ 3543 w 10000"/>
                  <a:gd name="connsiteY7-42" fmla="*/ 9714 h 9857"/>
                  <a:gd name="connsiteX8-43" fmla="*/ 5641 w 10000"/>
                  <a:gd name="connsiteY8-44" fmla="*/ 3252 h 9857"/>
                  <a:gd name="connsiteX9-45" fmla="*/ 7441 w 10000"/>
                  <a:gd name="connsiteY9-46" fmla="*/ 3663 h 9857"/>
                  <a:gd name="connsiteX10-47" fmla="*/ 8971 w 10000"/>
                  <a:gd name="connsiteY10-48" fmla="*/ 0 h 9857"/>
                  <a:gd name="connsiteX11-49" fmla="*/ 9666 w 10000"/>
                  <a:gd name="connsiteY11-50" fmla="*/ 7857 h 9857"/>
                  <a:gd name="connsiteX12-51" fmla="*/ 10000 w 10000"/>
                  <a:gd name="connsiteY12-52" fmla="*/ 9663 h 9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0000" h="9857">
                    <a:moveTo>
                      <a:pt x="0" y="3663"/>
                    </a:moveTo>
                    <a:cubicBezTo>
                      <a:pt x="111" y="4950"/>
                      <a:pt x="223" y="6237"/>
                      <a:pt x="334" y="7524"/>
                    </a:cubicBezTo>
                    <a:lnTo>
                      <a:pt x="709" y="9468"/>
                    </a:lnTo>
                    <a:lnTo>
                      <a:pt x="1085" y="9857"/>
                    </a:lnTo>
                    <a:lnTo>
                      <a:pt x="2462" y="5663"/>
                    </a:lnTo>
                    <a:cubicBezTo>
                      <a:pt x="2596" y="6533"/>
                      <a:pt x="2731" y="7404"/>
                      <a:pt x="2865" y="8274"/>
                    </a:cubicBezTo>
                    <a:lnTo>
                      <a:pt x="3213" y="9468"/>
                    </a:lnTo>
                    <a:lnTo>
                      <a:pt x="3543" y="9714"/>
                    </a:lnTo>
                    <a:lnTo>
                      <a:pt x="5641" y="3252"/>
                    </a:lnTo>
                    <a:lnTo>
                      <a:pt x="7441" y="3663"/>
                    </a:lnTo>
                    <a:lnTo>
                      <a:pt x="8971" y="0"/>
                    </a:lnTo>
                    <a:cubicBezTo>
                      <a:pt x="9203" y="2667"/>
                      <a:pt x="9434" y="5190"/>
                      <a:pt x="9666" y="7857"/>
                    </a:cubicBezTo>
                    <a:cubicBezTo>
                      <a:pt x="9777" y="8459"/>
                      <a:pt x="9889" y="9061"/>
                      <a:pt x="10000" y="9663"/>
                    </a:cubicBezTo>
                  </a:path>
                </a:pathLst>
              </a:custGeom>
              <a:noFill/>
              <a:ln w="15875">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434" name="Freeform 1953"/>
              <p:cNvSpPr/>
              <p:nvPr/>
            </p:nvSpPr>
            <p:spPr bwMode="auto">
              <a:xfrm>
                <a:off x="7327241" y="5260962"/>
                <a:ext cx="78615" cy="73543"/>
              </a:xfrm>
              <a:custGeom>
                <a:avLst/>
                <a:gdLst>
                  <a:gd name="T0" fmla="*/ 0 w 31"/>
                  <a:gd name="T1" fmla="*/ 15 h 29"/>
                  <a:gd name="T2" fmla="*/ 0 w 31"/>
                  <a:gd name="T3" fmla="*/ 15 h 29"/>
                  <a:gd name="T4" fmla="*/ 2 w 31"/>
                  <a:gd name="T5" fmla="*/ 9 h 29"/>
                  <a:gd name="T6" fmla="*/ 6 w 31"/>
                  <a:gd name="T7" fmla="*/ 4 h 29"/>
                  <a:gd name="T8" fmla="*/ 11 w 31"/>
                  <a:gd name="T9" fmla="*/ 0 h 29"/>
                  <a:gd name="T10" fmla="*/ 17 w 31"/>
                  <a:gd name="T11" fmla="*/ 0 h 29"/>
                  <a:gd name="T12" fmla="*/ 17 w 31"/>
                  <a:gd name="T13" fmla="*/ 0 h 29"/>
                  <a:gd name="T14" fmla="*/ 22 w 31"/>
                  <a:gd name="T15" fmla="*/ 0 h 29"/>
                  <a:gd name="T16" fmla="*/ 27 w 31"/>
                  <a:gd name="T17" fmla="*/ 4 h 29"/>
                  <a:gd name="T18" fmla="*/ 31 w 31"/>
                  <a:gd name="T19" fmla="*/ 9 h 29"/>
                  <a:gd name="T20" fmla="*/ 31 w 31"/>
                  <a:gd name="T21" fmla="*/ 15 h 29"/>
                  <a:gd name="T22" fmla="*/ 31 w 31"/>
                  <a:gd name="T23" fmla="*/ 15 h 29"/>
                  <a:gd name="T24" fmla="*/ 31 w 31"/>
                  <a:gd name="T25" fmla="*/ 20 h 29"/>
                  <a:gd name="T26" fmla="*/ 27 w 31"/>
                  <a:gd name="T27" fmla="*/ 24 h 29"/>
                  <a:gd name="T28" fmla="*/ 22 w 31"/>
                  <a:gd name="T29" fmla="*/ 27 h 29"/>
                  <a:gd name="T30" fmla="*/ 17 w 31"/>
                  <a:gd name="T31" fmla="*/ 29 h 29"/>
                  <a:gd name="T32" fmla="*/ 17 w 31"/>
                  <a:gd name="T33" fmla="*/ 29 h 29"/>
                  <a:gd name="T34" fmla="*/ 11 w 31"/>
                  <a:gd name="T35" fmla="*/ 27 h 29"/>
                  <a:gd name="T36" fmla="*/ 6 w 31"/>
                  <a:gd name="T37" fmla="*/ 24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4"/>
                    </a:lnTo>
                    <a:lnTo>
                      <a:pt x="11" y="0"/>
                    </a:lnTo>
                    <a:lnTo>
                      <a:pt x="17" y="0"/>
                    </a:lnTo>
                    <a:lnTo>
                      <a:pt x="17" y="0"/>
                    </a:lnTo>
                    <a:lnTo>
                      <a:pt x="22" y="0"/>
                    </a:lnTo>
                    <a:lnTo>
                      <a:pt x="27" y="4"/>
                    </a:lnTo>
                    <a:lnTo>
                      <a:pt x="31" y="9"/>
                    </a:lnTo>
                    <a:lnTo>
                      <a:pt x="31" y="15"/>
                    </a:lnTo>
                    <a:lnTo>
                      <a:pt x="31" y="15"/>
                    </a:lnTo>
                    <a:lnTo>
                      <a:pt x="31" y="20"/>
                    </a:lnTo>
                    <a:lnTo>
                      <a:pt x="27" y="24"/>
                    </a:lnTo>
                    <a:lnTo>
                      <a:pt x="22" y="27"/>
                    </a:lnTo>
                    <a:lnTo>
                      <a:pt x="17" y="29"/>
                    </a:lnTo>
                    <a:lnTo>
                      <a:pt x="17" y="29"/>
                    </a:lnTo>
                    <a:lnTo>
                      <a:pt x="11" y="27"/>
                    </a:lnTo>
                    <a:lnTo>
                      <a:pt x="6" y="24"/>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35" name="Freeform 1954"/>
              <p:cNvSpPr/>
              <p:nvPr/>
            </p:nvSpPr>
            <p:spPr bwMode="auto">
              <a:xfrm>
                <a:off x="7258770" y="5025121"/>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36" name="Freeform 1956"/>
              <p:cNvSpPr/>
              <p:nvPr/>
            </p:nvSpPr>
            <p:spPr bwMode="auto">
              <a:xfrm>
                <a:off x="8517277" y="5222587"/>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37" name="Freeform 1958"/>
              <p:cNvSpPr/>
              <p:nvPr/>
            </p:nvSpPr>
            <p:spPr bwMode="auto">
              <a:xfrm>
                <a:off x="8575770" y="5364432"/>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38" name="Freeform 1960"/>
              <p:cNvSpPr/>
              <p:nvPr/>
            </p:nvSpPr>
            <p:spPr bwMode="auto">
              <a:xfrm>
                <a:off x="6881256" y="5182181"/>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40" name="Freeform 1964"/>
              <p:cNvSpPr/>
              <p:nvPr/>
            </p:nvSpPr>
            <p:spPr bwMode="auto">
              <a:xfrm>
                <a:off x="7007715" y="5395113"/>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41" name="Freeform 1966"/>
              <p:cNvSpPr/>
              <p:nvPr/>
            </p:nvSpPr>
            <p:spPr bwMode="auto">
              <a:xfrm>
                <a:off x="8130036" y="4845322"/>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43" name="Freeform 1968"/>
              <p:cNvSpPr/>
              <p:nvPr/>
            </p:nvSpPr>
            <p:spPr bwMode="auto">
              <a:xfrm>
                <a:off x="6944569" y="5349047"/>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44" name="Freeform 1970"/>
              <p:cNvSpPr/>
              <p:nvPr/>
            </p:nvSpPr>
            <p:spPr bwMode="auto">
              <a:xfrm>
                <a:off x="7387936" y="5367387"/>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45" name="Freeform 1972"/>
              <p:cNvSpPr/>
              <p:nvPr/>
            </p:nvSpPr>
            <p:spPr bwMode="auto">
              <a:xfrm>
                <a:off x="8398510" y="4510999"/>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47" name="Freeform 1974"/>
              <p:cNvSpPr/>
              <p:nvPr/>
            </p:nvSpPr>
            <p:spPr bwMode="auto">
              <a:xfrm>
                <a:off x="7825978" y="4797223"/>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48" name="Freeform 1976"/>
              <p:cNvSpPr/>
              <p:nvPr/>
            </p:nvSpPr>
            <p:spPr bwMode="auto">
              <a:xfrm>
                <a:off x="7448546" y="5387253"/>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49" name="Freeform 1960"/>
              <p:cNvSpPr/>
              <p:nvPr/>
            </p:nvSpPr>
            <p:spPr bwMode="auto">
              <a:xfrm>
                <a:off x="6826321" y="4838971"/>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grpSp>
      </p:grpSp>
      <p:grpSp>
        <p:nvGrpSpPr>
          <p:cNvPr id="1400" name="Group 1399"/>
          <p:cNvGrpSpPr/>
          <p:nvPr/>
        </p:nvGrpSpPr>
        <p:grpSpPr>
          <a:xfrm>
            <a:off x="9940854" y="3433259"/>
            <a:ext cx="840470" cy="700536"/>
            <a:chOff x="7393176" y="4434250"/>
            <a:chExt cx="1271355" cy="1059682"/>
          </a:xfrm>
        </p:grpSpPr>
        <p:sp>
          <p:nvSpPr>
            <p:cNvPr id="1401" name="Freeform 2000"/>
            <p:cNvSpPr/>
            <p:nvPr/>
          </p:nvSpPr>
          <p:spPr bwMode="auto">
            <a:xfrm>
              <a:off x="7852174" y="4434250"/>
              <a:ext cx="78615" cy="73543"/>
            </a:xfrm>
            <a:custGeom>
              <a:avLst/>
              <a:gdLst>
                <a:gd name="T0" fmla="*/ 0 w 31"/>
                <a:gd name="T1" fmla="*/ 15 h 29"/>
                <a:gd name="T2" fmla="*/ 0 w 31"/>
                <a:gd name="T3" fmla="*/ 15 h 29"/>
                <a:gd name="T4" fmla="*/ 2 w 31"/>
                <a:gd name="T5" fmla="*/ 9 h 29"/>
                <a:gd name="T6" fmla="*/ 6 w 31"/>
                <a:gd name="T7" fmla="*/ 4 h 29"/>
                <a:gd name="T8" fmla="*/ 9 w 31"/>
                <a:gd name="T9" fmla="*/ 0 h 29"/>
                <a:gd name="T10" fmla="*/ 17 w 31"/>
                <a:gd name="T11" fmla="*/ 0 h 29"/>
                <a:gd name="T12" fmla="*/ 17 w 31"/>
                <a:gd name="T13" fmla="*/ 0 h 29"/>
                <a:gd name="T14" fmla="*/ 22 w 31"/>
                <a:gd name="T15" fmla="*/ 0 h 29"/>
                <a:gd name="T16" fmla="*/ 27 w 31"/>
                <a:gd name="T17" fmla="*/ 4 h 29"/>
                <a:gd name="T18" fmla="*/ 31 w 31"/>
                <a:gd name="T19" fmla="*/ 9 h 29"/>
                <a:gd name="T20" fmla="*/ 31 w 31"/>
                <a:gd name="T21" fmla="*/ 15 h 29"/>
                <a:gd name="T22" fmla="*/ 31 w 31"/>
                <a:gd name="T23" fmla="*/ 15 h 29"/>
                <a:gd name="T24" fmla="*/ 31 w 31"/>
                <a:gd name="T25" fmla="*/ 20 h 29"/>
                <a:gd name="T26" fmla="*/ 27 w 31"/>
                <a:gd name="T27" fmla="*/ 24 h 29"/>
                <a:gd name="T28" fmla="*/ 22 w 31"/>
                <a:gd name="T29" fmla="*/ 27 h 29"/>
                <a:gd name="T30" fmla="*/ 17 w 31"/>
                <a:gd name="T31" fmla="*/ 29 h 29"/>
                <a:gd name="T32" fmla="*/ 17 w 31"/>
                <a:gd name="T33" fmla="*/ 29 h 29"/>
                <a:gd name="T34" fmla="*/ 9 w 31"/>
                <a:gd name="T35" fmla="*/ 27 h 29"/>
                <a:gd name="T36" fmla="*/ 6 w 31"/>
                <a:gd name="T37" fmla="*/ 24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4"/>
                  </a:lnTo>
                  <a:lnTo>
                    <a:pt x="9" y="0"/>
                  </a:lnTo>
                  <a:lnTo>
                    <a:pt x="17" y="0"/>
                  </a:lnTo>
                  <a:lnTo>
                    <a:pt x="17" y="0"/>
                  </a:lnTo>
                  <a:lnTo>
                    <a:pt x="22" y="0"/>
                  </a:lnTo>
                  <a:lnTo>
                    <a:pt x="27" y="4"/>
                  </a:lnTo>
                  <a:lnTo>
                    <a:pt x="31" y="9"/>
                  </a:lnTo>
                  <a:lnTo>
                    <a:pt x="31" y="15"/>
                  </a:lnTo>
                  <a:lnTo>
                    <a:pt x="31" y="15"/>
                  </a:lnTo>
                  <a:lnTo>
                    <a:pt x="31" y="20"/>
                  </a:lnTo>
                  <a:lnTo>
                    <a:pt x="27" y="24"/>
                  </a:lnTo>
                  <a:lnTo>
                    <a:pt x="22" y="27"/>
                  </a:lnTo>
                  <a:lnTo>
                    <a:pt x="17" y="29"/>
                  </a:lnTo>
                  <a:lnTo>
                    <a:pt x="17" y="29"/>
                  </a:lnTo>
                  <a:lnTo>
                    <a:pt x="9" y="27"/>
                  </a:lnTo>
                  <a:lnTo>
                    <a:pt x="6" y="24"/>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02" name="Freeform 1799"/>
            <p:cNvSpPr/>
            <p:nvPr/>
          </p:nvSpPr>
          <p:spPr bwMode="auto">
            <a:xfrm>
              <a:off x="7502218" y="5037802"/>
              <a:ext cx="1121805" cy="273464"/>
            </a:xfrm>
            <a:custGeom>
              <a:avLst/>
              <a:gdLst>
                <a:gd name="T0" fmla="*/ 0 w 462"/>
                <a:gd name="T1" fmla="*/ 0 h 113"/>
                <a:gd name="T2" fmla="*/ 155 w 462"/>
                <a:gd name="T3" fmla="*/ 61 h 113"/>
                <a:gd name="T4" fmla="*/ 462 w 462"/>
                <a:gd name="T5" fmla="*/ 113 h 113"/>
                <a:gd name="connsiteX0" fmla="*/ 0 w 9575"/>
                <a:gd name="connsiteY0" fmla="*/ 0 h 9543"/>
                <a:gd name="connsiteX1" fmla="*/ 3355 w 9575"/>
                <a:gd name="connsiteY1" fmla="*/ 5398 h 9543"/>
                <a:gd name="connsiteX2" fmla="*/ 9575 w 9575"/>
                <a:gd name="connsiteY2" fmla="*/ 9543 h 9543"/>
                <a:gd name="connsiteX0-1" fmla="*/ 0 w 10000"/>
                <a:gd name="connsiteY0-2" fmla="*/ 0 h 10000"/>
                <a:gd name="connsiteX1-3" fmla="*/ 3270 w 10000"/>
                <a:gd name="connsiteY1-4" fmla="*/ 5082 h 10000"/>
                <a:gd name="connsiteX2-5" fmla="*/ 10000 w 10000"/>
                <a:gd name="connsiteY2-6" fmla="*/ 10000 h 10000"/>
              </a:gdLst>
              <a:ahLst/>
              <a:cxnLst>
                <a:cxn ang="0">
                  <a:pos x="connsiteX0-1" y="connsiteY0-2"/>
                </a:cxn>
                <a:cxn ang="0">
                  <a:pos x="connsiteX1-3" y="connsiteY1-4"/>
                </a:cxn>
                <a:cxn ang="0">
                  <a:pos x="connsiteX2-5" y="connsiteY2-6"/>
                </a:cxn>
              </a:cxnLst>
              <a:rect l="l" t="t" r="r" b="b"/>
              <a:pathLst>
                <a:path w="10000" h="10000">
                  <a:moveTo>
                    <a:pt x="0" y="0"/>
                  </a:moveTo>
                  <a:lnTo>
                    <a:pt x="3270" y="5082"/>
                  </a:lnTo>
                  <a:cubicBezTo>
                    <a:pt x="5583" y="6689"/>
                    <a:pt x="7687" y="8393"/>
                    <a:pt x="10000" y="10000"/>
                  </a:cubicBezTo>
                </a:path>
              </a:pathLst>
            </a:custGeom>
            <a:noFill/>
            <a:ln w="15875">
              <a:solidFill>
                <a:srgbClr val="2F93E6"/>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403" name="Line 1948"/>
            <p:cNvSpPr>
              <a:spLocks noChangeShapeType="1"/>
            </p:cNvSpPr>
            <p:nvPr/>
          </p:nvSpPr>
          <p:spPr bwMode="auto">
            <a:xfrm>
              <a:off x="7469253" y="5032728"/>
              <a:ext cx="0" cy="0"/>
            </a:xfrm>
            <a:prstGeom prst="line">
              <a:avLst/>
            </a:prstGeom>
            <a:noFill/>
            <a:ln w="11113">
              <a:solidFill>
                <a:srgbClr val="086F3C"/>
              </a:solidFill>
              <a:prstDash val="solid"/>
              <a:round/>
            </a:ln>
            <a:extLst>
              <a:ext uri="{909E8E84-426E-40DD-AFC4-6F175D3DCCD1}">
                <a14:hiddenFill xmlns:a14="http://schemas.microsoft.com/office/drawing/2010/main">
                  <a:noFill/>
                </a14:hiddenFill>
              </a:ext>
            </a:extLst>
          </p:spPr>
          <p:txBody>
            <a:bodyPr vert="horz" wrap="none" lIns="91440" tIns="45720" rIns="91440" bIns="45720" numCol="1" anchor="t" anchorCtr="0" compatLnSpc="1"/>
            <a:lstStyle/>
            <a:p>
              <a:endParaRPr lang="en-US" dirty="0"/>
            </a:p>
          </p:txBody>
        </p:sp>
        <p:sp>
          <p:nvSpPr>
            <p:cNvPr id="1404" name="Rectangle 1949"/>
            <p:cNvSpPr>
              <a:spLocks noChangeArrowheads="1"/>
            </p:cNvSpPr>
            <p:nvPr/>
          </p:nvSpPr>
          <p:spPr bwMode="auto">
            <a:xfrm>
              <a:off x="7828596" y="5141438"/>
              <a:ext cx="78615" cy="73543"/>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405" name="Rectangle 1950"/>
            <p:cNvSpPr>
              <a:spLocks noChangeArrowheads="1"/>
            </p:cNvSpPr>
            <p:nvPr/>
          </p:nvSpPr>
          <p:spPr bwMode="auto">
            <a:xfrm>
              <a:off x="7461644" y="5002297"/>
              <a:ext cx="76078" cy="71006"/>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406" name="Rectangle 1951"/>
            <p:cNvSpPr>
              <a:spLocks noChangeArrowheads="1"/>
            </p:cNvSpPr>
            <p:nvPr/>
          </p:nvSpPr>
          <p:spPr bwMode="auto">
            <a:xfrm>
              <a:off x="8575602" y="5273138"/>
              <a:ext cx="83686" cy="73543"/>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407" name="Freeform 1957"/>
            <p:cNvSpPr/>
            <p:nvPr/>
          </p:nvSpPr>
          <p:spPr bwMode="auto">
            <a:xfrm>
              <a:off x="8574917" y="5233067"/>
              <a:ext cx="76078" cy="73543"/>
            </a:xfrm>
            <a:custGeom>
              <a:avLst/>
              <a:gdLst>
                <a:gd name="T0" fmla="*/ 0 w 30"/>
                <a:gd name="T1" fmla="*/ 15 h 29"/>
                <a:gd name="T2" fmla="*/ 0 w 30"/>
                <a:gd name="T3" fmla="*/ 15 h 29"/>
                <a:gd name="T4" fmla="*/ 0 w 30"/>
                <a:gd name="T5" fmla="*/ 9 h 29"/>
                <a:gd name="T6" fmla="*/ 3 w 30"/>
                <a:gd name="T7" fmla="*/ 4 h 29"/>
                <a:gd name="T8" fmla="*/ 9 w 30"/>
                <a:gd name="T9" fmla="*/ 2 h 29"/>
                <a:gd name="T10" fmla="*/ 14 w 30"/>
                <a:gd name="T11" fmla="*/ 0 h 29"/>
                <a:gd name="T12" fmla="*/ 14 w 30"/>
                <a:gd name="T13" fmla="*/ 0 h 29"/>
                <a:gd name="T14" fmla="*/ 21 w 30"/>
                <a:gd name="T15" fmla="*/ 2 h 29"/>
                <a:gd name="T16" fmla="*/ 25 w 30"/>
                <a:gd name="T17" fmla="*/ 4 h 29"/>
                <a:gd name="T18" fmla="*/ 29 w 30"/>
                <a:gd name="T19" fmla="*/ 9 h 29"/>
                <a:gd name="T20" fmla="*/ 30 w 30"/>
                <a:gd name="T21" fmla="*/ 15 h 29"/>
                <a:gd name="T22" fmla="*/ 30 w 30"/>
                <a:gd name="T23" fmla="*/ 15 h 29"/>
                <a:gd name="T24" fmla="*/ 29 w 30"/>
                <a:gd name="T25" fmla="*/ 20 h 29"/>
                <a:gd name="T26" fmla="*/ 25 w 30"/>
                <a:gd name="T27" fmla="*/ 26 h 29"/>
                <a:gd name="T28" fmla="*/ 21 w 30"/>
                <a:gd name="T29" fmla="*/ 27 h 29"/>
                <a:gd name="T30" fmla="*/ 14 w 30"/>
                <a:gd name="T31" fmla="*/ 29 h 29"/>
                <a:gd name="T32" fmla="*/ 14 w 30"/>
                <a:gd name="T33" fmla="*/ 29 h 29"/>
                <a:gd name="T34" fmla="*/ 9 w 30"/>
                <a:gd name="T35" fmla="*/ 27 h 29"/>
                <a:gd name="T36" fmla="*/ 3 w 30"/>
                <a:gd name="T37" fmla="*/ 26 h 29"/>
                <a:gd name="T38" fmla="*/ 0 w 30"/>
                <a:gd name="T39" fmla="*/ 20 h 29"/>
                <a:gd name="T40" fmla="*/ 0 w 30"/>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5"/>
                  </a:moveTo>
                  <a:lnTo>
                    <a:pt x="0" y="15"/>
                  </a:lnTo>
                  <a:lnTo>
                    <a:pt x="0" y="9"/>
                  </a:lnTo>
                  <a:lnTo>
                    <a:pt x="3" y="4"/>
                  </a:lnTo>
                  <a:lnTo>
                    <a:pt x="9" y="2"/>
                  </a:lnTo>
                  <a:lnTo>
                    <a:pt x="14" y="0"/>
                  </a:lnTo>
                  <a:lnTo>
                    <a:pt x="14" y="0"/>
                  </a:lnTo>
                  <a:lnTo>
                    <a:pt x="21" y="2"/>
                  </a:lnTo>
                  <a:lnTo>
                    <a:pt x="25" y="4"/>
                  </a:lnTo>
                  <a:lnTo>
                    <a:pt x="29" y="9"/>
                  </a:lnTo>
                  <a:lnTo>
                    <a:pt x="30" y="15"/>
                  </a:lnTo>
                  <a:lnTo>
                    <a:pt x="30" y="15"/>
                  </a:lnTo>
                  <a:lnTo>
                    <a:pt x="29" y="20"/>
                  </a:lnTo>
                  <a:lnTo>
                    <a:pt x="25" y="26"/>
                  </a:lnTo>
                  <a:lnTo>
                    <a:pt x="21" y="27"/>
                  </a:lnTo>
                  <a:lnTo>
                    <a:pt x="14" y="29"/>
                  </a:lnTo>
                  <a:lnTo>
                    <a:pt x="14" y="29"/>
                  </a:lnTo>
                  <a:lnTo>
                    <a:pt x="9" y="27"/>
                  </a:lnTo>
                  <a:lnTo>
                    <a:pt x="3" y="26"/>
                  </a:lnTo>
                  <a:lnTo>
                    <a:pt x="0"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08" name="Freeform 1971"/>
            <p:cNvSpPr/>
            <p:nvPr/>
          </p:nvSpPr>
          <p:spPr bwMode="auto">
            <a:xfrm>
              <a:off x="7393176" y="5370007"/>
              <a:ext cx="76078" cy="7354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09" name="Freeform 1977"/>
            <p:cNvSpPr/>
            <p:nvPr/>
          </p:nvSpPr>
          <p:spPr bwMode="auto">
            <a:xfrm>
              <a:off x="7461645" y="5402974"/>
              <a:ext cx="76078" cy="7861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10" name="Freeform 1987"/>
            <p:cNvSpPr/>
            <p:nvPr/>
          </p:nvSpPr>
          <p:spPr bwMode="auto">
            <a:xfrm>
              <a:off x="8580845" y="5265445"/>
              <a:ext cx="83686" cy="83686"/>
            </a:xfrm>
            <a:custGeom>
              <a:avLst/>
              <a:gdLst>
                <a:gd name="T0" fmla="*/ 0 w 33"/>
                <a:gd name="T1" fmla="*/ 16 h 33"/>
                <a:gd name="T2" fmla="*/ 16 w 33"/>
                <a:gd name="T3" fmla="*/ 0 h 33"/>
                <a:gd name="T4" fmla="*/ 33 w 33"/>
                <a:gd name="T5" fmla="*/ 16 h 33"/>
                <a:gd name="T6" fmla="*/ 16 w 33"/>
                <a:gd name="T7" fmla="*/ 33 h 33"/>
                <a:gd name="T8" fmla="*/ 0 w 33"/>
                <a:gd name="T9" fmla="*/ 16 h 33"/>
              </a:gdLst>
              <a:ahLst/>
              <a:cxnLst>
                <a:cxn ang="0">
                  <a:pos x="T0" y="T1"/>
                </a:cxn>
                <a:cxn ang="0">
                  <a:pos x="T2" y="T3"/>
                </a:cxn>
                <a:cxn ang="0">
                  <a:pos x="T4" y="T5"/>
                </a:cxn>
                <a:cxn ang="0">
                  <a:pos x="T6" y="T7"/>
                </a:cxn>
                <a:cxn ang="0">
                  <a:pos x="T8" y="T9"/>
                </a:cxn>
              </a:cxnLst>
              <a:rect l="0" t="0" r="r" b="b"/>
              <a:pathLst>
                <a:path w="33" h="33">
                  <a:moveTo>
                    <a:pt x="0" y="16"/>
                  </a:moveTo>
                  <a:lnTo>
                    <a:pt x="16" y="0"/>
                  </a:lnTo>
                  <a:lnTo>
                    <a:pt x="33" y="16"/>
                  </a:lnTo>
                  <a:lnTo>
                    <a:pt x="16"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11" name="Freeform 1988"/>
            <p:cNvSpPr/>
            <p:nvPr/>
          </p:nvSpPr>
          <p:spPr bwMode="auto">
            <a:xfrm>
              <a:off x="7456577" y="5283786"/>
              <a:ext cx="86221" cy="83686"/>
            </a:xfrm>
            <a:custGeom>
              <a:avLst/>
              <a:gdLst>
                <a:gd name="T0" fmla="*/ 0 w 34"/>
                <a:gd name="T1" fmla="*/ 16 h 33"/>
                <a:gd name="T2" fmla="*/ 18 w 34"/>
                <a:gd name="T3" fmla="*/ 0 h 33"/>
                <a:gd name="T4" fmla="*/ 34 w 34"/>
                <a:gd name="T5" fmla="*/ 16 h 33"/>
                <a:gd name="T6" fmla="*/ 18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8" y="0"/>
                  </a:lnTo>
                  <a:lnTo>
                    <a:pt x="34" y="16"/>
                  </a:lnTo>
                  <a:lnTo>
                    <a:pt x="18"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12" name="Freeform 1989"/>
            <p:cNvSpPr/>
            <p:nvPr/>
          </p:nvSpPr>
          <p:spPr bwMode="auto">
            <a:xfrm>
              <a:off x="7823447" y="5415317"/>
              <a:ext cx="86221" cy="78615"/>
            </a:xfrm>
            <a:custGeom>
              <a:avLst/>
              <a:gdLst>
                <a:gd name="T0" fmla="*/ 0 w 34"/>
                <a:gd name="T1" fmla="*/ 14 h 31"/>
                <a:gd name="T2" fmla="*/ 16 w 34"/>
                <a:gd name="T3" fmla="*/ 0 h 31"/>
                <a:gd name="T4" fmla="*/ 34 w 34"/>
                <a:gd name="T5" fmla="*/ 14 h 31"/>
                <a:gd name="T6" fmla="*/ 16 w 34"/>
                <a:gd name="T7" fmla="*/ 31 h 31"/>
                <a:gd name="T8" fmla="*/ 0 w 34"/>
                <a:gd name="T9" fmla="*/ 14 h 31"/>
              </a:gdLst>
              <a:ahLst/>
              <a:cxnLst>
                <a:cxn ang="0">
                  <a:pos x="T0" y="T1"/>
                </a:cxn>
                <a:cxn ang="0">
                  <a:pos x="T2" y="T3"/>
                </a:cxn>
                <a:cxn ang="0">
                  <a:pos x="T4" y="T5"/>
                </a:cxn>
                <a:cxn ang="0">
                  <a:pos x="T6" y="T7"/>
                </a:cxn>
                <a:cxn ang="0">
                  <a:pos x="T8" y="T9"/>
                </a:cxn>
              </a:cxnLst>
              <a:rect l="0" t="0" r="r" b="b"/>
              <a:pathLst>
                <a:path w="34" h="31">
                  <a:moveTo>
                    <a:pt x="0" y="14"/>
                  </a:moveTo>
                  <a:lnTo>
                    <a:pt x="16" y="0"/>
                  </a:lnTo>
                  <a:lnTo>
                    <a:pt x="34" y="14"/>
                  </a:lnTo>
                  <a:lnTo>
                    <a:pt x="16" y="31"/>
                  </a:lnTo>
                  <a:lnTo>
                    <a:pt x="0" y="14"/>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13" name="Freeform 1990"/>
            <p:cNvSpPr/>
            <p:nvPr/>
          </p:nvSpPr>
          <p:spPr bwMode="auto">
            <a:xfrm>
              <a:off x="7502223" y="5306026"/>
              <a:ext cx="1116533" cy="139562"/>
            </a:xfrm>
            <a:custGeom>
              <a:avLst/>
              <a:gdLst>
                <a:gd name="T0" fmla="*/ 0 w 462"/>
                <a:gd name="T1" fmla="*/ 0 h 54"/>
                <a:gd name="T2" fmla="*/ 155 w 462"/>
                <a:gd name="T3" fmla="*/ 54 h 54"/>
                <a:gd name="T4" fmla="*/ 462 w 462"/>
                <a:gd name="T5" fmla="*/ 0 h 54"/>
                <a:gd name="connsiteX0" fmla="*/ 0 w 9530"/>
                <a:gd name="connsiteY0" fmla="*/ 1339 h 11339"/>
                <a:gd name="connsiteX1" fmla="*/ 3355 w 9530"/>
                <a:gd name="connsiteY1" fmla="*/ 11339 h 11339"/>
                <a:gd name="connsiteX2" fmla="*/ 9530 w 9530"/>
                <a:gd name="connsiteY2" fmla="*/ 0 h 11339"/>
                <a:gd name="connsiteX0-1" fmla="*/ 0 w 10000"/>
                <a:gd name="connsiteY0-2" fmla="*/ 1181 h 8988"/>
                <a:gd name="connsiteX1-3" fmla="*/ 3262 w 10000"/>
                <a:gd name="connsiteY1-4" fmla="*/ 8988 h 8988"/>
                <a:gd name="connsiteX2-5" fmla="*/ 10000 w 10000"/>
                <a:gd name="connsiteY2-6" fmla="*/ 0 h 8988"/>
              </a:gdLst>
              <a:ahLst/>
              <a:cxnLst>
                <a:cxn ang="0">
                  <a:pos x="connsiteX0-1" y="connsiteY0-2"/>
                </a:cxn>
                <a:cxn ang="0">
                  <a:pos x="connsiteX1-3" y="connsiteY1-4"/>
                </a:cxn>
                <a:cxn ang="0">
                  <a:pos x="connsiteX2-5" y="connsiteY2-6"/>
                </a:cxn>
              </a:cxnLst>
              <a:rect l="l" t="t" r="r" b="b"/>
              <a:pathLst>
                <a:path w="10000" h="8988">
                  <a:moveTo>
                    <a:pt x="0" y="1181"/>
                  </a:moveTo>
                  <a:lnTo>
                    <a:pt x="3262" y="8988"/>
                  </a:lnTo>
                  <a:cubicBezTo>
                    <a:pt x="5587" y="6049"/>
                    <a:pt x="7676" y="2939"/>
                    <a:pt x="10000" y="0"/>
                  </a:cubicBezTo>
                </a:path>
              </a:pathLst>
            </a:custGeom>
            <a:noFill/>
            <a:ln w="15875">
              <a:solidFill>
                <a:srgbClr val="91C352"/>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414" name="Rectangle 1991"/>
            <p:cNvSpPr>
              <a:spLocks noChangeArrowheads="1"/>
            </p:cNvSpPr>
            <p:nvPr/>
          </p:nvSpPr>
          <p:spPr bwMode="auto">
            <a:xfrm>
              <a:off x="8578223" y="5002298"/>
              <a:ext cx="83686" cy="7607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415" name="Rectangle 1992"/>
            <p:cNvSpPr>
              <a:spLocks noChangeArrowheads="1"/>
            </p:cNvSpPr>
            <p:nvPr/>
          </p:nvSpPr>
          <p:spPr bwMode="auto">
            <a:xfrm>
              <a:off x="7825977" y="5004918"/>
              <a:ext cx="78615" cy="71006"/>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416" name="Rectangle 1993"/>
            <p:cNvSpPr>
              <a:spLocks noChangeArrowheads="1"/>
            </p:cNvSpPr>
            <p:nvPr/>
          </p:nvSpPr>
          <p:spPr bwMode="auto">
            <a:xfrm>
              <a:off x="7448546" y="5141270"/>
              <a:ext cx="76078" cy="73543"/>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lstStyle/>
            <a:p>
              <a:endParaRPr lang="en-US" dirty="0"/>
            </a:p>
          </p:txBody>
        </p:sp>
        <p:sp>
          <p:nvSpPr>
            <p:cNvPr id="1417" name="Freeform 1994"/>
            <p:cNvSpPr/>
            <p:nvPr/>
          </p:nvSpPr>
          <p:spPr bwMode="auto">
            <a:xfrm>
              <a:off x="7483867" y="5035181"/>
              <a:ext cx="1129827" cy="136352"/>
            </a:xfrm>
            <a:custGeom>
              <a:avLst/>
              <a:gdLst>
                <a:gd name="T0" fmla="*/ 0 w 461"/>
                <a:gd name="T1" fmla="*/ 61 h 61"/>
                <a:gd name="T2" fmla="*/ 155 w 461"/>
                <a:gd name="T3" fmla="*/ 0 h 61"/>
                <a:gd name="T4" fmla="*/ 461 w 461"/>
                <a:gd name="T5" fmla="*/ 0 h 61"/>
                <a:gd name="connsiteX0" fmla="*/ 0 w 10157"/>
                <a:gd name="connsiteY0" fmla="*/ 8645 h 8645"/>
                <a:gd name="connsiteX1" fmla="*/ 3519 w 10157"/>
                <a:gd name="connsiteY1" fmla="*/ 0 h 8645"/>
                <a:gd name="connsiteX2" fmla="*/ 10157 w 10157"/>
                <a:gd name="connsiteY2" fmla="*/ 0 h 8645"/>
                <a:gd name="connsiteX0-1" fmla="*/ 0 w 10000"/>
                <a:gd name="connsiteY0-2" fmla="*/ 10196 h 10196"/>
                <a:gd name="connsiteX1-3" fmla="*/ 3288 w 10000"/>
                <a:gd name="connsiteY1-4" fmla="*/ 0 h 10196"/>
                <a:gd name="connsiteX2-5" fmla="*/ 10000 w 10000"/>
                <a:gd name="connsiteY2-6" fmla="*/ 196 h 10196"/>
                <a:gd name="connsiteX0-7" fmla="*/ 0 w 9515"/>
                <a:gd name="connsiteY0-8" fmla="*/ 10196 h 10196"/>
                <a:gd name="connsiteX1-9" fmla="*/ 3288 w 9515"/>
                <a:gd name="connsiteY1-10" fmla="*/ 0 h 10196"/>
                <a:gd name="connsiteX2-11" fmla="*/ 9515 w 9515"/>
                <a:gd name="connsiteY2-12" fmla="*/ 0 h 10196"/>
              </a:gdLst>
              <a:ahLst/>
              <a:cxnLst>
                <a:cxn ang="0">
                  <a:pos x="connsiteX0-1" y="connsiteY0-2"/>
                </a:cxn>
                <a:cxn ang="0">
                  <a:pos x="connsiteX1-3" y="connsiteY1-4"/>
                </a:cxn>
                <a:cxn ang="0">
                  <a:pos x="connsiteX2-5" y="connsiteY2-6"/>
                </a:cxn>
              </a:cxnLst>
              <a:rect l="l" t="t" r="r" b="b"/>
              <a:pathLst>
                <a:path w="9515" h="10196">
                  <a:moveTo>
                    <a:pt x="0" y="10196"/>
                  </a:moveTo>
                  <a:lnTo>
                    <a:pt x="3288" y="0"/>
                  </a:lnTo>
                  <a:lnTo>
                    <a:pt x="9515" y="0"/>
                  </a:lnTo>
                </a:path>
              </a:pathLst>
            </a:custGeom>
            <a:noFill/>
            <a:ln w="15875">
              <a:solidFill>
                <a:srgbClr val="086F3C"/>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418" name="Freeform 1995"/>
            <p:cNvSpPr/>
            <p:nvPr/>
          </p:nvSpPr>
          <p:spPr bwMode="auto">
            <a:xfrm>
              <a:off x="7461645" y="4860289"/>
              <a:ext cx="76078" cy="73543"/>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19" name="Freeform 1996"/>
            <p:cNvSpPr/>
            <p:nvPr/>
          </p:nvSpPr>
          <p:spPr bwMode="auto">
            <a:xfrm>
              <a:off x="7461645" y="4860288"/>
              <a:ext cx="76078" cy="73543"/>
            </a:xfrm>
            <a:custGeom>
              <a:avLst/>
              <a:gdLst>
                <a:gd name="T0" fmla="*/ 0 w 30"/>
                <a:gd name="T1" fmla="*/ 14 h 29"/>
                <a:gd name="T2" fmla="*/ 0 w 30"/>
                <a:gd name="T3" fmla="*/ 14 h 29"/>
                <a:gd name="T4" fmla="*/ 1 w 30"/>
                <a:gd name="T5" fmla="*/ 9 h 29"/>
                <a:gd name="T6" fmla="*/ 3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9 h 29"/>
                <a:gd name="T30" fmla="*/ 16 w 30"/>
                <a:gd name="T31" fmla="*/ 29 h 29"/>
                <a:gd name="T32" fmla="*/ 16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3"/>
                  </a:lnTo>
                  <a:lnTo>
                    <a:pt x="9" y="2"/>
                  </a:lnTo>
                  <a:lnTo>
                    <a:pt x="16" y="0"/>
                  </a:lnTo>
                  <a:lnTo>
                    <a:pt x="16" y="0"/>
                  </a:lnTo>
                  <a:lnTo>
                    <a:pt x="21" y="2"/>
                  </a:lnTo>
                  <a:lnTo>
                    <a:pt x="27" y="3"/>
                  </a:lnTo>
                  <a:lnTo>
                    <a:pt x="28" y="9"/>
                  </a:lnTo>
                  <a:lnTo>
                    <a:pt x="30" y="14"/>
                  </a:lnTo>
                  <a:lnTo>
                    <a:pt x="30" y="14"/>
                  </a:lnTo>
                  <a:lnTo>
                    <a:pt x="28" y="20"/>
                  </a:lnTo>
                  <a:lnTo>
                    <a:pt x="27" y="25"/>
                  </a:lnTo>
                  <a:lnTo>
                    <a:pt x="21" y="29"/>
                  </a:lnTo>
                  <a:lnTo>
                    <a:pt x="16" y="29"/>
                  </a:lnTo>
                  <a:lnTo>
                    <a:pt x="16" y="29"/>
                  </a:lnTo>
                  <a:lnTo>
                    <a:pt x="9" y="29"/>
                  </a:lnTo>
                  <a:lnTo>
                    <a:pt x="3"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20" name="Freeform 1999"/>
            <p:cNvSpPr/>
            <p:nvPr/>
          </p:nvSpPr>
          <p:spPr bwMode="auto">
            <a:xfrm>
              <a:off x="7831215" y="4452592"/>
              <a:ext cx="78615" cy="73543"/>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sp>
          <p:nvSpPr>
            <p:cNvPr id="1421" name="Freeform 2001"/>
            <p:cNvSpPr/>
            <p:nvPr/>
          </p:nvSpPr>
          <p:spPr bwMode="auto">
            <a:xfrm>
              <a:off x="7502220" y="4490631"/>
              <a:ext cx="1124523" cy="405162"/>
            </a:xfrm>
            <a:custGeom>
              <a:avLst/>
              <a:gdLst>
                <a:gd name="T0" fmla="*/ 0 w 461"/>
                <a:gd name="T1" fmla="*/ 167 h 167"/>
                <a:gd name="T2" fmla="*/ 155 w 461"/>
                <a:gd name="T3" fmla="*/ 0 h 167"/>
                <a:gd name="T4" fmla="*/ 461 w 461"/>
                <a:gd name="T5" fmla="*/ 111 h 167"/>
                <a:gd name="connsiteX0" fmla="*/ 0 w 9619"/>
                <a:gd name="connsiteY0" fmla="*/ 10000 h 10000"/>
                <a:gd name="connsiteX1" fmla="*/ 3362 w 9619"/>
                <a:gd name="connsiteY1" fmla="*/ 0 h 10000"/>
                <a:gd name="connsiteX2" fmla="*/ 9619 w 9619"/>
                <a:gd name="connsiteY2" fmla="*/ 7018 h 10000"/>
                <a:gd name="connsiteX0-1" fmla="*/ 0 w 10000"/>
                <a:gd name="connsiteY0-2" fmla="*/ 9567 h 9567"/>
                <a:gd name="connsiteX1-3" fmla="*/ 3215 w 10000"/>
                <a:gd name="connsiteY1-4" fmla="*/ 0 h 9567"/>
                <a:gd name="connsiteX2-5" fmla="*/ 10000 w 10000"/>
                <a:gd name="connsiteY2-6" fmla="*/ 6585 h 9567"/>
              </a:gdLst>
              <a:ahLst/>
              <a:cxnLst>
                <a:cxn ang="0">
                  <a:pos x="connsiteX0-1" y="connsiteY0-2"/>
                </a:cxn>
                <a:cxn ang="0">
                  <a:pos x="connsiteX1-3" y="connsiteY1-4"/>
                </a:cxn>
                <a:cxn ang="0">
                  <a:pos x="connsiteX2-5" y="connsiteY2-6"/>
                </a:cxn>
              </a:cxnLst>
              <a:rect l="l" t="t" r="r" b="b"/>
              <a:pathLst>
                <a:path w="10000" h="9567">
                  <a:moveTo>
                    <a:pt x="0" y="9567"/>
                  </a:moveTo>
                  <a:lnTo>
                    <a:pt x="3215" y="0"/>
                  </a:lnTo>
                  <a:lnTo>
                    <a:pt x="10000" y="6585"/>
                  </a:lnTo>
                </a:path>
              </a:pathLst>
            </a:custGeom>
            <a:noFill/>
            <a:ln w="15875">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lstStyle/>
            <a:p>
              <a:endParaRPr lang="en-US" dirty="0"/>
            </a:p>
          </p:txBody>
        </p:sp>
        <p:sp>
          <p:nvSpPr>
            <p:cNvPr id="1423" name="Freeform 1999"/>
            <p:cNvSpPr/>
            <p:nvPr/>
          </p:nvSpPr>
          <p:spPr bwMode="auto">
            <a:xfrm>
              <a:off x="8580551" y="4730318"/>
              <a:ext cx="78615" cy="73543"/>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t" anchorCtr="0" compatLnSpc="1"/>
            <a:lstStyle/>
            <a:p>
              <a:endParaRPr lang="en-US" dirty="0"/>
            </a:p>
          </p:txBody>
        </p:sp>
      </p:grpSp>
      <p:grpSp>
        <p:nvGrpSpPr>
          <p:cNvPr id="1791" name="Group 1790"/>
          <p:cNvGrpSpPr/>
          <p:nvPr/>
        </p:nvGrpSpPr>
        <p:grpSpPr>
          <a:xfrm>
            <a:off x="3558619" y="1636112"/>
            <a:ext cx="1375569" cy="615950"/>
            <a:chOff x="3558619" y="1636112"/>
            <a:chExt cx="1375569" cy="615950"/>
          </a:xfrm>
        </p:grpSpPr>
        <p:sp>
          <p:nvSpPr>
            <p:cNvPr id="1823" name="Freeform 1583"/>
            <p:cNvSpPr/>
            <p:nvPr/>
          </p:nvSpPr>
          <p:spPr bwMode="auto">
            <a:xfrm>
              <a:off x="3579256" y="1651219"/>
              <a:ext cx="1327185" cy="572268"/>
            </a:xfrm>
            <a:custGeom>
              <a:avLst/>
              <a:gdLst>
                <a:gd name="T0" fmla="*/ 0 w 842"/>
                <a:gd name="T1" fmla="*/ 20 h 353"/>
                <a:gd name="T2" fmla="*/ 30 w 842"/>
                <a:gd name="T3" fmla="*/ 222 h 353"/>
                <a:gd name="T4" fmla="*/ 63 w 842"/>
                <a:gd name="T5" fmla="*/ 272 h 353"/>
                <a:gd name="T6" fmla="*/ 99 w 842"/>
                <a:gd name="T7" fmla="*/ 335 h 353"/>
                <a:gd name="T8" fmla="*/ 126 w 842"/>
                <a:gd name="T9" fmla="*/ 299 h 353"/>
                <a:gd name="T10" fmla="*/ 162 w 842"/>
                <a:gd name="T11" fmla="*/ 258 h 353"/>
                <a:gd name="T12" fmla="*/ 194 w 842"/>
                <a:gd name="T13" fmla="*/ 193 h 353"/>
                <a:gd name="T14" fmla="*/ 226 w 842"/>
                <a:gd name="T15" fmla="*/ 133 h 353"/>
                <a:gd name="T16" fmla="*/ 261 w 842"/>
                <a:gd name="T17" fmla="*/ 81 h 353"/>
                <a:gd name="T18" fmla="*/ 329 w 842"/>
                <a:gd name="T19" fmla="*/ 92 h 353"/>
                <a:gd name="T20" fmla="*/ 390 w 842"/>
                <a:gd name="T21" fmla="*/ 81 h 353"/>
                <a:gd name="T22" fmla="*/ 457 w 842"/>
                <a:gd name="T23" fmla="*/ 0 h 353"/>
                <a:gd name="T24" fmla="*/ 520 w 842"/>
                <a:gd name="T25" fmla="*/ 106 h 353"/>
                <a:gd name="T26" fmla="*/ 552 w 842"/>
                <a:gd name="T27" fmla="*/ 213 h 353"/>
                <a:gd name="T28" fmla="*/ 583 w 842"/>
                <a:gd name="T29" fmla="*/ 335 h 353"/>
                <a:gd name="T30" fmla="*/ 613 w 842"/>
                <a:gd name="T31" fmla="*/ 348 h 353"/>
                <a:gd name="T32" fmla="*/ 648 w 842"/>
                <a:gd name="T33" fmla="*/ 353 h 353"/>
                <a:gd name="T34" fmla="*/ 680 w 842"/>
                <a:gd name="T35" fmla="*/ 326 h 353"/>
                <a:gd name="T36" fmla="*/ 711 w 842"/>
                <a:gd name="T37" fmla="*/ 304 h 353"/>
                <a:gd name="T38" fmla="*/ 842 w 842"/>
                <a:gd name="T39" fmla="*/ 52 h 353"/>
                <a:gd name="connsiteX0" fmla="*/ 0 w 9929"/>
                <a:gd name="connsiteY0" fmla="*/ 567 h 10000"/>
                <a:gd name="connsiteX1" fmla="*/ 356 w 9929"/>
                <a:gd name="connsiteY1" fmla="*/ 6289 h 10000"/>
                <a:gd name="connsiteX2" fmla="*/ 748 w 9929"/>
                <a:gd name="connsiteY2" fmla="*/ 7705 h 10000"/>
                <a:gd name="connsiteX3" fmla="*/ 1176 w 9929"/>
                <a:gd name="connsiteY3" fmla="*/ 9490 h 10000"/>
                <a:gd name="connsiteX4" fmla="*/ 1496 w 9929"/>
                <a:gd name="connsiteY4" fmla="*/ 8470 h 10000"/>
                <a:gd name="connsiteX5" fmla="*/ 1924 w 9929"/>
                <a:gd name="connsiteY5" fmla="*/ 7309 h 10000"/>
                <a:gd name="connsiteX6" fmla="*/ 2304 w 9929"/>
                <a:gd name="connsiteY6" fmla="*/ 5467 h 10000"/>
                <a:gd name="connsiteX7" fmla="*/ 2684 w 9929"/>
                <a:gd name="connsiteY7" fmla="*/ 3768 h 10000"/>
                <a:gd name="connsiteX8" fmla="*/ 3100 w 9929"/>
                <a:gd name="connsiteY8" fmla="*/ 2295 h 10000"/>
                <a:gd name="connsiteX9" fmla="*/ 3907 w 9929"/>
                <a:gd name="connsiteY9" fmla="*/ 2606 h 10000"/>
                <a:gd name="connsiteX10" fmla="*/ 4632 w 9929"/>
                <a:gd name="connsiteY10" fmla="*/ 2295 h 10000"/>
                <a:gd name="connsiteX11" fmla="*/ 5428 w 9929"/>
                <a:gd name="connsiteY11" fmla="*/ 0 h 10000"/>
                <a:gd name="connsiteX12" fmla="*/ 6176 w 9929"/>
                <a:gd name="connsiteY12" fmla="*/ 3003 h 10000"/>
                <a:gd name="connsiteX13" fmla="*/ 6556 w 9929"/>
                <a:gd name="connsiteY13" fmla="*/ 6034 h 10000"/>
                <a:gd name="connsiteX14" fmla="*/ 6924 w 9929"/>
                <a:gd name="connsiteY14" fmla="*/ 9490 h 10000"/>
                <a:gd name="connsiteX15" fmla="*/ 7280 w 9929"/>
                <a:gd name="connsiteY15" fmla="*/ 9858 h 10000"/>
                <a:gd name="connsiteX16" fmla="*/ 7696 w 9929"/>
                <a:gd name="connsiteY16" fmla="*/ 10000 h 10000"/>
                <a:gd name="connsiteX17" fmla="*/ 8076 w 9929"/>
                <a:gd name="connsiteY17" fmla="*/ 9235 h 10000"/>
                <a:gd name="connsiteX18" fmla="*/ 8444 w 9929"/>
                <a:gd name="connsiteY18" fmla="*/ 8612 h 10000"/>
                <a:gd name="connsiteX19" fmla="*/ 9929 w 9929"/>
                <a:gd name="connsiteY19" fmla="*/ 1346 h 10000"/>
                <a:gd name="connsiteX0-1" fmla="*/ 0 w 10000"/>
                <a:gd name="connsiteY0-2" fmla="*/ 779 h 10212"/>
                <a:gd name="connsiteX1-3" fmla="*/ 359 w 10000"/>
                <a:gd name="connsiteY1-4" fmla="*/ 6501 h 10212"/>
                <a:gd name="connsiteX2-5" fmla="*/ 753 w 10000"/>
                <a:gd name="connsiteY2-6" fmla="*/ 7917 h 10212"/>
                <a:gd name="connsiteX3-7" fmla="*/ 1184 w 10000"/>
                <a:gd name="connsiteY3-8" fmla="*/ 9702 h 10212"/>
                <a:gd name="connsiteX4-9" fmla="*/ 1507 w 10000"/>
                <a:gd name="connsiteY4-10" fmla="*/ 8682 h 10212"/>
                <a:gd name="connsiteX5-11" fmla="*/ 1938 w 10000"/>
                <a:gd name="connsiteY5-12" fmla="*/ 7521 h 10212"/>
                <a:gd name="connsiteX6-13" fmla="*/ 2320 w 10000"/>
                <a:gd name="connsiteY6-14" fmla="*/ 5679 h 10212"/>
                <a:gd name="connsiteX7-15" fmla="*/ 2703 w 10000"/>
                <a:gd name="connsiteY7-16" fmla="*/ 3980 h 10212"/>
                <a:gd name="connsiteX8-17" fmla="*/ 3122 w 10000"/>
                <a:gd name="connsiteY8-18" fmla="*/ 2507 h 10212"/>
                <a:gd name="connsiteX9-19" fmla="*/ 3935 w 10000"/>
                <a:gd name="connsiteY9-20" fmla="*/ 2818 h 10212"/>
                <a:gd name="connsiteX10-21" fmla="*/ 4665 w 10000"/>
                <a:gd name="connsiteY10-22" fmla="*/ 2507 h 10212"/>
                <a:gd name="connsiteX11-23" fmla="*/ 5413 w 10000"/>
                <a:gd name="connsiteY11-24" fmla="*/ 0 h 10212"/>
                <a:gd name="connsiteX12-25" fmla="*/ 6220 w 10000"/>
                <a:gd name="connsiteY12-26" fmla="*/ 3215 h 10212"/>
                <a:gd name="connsiteX13-27" fmla="*/ 6603 w 10000"/>
                <a:gd name="connsiteY13-28" fmla="*/ 6246 h 10212"/>
                <a:gd name="connsiteX14-29" fmla="*/ 6974 w 10000"/>
                <a:gd name="connsiteY14-30" fmla="*/ 9702 h 10212"/>
                <a:gd name="connsiteX15-31" fmla="*/ 7332 w 10000"/>
                <a:gd name="connsiteY15-32" fmla="*/ 10070 h 10212"/>
                <a:gd name="connsiteX16-33" fmla="*/ 7751 w 10000"/>
                <a:gd name="connsiteY16-34" fmla="*/ 10212 h 10212"/>
                <a:gd name="connsiteX17-35" fmla="*/ 8134 w 10000"/>
                <a:gd name="connsiteY17-36" fmla="*/ 9447 h 10212"/>
                <a:gd name="connsiteX18-37" fmla="*/ 8504 w 10000"/>
                <a:gd name="connsiteY18-38" fmla="*/ 8824 h 10212"/>
                <a:gd name="connsiteX19-39" fmla="*/ 10000 w 10000"/>
                <a:gd name="connsiteY19-40" fmla="*/ 1558 h 10212"/>
                <a:gd name="connsiteX0-41" fmla="*/ 0 w 10000"/>
                <a:gd name="connsiteY0-42" fmla="*/ 779 h 10212"/>
                <a:gd name="connsiteX1-43" fmla="*/ 359 w 10000"/>
                <a:gd name="connsiteY1-44" fmla="*/ 6501 h 10212"/>
                <a:gd name="connsiteX2-45" fmla="*/ 753 w 10000"/>
                <a:gd name="connsiteY2-46" fmla="*/ 7917 h 10212"/>
                <a:gd name="connsiteX3-47" fmla="*/ 1184 w 10000"/>
                <a:gd name="connsiteY3-48" fmla="*/ 9447 h 10212"/>
                <a:gd name="connsiteX4-49" fmla="*/ 1507 w 10000"/>
                <a:gd name="connsiteY4-50" fmla="*/ 8682 h 10212"/>
                <a:gd name="connsiteX5-51" fmla="*/ 1938 w 10000"/>
                <a:gd name="connsiteY5-52" fmla="*/ 7521 h 10212"/>
                <a:gd name="connsiteX6-53" fmla="*/ 2320 w 10000"/>
                <a:gd name="connsiteY6-54" fmla="*/ 5679 h 10212"/>
                <a:gd name="connsiteX7-55" fmla="*/ 2703 w 10000"/>
                <a:gd name="connsiteY7-56" fmla="*/ 3980 h 10212"/>
                <a:gd name="connsiteX8-57" fmla="*/ 3122 w 10000"/>
                <a:gd name="connsiteY8-58" fmla="*/ 2507 h 10212"/>
                <a:gd name="connsiteX9-59" fmla="*/ 3935 w 10000"/>
                <a:gd name="connsiteY9-60" fmla="*/ 2818 h 10212"/>
                <a:gd name="connsiteX10-61" fmla="*/ 4665 w 10000"/>
                <a:gd name="connsiteY10-62" fmla="*/ 2507 h 10212"/>
                <a:gd name="connsiteX11-63" fmla="*/ 5413 w 10000"/>
                <a:gd name="connsiteY11-64" fmla="*/ 0 h 10212"/>
                <a:gd name="connsiteX12-65" fmla="*/ 6220 w 10000"/>
                <a:gd name="connsiteY12-66" fmla="*/ 3215 h 10212"/>
                <a:gd name="connsiteX13-67" fmla="*/ 6603 w 10000"/>
                <a:gd name="connsiteY13-68" fmla="*/ 6246 h 10212"/>
                <a:gd name="connsiteX14-69" fmla="*/ 6974 w 10000"/>
                <a:gd name="connsiteY14-70" fmla="*/ 9702 h 10212"/>
                <a:gd name="connsiteX15-71" fmla="*/ 7332 w 10000"/>
                <a:gd name="connsiteY15-72" fmla="*/ 10070 h 10212"/>
                <a:gd name="connsiteX16-73" fmla="*/ 7751 w 10000"/>
                <a:gd name="connsiteY16-74" fmla="*/ 10212 h 10212"/>
                <a:gd name="connsiteX17-75" fmla="*/ 8134 w 10000"/>
                <a:gd name="connsiteY17-76" fmla="*/ 9447 h 10212"/>
                <a:gd name="connsiteX18-77" fmla="*/ 8504 w 10000"/>
                <a:gd name="connsiteY18-78" fmla="*/ 8824 h 10212"/>
                <a:gd name="connsiteX19-79" fmla="*/ 10000 w 10000"/>
                <a:gd name="connsiteY19-80" fmla="*/ 1558 h 10212"/>
                <a:gd name="connsiteX0-81" fmla="*/ 0 w 10000"/>
                <a:gd name="connsiteY0-82" fmla="*/ 779 h 10212"/>
                <a:gd name="connsiteX1-83" fmla="*/ 359 w 10000"/>
                <a:gd name="connsiteY1-84" fmla="*/ 6501 h 10212"/>
                <a:gd name="connsiteX2-85" fmla="*/ 825 w 10000"/>
                <a:gd name="connsiteY2-86" fmla="*/ 7790 h 10212"/>
                <a:gd name="connsiteX3-87" fmla="*/ 1184 w 10000"/>
                <a:gd name="connsiteY3-88" fmla="*/ 9447 h 10212"/>
                <a:gd name="connsiteX4-89" fmla="*/ 1507 w 10000"/>
                <a:gd name="connsiteY4-90" fmla="*/ 8682 h 10212"/>
                <a:gd name="connsiteX5-91" fmla="*/ 1938 w 10000"/>
                <a:gd name="connsiteY5-92" fmla="*/ 7521 h 10212"/>
                <a:gd name="connsiteX6-93" fmla="*/ 2320 w 10000"/>
                <a:gd name="connsiteY6-94" fmla="*/ 5679 h 10212"/>
                <a:gd name="connsiteX7-95" fmla="*/ 2703 w 10000"/>
                <a:gd name="connsiteY7-96" fmla="*/ 3980 h 10212"/>
                <a:gd name="connsiteX8-97" fmla="*/ 3122 w 10000"/>
                <a:gd name="connsiteY8-98" fmla="*/ 2507 h 10212"/>
                <a:gd name="connsiteX9-99" fmla="*/ 3935 w 10000"/>
                <a:gd name="connsiteY9-100" fmla="*/ 2818 h 10212"/>
                <a:gd name="connsiteX10-101" fmla="*/ 4665 w 10000"/>
                <a:gd name="connsiteY10-102" fmla="*/ 2507 h 10212"/>
                <a:gd name="connsiteX11-103" fmla="*/ 5413 w 10000"/>
                <a:gd name="connsiteY11-104" fmla="*/ 0 h 10212"/>
                <a:gd name="connsiteX12-105" fmla="*/ 6220 w 10000"/>
                <a:gd name="connsiteY12-106" fmla="*/ 3215 h 10212"/>
                <a:gd name="connsiteX13-107" fmla="*/ 6603 w 10000"/>
                <a:gd name="connsiteY13-108" fmla="*/ 6246 h 10212"/>
                <a:gd name="connsiteX14-109" fmla="*/ 6974 w 10000"/>
                <a:gd name="connsiteY14-110" fmla="*/ 9702 h 10212"/>
                <a:gd name="connsiteX15-111" fmla="*/ 7332 w 10000"/>
                <a:gd name="connsiteY15-112" fmla="*/ 10070 h 10212"/>
                <a:gd name="connsiteX16-113" fmla="*/ 7751 w 10000"/>
                <a:gd name="connsiteY16-114" fmla="*/ 10212 h 10212"/>
                <a:gd name="connsiteX17-115" fmla="*/ 8134 w 10000"/>
                <a:gd name="connsiteY17-116" fmla="*/ 9447 h 10212"/>
                <a:gd name="connsiteX18-117" fmla="*/ 8504 w 10000"/>
                <a:gd name="connsiteY18-118" fmla="*/ 8824 h 10212"/>
                <a:gd name="connsiteX19-119" fmla="*/ 10000 w 10000"/>
                <a:gd name="connsiteY19-120" fmla="*/ 1558 h 10212"/>
                <a:gd name="connsiteX0-121" fmla="*/ 0 w 10000"/>
                <a:gd name="connsiteY0-122" fmla="*/ 779 h 10212"/>
                <a:gd name="connsiteX1-123" fmla="*/ 359 w 10000"/>
                <a:gd name="connsiteY1-124" fmla="*/ 6501 h 10212"/>
                <a:gd name="connsiteX2-125" fmla="*/ 825 w 10000"/>
                <a:gd name="connsiteY2-126" fmla="*/ 7790 h 10212"/>
                <a:gd name="connsiteX3-127" fmla="*/ 1184 w 10000"/>
                <a:gd name="connsiteY3-128" fmla="*/ 9447 h 10212"/>
                <a:gd name="connsiteX4-129" fmla="*/ 1507 w 10000"/>
                <a:gd name="connsiteY4-130" fmla="*/ 8682 h 10212"/>
                <a:gd name="connsiteX5-131" fmla="*/ 1938 w 10000"/>
                <a:gd name="connsiteY5-132" fmla="*/ 7521 h 10212"/>
                <a:gd name="connsiteX6-133" fmla="*/ 2320 w 10000"/>
                <a:gd name="connsiteY6-134" fmla="*/ 5679 h 10212"/>
                <a:gd name="connsiteX7-135" fmla="*/ 2721 w 10000"/>
                <a:gd name="connsiteY7-136" fmla="*/ 3853 h 10212"/>
                <a:gd name="connsiteX8-137" fmla="*/ 3122 w 10000"/>
                <a:gd name="connsiteY8-138" fmla="*/ 2507 h 10212"/>
                <a:gd name="connsiteX9-139" fmla="*/ 3935 w 10000"/>
                <a:gd name="connsiteY9-140" fmla="*/ 2818 h 10212"/>
                <a:gd name="connsiteX10-141" fmla="*/ 4665 w 10000"/>
                <a:gd name="connsiteY10-142" fmla="*/ 2507 h 10212"/>
                <a:gd name="connsiteX11-143" fmla="*/ 5413 w 10000"/>
                <a:gd name="connsiteY11-144" fmla="*/ 0 h 10212"/>
                <a:gd name="connsiteX12-145" fmla="*/ 6220 w 10000"/>
                <a:gd name="connsiteY12-146" fmla="*/ 3215 h 10212"/>
                <a:gd name="connsiteX13-147" fmla="*/ 6603 w 10000"/>
                <a:gd name="connsiteY13-148" fmla="*/ 6246 h 10212"/>
                <a:gd name="connsiteX14-149" fmla="*/ 6974 w 10000"/>
                <a:gd name="connsiteY14-150" fmla="*/ 9702 h 10212"/>
                <a:gd name="connsiteX15-151" fmla="*/ 7332 w 10000"/>
                <a:gd name="connsiteY15-152" fmla="*/ 10070 h 10212"/>
                <a:gd name="connsiteX16-153" fmla="*/ 7751 w 10000"/>
                <a:gd name="connsiteY16-154" fmla="*/ 10212 h 10212"/>
                <a:gd name="connsiteX17-155" fmla="*/ 8134 w 10000"/>
                <a:gd name="connsiteY17-156" fmla="*/ 9447 h 10212"/>
                <a:gd name="connsiteX18-157" fmla="*/ 8504 w 10000"/>
                <a:gd name="connsiteY18-158" fmla="*/ 8824 h 10212"/>
                <a:gd name="connsiteX19-159" fmla="*/ 10000 w 10000"/>
                <a:gd name="connsiteY19-160" fmla="*/ 1558 h 10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Lst>
              <a:rect l="l" t="t" r="r" b="b"/>
              <a:pathLst>
                <a:path w="10000" h="10212">
                  <a:moveTo>
                    <a:pt x="0" y="779"/>
                  </a:moveTo>
                  <a:cubicBezTo>
                    <a:pt x="120" y="2686"/>
                    <a:pt x="239" y="4594"/>
                    <a:pt x="359" y="6501"/>
                  </a:cubicBezTo>
                  <a:lnTo>
                    <a:pt x="825" y="7790"/>
                  </a:lnTo>
                  <a:cubicBezTo>
                    <a:pt x="945" y="8342"/>
                    <a:pt x="1064" y="8895"/>
                    <a:pt x="1184" y="9447"/>
                  </a:cubicBezTo>
                  <a:lnTo>
                    <a:pt x="1507" y="8682"/>
                  </a:lnTo>
                  <a:lnTo>
                    <a:pt x="1938" y="7521"/>
                  </a:lnTo>
                  <a:cubicBezTo>
                    <a:pt x="2066" y="6907"/>
                    <a:pt x="2193" y="6293"/>
                    <a:pt x="2320" y="5679"/>
                  </a:cubicBezTo>
                  <a:cubicBezTo>
                    <a:pt x="2448" y="5113"/>
                    <a:pt x="2593" y="4419"/>
                    <a:pt x="2721" y="3853"/>
                  </a:cubicBezTo>
                  <a:lnTo>
                    <a:pt x="3122" y="2507"/>
                  </a:lnTo>
                  <a:lnTo>
                    <a:pt x="3935" y="2818"/>
                  </a:lnTo>
                  <a:lnTo>
                    <a:pt x="4665" y="2507"/>
                  </a:lnTo>
                  <a:lnTo>
                    <a:pt x="5413" y="0"/>
                  </a:lnTo>
                  <a:lnTo>
                    <a:pt x="6220" y="3215"/>
                  </a:lnTo>
                  <a:cubicBezTo>
                    <a:pt x="6348" y="4225"/>
                    <a:pt x="6475" y="5236"/>
                    <a:pt x="6603" y="6246"/>
                  </a:cubicBezTo>
                  <a:cubicBezTo>
                    <a:pt x="6727" y="7398"/>
                    <a:pt x="6850" y="8550"/>
                    <a:pt x="6974" y="9702"/>
                  </a:cubicBezTo>
                  <a:lnTo>
                    <a:pt x="7332" y="10070"/>
                  </a:lnTo>
                  <a:lnTo>
                    <a:pt x="7751" y="10212"/>
                  </a:lnTo>
                  <a:lnTo>
                    <a:pt x="8134" y="9447"/>
                  </a:lnTo>
                  <a:lnTo>
                    <a:pt x="8504" y="8824"/>
                  </a:lnTo>
                  <a:cubicBezTo>
                    <a:pt x="9027" y="6444"/>
                    <a:pt x="9477" y="3938"/>
                    <a:pt x="10000" y="1558"/>
                  </a:cubicBezTo>
                </a:path>
              </a:pathLst>
            </a:custGeom>
            <a:noFill/>
            <a:ln w="15875">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824" name="Freeform 1511"/>
            <p:cNvSpPr/>
            <p:nvPr/>
          </p:nvSpPr>
          <p:spPr bwMode="auto">
            <a:xfrm>
              <a:off x="4426188" y="1974249"/>
              <a:ext cx="47625" cy="49213"/>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26" name="Freeform 1513"/>
            <p:cNvSpPr/>
            <p:nvPr/>
          </p:nvSpPr>
          <p:spPr bwMode="auto">
            <a:xfrm>
              <a:off x="3558619" y="1672624"/>
              <a:ext cx="49213"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27" name="Freeform 1515"/>
            <p:cNvSpPr/>
            <p:nvPr/>
          </p:nvSpPr>
          <p:spPr bwMode="auto">
            <a:xfrm>
              <a:off x="3601481" y="1991712"/>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28" name="Freeform 1517"/>
            <p:cNvSpPr/>
            <p:nvPr/>
          </p:nvSpPr>
          <p:spPr bwMode="auto">
            <a:xfrm>
              <a:off x="3662599" y="2061562"/>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29" name="Freeform 1519"/>
            <p:cNvSpPr/>
            <p:nvPr/>
          </p:nvSpPr>
          <p:spPr bwMode="auto">
            <a:xfrm>
              <a:off x="3812619" y="2053624"/>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31" name="Freeform 1521"/>
            <p:cNvSpPr/>
            <p:nvPr/>
          </p:nvSpPr>
          <p:spPr bwMode="auto">
            <a:xfrm>
              <a:off x="3917393" y="1844869"/>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32" name="Freeform 1523"/>
            <p:cNvSpPr/>
            <p:nvPr/>
          </p:nvSpPr>
          <p:spPr bwMode="auto">
            <a:xfrm>
              <a:off x="3866593" y="1945674"/>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33" name="Freeform 1525"/>
            <p:cNvSpPr/>
            <p:nvPr/>
          </p:nvSpPr>
          <p:spPr bwMode="auto">
            <a:xfrm>
              <a:off x="3969781" y="1763112"/>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34" name="Freeform 1527"/>
            <p:cNvSpPr/>
            <p:nvPr/>
          </p:nvSpPr>
          <p:spPr bwMode="auto">
            <a:xfrm>
              <a:off x="3755469" y="2112362"/>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35" name="Freeform 1529"/>
            <p:cNvSpPr/>
            <p:nvPr/>
          </p:nvSpPr>
          <p:spPr bwMode="auto">
            <a:xfrm>
              <a:off x="3714193" y="2162369"/>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38" name="Freeform 1531"/>
            <p:cNvSpPr/>
            <p:nvPr/>
          </p:nvSpPr>
          <p:spPr bwMode="auto">
            <a:xfrm>
              <a:off x="4473813" y="2172687"/>
              <a:ext cx="49213"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39" name="Freeform 1533"/>
            <p:cNvSpPr/>
            <p:nvPr/>
          </p:nvSpPr>
          <p:spPr bwMode="auto">
            <a:xfrm>
              <a:off x="4076144" y="1786924"/>
              <a:ext cx="47625" cy="47625"/>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40" name="Freeform 1535"/>
            <p:cNvSpPr/>
            <p:nvPr/>
          </p:nvSpPr>
          <p:spPr bwMode="auto">
            <a:xfrm>
              <a:off x="4172981" y="1766287"/>
              <a:ext cx="49213" cy="49213"/>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42" name="Freeform 1537"/>
            <p:cNvSpPr/>
            <p:nvPr/>
          </p:nvSpPr>
          <p:spPr bwMode="auto">
            <a:xfrm>
              <a:off x="4272201" y="1636112"/>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43" name="Freeform 1539"/>
            <p:cNvSpPr/>
            <p:nvPr/>
          </p:nvSpPr>
          <p:spPr bwMode="auto">
            <a:xfrm>
              <a:off x="4376182" y="1804387"/>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44" name="Freeform 1541"/>
            <p:cNvSpPr/>
            <p:nvPr/>
          </p:nvSpPr>
          <p:spPr bwMode="auto">
            <a:xfrm>
              <a:off x="4530169" y="2184594"/>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45" name="Freeform 1543"/>
            <p:cNvSpPr/>
            <p:nvPr/>
          </p:nvSpPr>
          <p:spPr bwMode="auto">
            <a:xfrm>
              <a:off x="4580969" y="2206024"/>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46" name="Freeform 1545"/>
            <p:cNvSpPr/>
            <p:nvPr/>
          </p:nvSpPr>
          <p:spPr bwMode="auto">
            <a:xfrm>
              <a:off x="4631769" y="2158399"/>
              <a:ext cx="47625"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47" name="Freeform 1579"/>
            <p:cNvSpPr/>
            <p:nvPr/>
          </p:nvSpPr>
          <p:spPr bwMode="auto">
            <a:xfrm>
              <a:off x="4684156" y="2123474"/>
              <a:ext cx="49213" cy="46038"/>
            </a:xfrm>
            <a:custGeom>
              <a:avLst/>
              <a:gdLst>
                <a:gd name="T0" fmla="*/ 0 w 31"/>
                <a:gd name="T1" fmla="*/ 14 h 29"/>
                <a:gd name="T2" fmla="*/ 0 w 31"/>
                <a:gd name="T3" fmla="*/ 14 h 29"/>
                <a:gd name="T4" fmla="*/ 2 w 31"/>
                <a:gd name="T5" fmla="*/ 9 h 29"/>
                <a:gd name="T6" fmla="*/ 4 w 31"/>
                <a:gd name="T7" fmla="*/ 4 h 29"/>
                <a:gd name="T8" fmla="*/ 9 w 31"/>
                <a:gd name="T9" fmla="*/ 0 h 29"/>
                <a:gd name="T10" fmla="*/ 15 w 31"/>
                <a:gd name="T11" fmla="*/ 0 h 29"/>
                <a:gd name="T12" fmla="*/ 15 w 31"/>
                <a:gd name="T13" fmla="*/ 0 h 29"/>
                <a:gd name="T14" fmla="*/ 22 w 31"/>
                <a:gd name="T15" fmla="*/ 0 h 29"/>
                <a:gd name="T16" fmla="*/ 27 w 31"/>
                <a:gd name="T17" fmla="*/ 4 h 29"/>
                <a:gd name="T18" fmla="*/ 29 w 31"/>
                <a:gd name="T19" fmla="*/ 9 h 29"/>
                <a:gd name="T20" fmla="*/ 31 w 31"/>
                <a:gd name="T21" fmla="*/ 14 h 29"/>
                <a:gd name="T22" fmla="*/ 31 w 31"/>
                <a:gd name="T23" fmla="*/ 14 h 29"/>
                <a:gd name="T24" fmla="*/ 29 w 31"/>
                <a:gd name="T25" fmla="*/ 20 h 29"/>
                <a:gd name="T26" fmla="*/ 27 w 31"/>
                <a:gd name="T27" fmla="*/ 23 h 29"/>
                <a:gd name="T28" fmla="*/ 22 w 31"/>
                <a:gd name="T29" fmla="*/ 27 h 29"/>
                <a:gd name="T30" fmla="*/ 15 w 31"/>
                <a:gd name="T31" fmla="*/ 29 h 29"/>
                <a:gd name="T32" fmla="*/ 15 w 31"/>
                <a:gd name="T33" fmla="*/ 29 h 29"/>
                <a:gd name="T34" fmla="*/ 9 w 31"/>
                <a:gd name="T35" fmla="*/ 27 h 29"/>
                <a:gd name="T36" fmla="*/ 4 w 31"/>
                <a:gd name="T37" fmla="*/ 23 h 29"/>
                <a:gd name="T38" fmla="*/ 2 w 31"/>
                <a:gd name="T39" fmla="*/ 20 h 29"/>
                <a:gd name="T40" fmla="*/ 0 w 31"/>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4"/>
                  </a:moveTo>
                  <a:lnTo>
                    <a:pt x="0" y="14"/>
                  </a:lnTo>
                  <a:lnTo>
                    <a:pt x="2" y="9"/>
                  </a:lnTo>
                  <a:lnTo>
                    <a:pt x="4" y="4"/>
                  </a:lnTo>
                  <a:lnTo>
                    <a:pt x="9" y="0"/>
                  </a:lnTo>
                  <a:lnTo>
                    <a:pt x="15" y="0"/>
                  </a:lnTo>
                  <a:lnTo>
                    <a:pt x="15" y="0"/>
                  </a:lnTo>
                  <a:lnTo>
                    <a:pt x="22" y="0"/>
                  </a:lnTo>
                  <a:lnTo>
                    <a:pt x="27" y="4"/>
                  </a:lnTo>
                  <a:lnTo>
                    <a:pt x="29" y="9"/>
                  </a:lnTo>
                  <a:lnTo>
                    <a:pt x="31" y="14"/>
                  </a:lnTo>
                  <a:lnTo>
                    <a:pt x="31" y="14"/>
                  </a:lnTo>
                  <a:lnTo>
                    <a:pt x="29" y="20"/>
                  </a:lnTo>
                  <a:lnTo>
                    <a:pt x="27" y="23"/>
                  </a:lnTo>
                  <a:lnTo>
                    <a:pt x="22" y="27"/>
                  </a:lnTo>
                  <a:lnTo>
                    <a:pt x="15" y="29"/>
                  </a:lnTo>
                  <a:lnTo>
                    <a:pt x="15" y="29"/>
                  </a:lnTo>
                  <a:lnTo>
                    <a:pt x="9" y="27"/>
                  </a:lnTo>
                  <a:lnTo>
                    <a:pt x="4" y="23"/>
                  </a:lnTo>
                  <a:lnTo>
                    <a:pt x="2" y="20"/>
                  </a:lnTo>
                  <a:lnTo>
                    <a:pt x="0" y="14"/>
                  </a:lnTo>
                  <a:close/>
                </a:path>
              </a:pathLst>
            </a:cu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48" name="Freeform 1581"/>
            <p:cNvSpPr/>
            <p:nvPr/>
          </p:nvSpPr>
          <p:spPr bwMode="auto">
            <a:xfrm>
              <a:off x="4883388" y="1709931"/>
              <a:ext cx="50800"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1850" name="Group 1849"/>
          <p:cNvGrpSpPr/>
          <p:nvPr/>
        </p:nvGrpSpPr>
        <p:grpSpPr>
          <a:xfrm>
            <a:off x="3159247" y="3181061"/>
            <a:ext cx="2322722" cy="1585818"/>
            <a:chOff x="3159247" y="3181061"/>
            <a:chExt cx="2322722" cy="1585818"/>
          </a:xfrm>
        </p:grpSpPr>
        <p:sp>
          <p:nvSpPr>
            <p:cNvPr id="833" name="Line 109"/>
            <p:cNvSpPr>
              <a:spLocks noChangeShapeType="1"/>
            </p:cNvSpPr>
            <p:nvPr/>
          </p:nvSpPr>
          <p:spPr bwMode="auto">
            <a:xfrm flipV="1">
              <a:off x="4786714" y="3334605"/>
              <a:ext cx="0" cy="968375"/>
            </a:xfrm>
            <a:prstGeom prst="line">
              <a:avLst/>
            </a:prstGeom>
            <a:noFill/>
            <a:ln w="11113">
              <a:solidFill>
                <a:schemeClr val="accent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51" name="Rectangle 1850"/>
            <p:cNvSpPr/>
            <p:nvPr/>
          </p:nvSpPr>
          <p:spPr>
            <a:xfrm>
              <a:off x="3585478" y="3325325"/>
              <a:ext cx="193183" cy="9839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2" name="Rectangle 1851"/>
            <p:cNvSpPr/>
            <p:nvPr/>
          </p:nvSpPr>
          <p:spPr>
            <a:xfrm>
              <a:off x="4316998" y="3325325"/>
              <a:ext cx="193183" cy="9839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3" name="Line 86"/>
            <p:cNvSpPr>
              <a:spLocks noChangeShapeType="1"/>
            </p:cNvSpPr>
            <p:nvPr/>
          </p:nvSpPr>
          <p:spPr bwMode="auto">
            <a:xfrm>
              <a:off x="3573004" y="3837842"/>
              <a:ext cx="1457325"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54" name="Line 87"/>
            <p:cNvSpPr>
              <a:spLocks noChangeShapeType="1"/>
            </p:cNvSpPr>
            <p:nvPr/>
          </p:nvSpPr>
          <p:spPr bwMode="auto">
            <a:xfrm>
              <a:off x="3573004" y="3386603"/>
              <a:ext cx="1457325"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55" name="Line 109"/>
            <p:cNvSpPr>
              <a:spLocks noChangeShapeType="1"/>
            </p:cNvSpPr>
            <p:nvPr/>
          </p:nvSpPr>
          <p:spPr bwMode="auto">
            <a:xfrm flipV="1">
              <a:off x="4144504" y="3334605"/>
              <a:ext cx="0" cy="968375"/>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56" name="Freeform 783"/>
            <p:cNvSpPr/>
            <p:nvPr/>
          </p:nvSpPr>
          <p:spPr bwMode="auto">
            <a:xfrm>
              <a:off x="3569827" y="3321905"/>
              <a:ext cx="1468897" cy="984250"/>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857" name="Line 794"/>
            <p:cNvSpPr>
              <a:spLocks noChangeShapeType="1"/>
            </p:cNvSpPr>
            <p:nvPr/>
          </p:nvSpPr>
          <p:spPr bwMode="auto">
            <a:xfrm flipH="1">
              <a:off x="3536491" y="3415232"/>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58" name="Line 800"/>
            <p:cNvSpPr>
              <a:spLocks noChangeShapeType="1"/>
            </p:cNvSpPr>
            <p:nvPr/>
          </p:nvSpPr>
          <p:spPr bwMode="auto">
            <a:xfrm flipH="1">
              <a:off x="5030328" y="4306155"/>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59" name="Line 803"/>
            <p:cNvSpPr>
              <a:spLocks noChangeShapeType="1"/>
            </p:cNvSpPr>
            <p:nvPr/>
          </p:nvSpPr>
          <p:spPr bwMode="auto">
            <a:xfrm flipH="1">
              <a:off x="5036678" y="4112465"/>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60" name="Line 807"/>
            <p:cNvSpPr>
              <a:spLocks noChangeShapeType="1"/>
            </p:cNvSpPr>
            <p:nvPr/>
          </p:nvSpPr>
          <p:spPr bwMode="auto">
            <a:xfrm flipH="1">
              <a:off x="5036678" y="3527963"/>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61" name="Line 813"/>
            <p:cNvSpPr>
              <a:spLocks noChangeShapeType="1"/>
            </p:cNvSpPr>
            <p:nvPr/>
          </p:nvSpPr>
          <p:spPr bwMode="auto">
            <a:xfrm flipH="1">
              <a:off x="5036679" y="3326403"/>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62" name="Line 816"/>
            <p:cNvSpPr>
              <a:spLocks noChangeShapeType="1"/>
            </p:cNvSpPr>
            <p:nvPr/>
          </p:nvSpPr>
          <p:spPr bwMode="auto">
            <a:xfrm>
              <a:off x="4058779" y="4310918"/>
              <a:ext cx="0" cy="28575"/>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63" name="Line 820"/>
            <p:cNvSpPr>
              <a:spLocks noChangeShapeType="1"/>
            </p:cNvSpPr>
            <p:nvPr/>
          </p:nvSpPr>
          <p:spPr bwMode="auto">
            <a:xfrm>
              <a:off x="4547729" y="4310918"/>
              <a:ext cx="0" cy="28575"/>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64" name="Line 829"/>
            <p:cNvSpPr>
              <a:spLocks noChangeShapeType="1"/>
            </p:cNvSpPr>
            <p:nvPr/>
          </p:nvSpPr>
          <p:spPr bwMode="auto">
            <a:xfrm flipH="1">
              <a:off x="3536491" y="4306155"/>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65" name="Line 837"/>
            <p:cNvSpPr>
              <a:spLocks noChangeShapeType="1"/>
            </p:cNvSpPr>
            <p:nvPr/>
          </p:nvSpPr>
          <p:spPr bwMode="auto">
            <a:xfrm flipH="1">
              <a:off x="3536491" y="3722554"/>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66" name="Line 842"/>
            <p:cNvSpPr>
              <a:spLocks noChangeShapeType="1"/>
            </p:cNvSpPr>
            <p:nvPr/>
          </p:nvSpPr>
          <p:spPr bwMode="auto">
            <a:xfrm flipH="1">
              <a:off x="3536491" y="4005885"/>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67" name="Line 850"/>
            <p:cNvSpPr>
              <a:spLocks noChangeShapeType="1"/>
            </p:cNvSpPr>
            <p:nvPr/>
          </p:nvSpPr>
          <p:spPr bwMode="auto">
            <a:xfrm>
              <a:off x="5038266" y="4310918"/>
              <a:ext cx="0" cy="28575"/>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68" name="Line 851"/>
            <p:cNvSpPr>
              <a:spLocks noChangeShapeType="1"/>
            </p:cNvSpPr>
            <p:nvPr/>
          </p:nvSpPr>
          <p:spPr bwMode="auto">
            <a:xfrm>
              <a:off x="3566654" y="4310918"/>
              <a:ext cx="0" cy="28575"/>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69" name="Freeform 894"/>
            <p:cNvSpPr/>
            <p:nvPr/>
          </p:nvSpPr>
          <p:spPr bwMode="auto">
            <a:xfrm>
              <a:off x="3558716" y="3507643"/>
              <a:ext cx="49213" cy="492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nvGrpSpPr>
            <p:cNvPr id="1870" name="Group 1869"/>
            <p:cNvGrpSpPr/>
            <p:nvPr/>
          </p:nvGrpSpPr>
          <p:grpSpPr>
            <a:xfrm>
              <a:off x="3558716" y="3399693"/>
              <a:ext cx="1349376" cy="732437"/>
              <a:chOff x="3558716" y="3399693"/>
              <a:chExt cx="1349376" cy="732437"/>
            </a:xfrm>
          </p:grpSpPr>
          <p:sp>
            <p:nvSpPr>
              <p:cNvPr id="1894" name="Freeform 909"/>
              <p:cNvSpPr/>
              <p:nvPr/>
            </p:nvSpPr>
            <p:spPr bwMode="auto">
              <a:xfrm>
                <a:off x="3580941" y="3425093"/>
                <a:ext cx="1300163" cy="685800"/>
              </a:xfrm>
              <a:custGeom>
                <a:avLst/>
                <a:gdLst>
                  <a:gd name="T0" fmla="*/ 0 w 819"/>
                  <a:gd name="T1" fmla="*/ 67 h 432"/>
                  <a:gd name="T2" fmla="*/ 42 w 819"/>
                  <a:gd name="T3" fmla="*/ 294 h 432"/>
                  <a:gd name="T4" fmla="*/ 87 w 819"/>
                  <a:gd name="T5" fmla="*/ 353 h 432"/>
                  <a:gd name="T6" fmla="*/ 128 w 819"/>
                  <a:gd name="T7" fmla="*/ 389 h 432"/>
                  <a:gd name="T8" fmla="*/ 173 w 819"/>
                  <a:gd name="T9" fmla="*/ 402 h 432"/>
                  <a:gd name="T10" fmla="*/ 213 w 819"/>
                  <a:gd name="T11" fmla="*/ 332 h 432"/>
                  <a:gd name="T12" fmla="*/ 247 w 819"/>
                  <a:gd name="T13" fmla="*/ 288 h 432"/>
                  <a:gd name="T14" fmla="*/ 301 w 819"/>
                  <a:gd name="T15" fmla="*/ 207 h 432"/>
                  <a:gd name="T16" fmla="*/ 348 w 819"/>
                  <a:gd name="T17" fmla="*/ 151 h 432"/>
                  <a:gd name="T18" fmla="*/ 431 w 819"/>
                  <a:gd name="T19" fmla="*/ 65 h 432"/>
                  <a:gd name="T20" fmla="*/ 461 w 819"/>
                  <a:gd name="T21" fmla="*/ 232 h 432"/>
                  <a:gd name="T22" fmla="*/ 517 w 819"/>
                  <a:gd name="T23" fmla="*/ 355 h 432"/>
                  <a:gd name="T24" fmla="*/ 558 w 819"/>
                  <a:gd name="T25" fmla="*/ 432 h 432"/>
                  <a:gd name="T26" fmla="*/ 603 w 819"/>
                  <a:gd name="T27" fmla="*/ 427 h 432"/>
                  <a:gd name="T28" fmla="*/ 645 w 819"/>
                  <a:gd name="T29" fmla="*/ 386 h 432"/>
                  <a:gd name="T30" fmla="*/ 677 w 819"/>
                  <a:gd name="T31" fmla="*/ 326 h 432"/>
                  <a:gd name="T32" fmla="*/ 733 w 819"/>
                  <a:gd name="T33" fmla="*/ 126 h 432"/>
                  <a:gd name="T34" fmla="*/ 819 w 819"/>
                  <a:gd name="T35" fmla="*/ 0 h 432"/>
                  <a:gd name="connsiteX0" fmla="*/ 0 w 10000"/>
                  <a:gd name="connsiteY0" fmla="*/ 1551 h 10000"/>
                  <a:gd name="connsiteX1" fmla="*/ 533 w 10000"/>
                  <a:gd name="connsiteY1" fmla="*/ 6581 h 10000"/>
                  <a:gd name="connsiteX2" fmla="*/ 1062 w 10000"/>
                  <a:gd name="connsiteY2" fmla="*/ 8171 h 10000"/>
                  <a:gd name="connsiteX3" fmla="*/ 1563 w 10000"/>
                  <a:gd name="connsiteY3" fmla="*/ 9005 h 10000"/>
                  <a:gd name="connsiteX4" fmla="*/ 2112 w 10000"/>
                  <a:gd name="connsiteY4" fmla="*/ 9306 h 10000"/>
                  <a:gd name="connsiteX5" fmla="*/ 2601 w 10000"/>
                  <a:gd name="connsiteY5" fmla="*/ 7685 h 10000"/>
                  <a:gd name="connsiteX6" fmla="*/ 3016 w 10000"/>
                  <a:gd name="connsiteY6" fmla="*/ 6667 h 10000"/>
                  <a:gd name="connsiteX7" fmla="*/ 3675 w 10000"/>
                  <a:gd name="connsiteY7" fmla="*/ 4792 h 10000"/>
                  <a:gd name="connsiteX8" fmla="*/ 4249 w 10000"/>
                  <a:gd name="connsiteY8" fmla="*/ 3495 h 10000"/>
                  <a:gd name="connsiteX9" fmla="*/ 5263 w 10000"/>
                  <a:gd name="connsiteY9" fmla="*/ 1505 h 10000"/>
                  <a:gd name="connsiteX10" fmla="*/ 5629 w 10000"/>
                  <a:gd name="connsiteY10" fmla="*/ 5370 h 10000"/>
                  <a:gd name="connsiteX11" fmla="*/ 6313 w 10000"/>
                  <a:gd name="connsiteY11" fmla="*/ 8218 h 10000"/>
                  <a:gd name="connsiteX12" fmla="*/ 6813 w 10000"/>
                  <a:gd name="connsiteY12" fmla="*/ 10000 h 10000"/>
                  <a:gd name="connsiteX13" fmla="*/ 7363 w 10000"/>
                  <a:gd name="connsiteY13" fmla="*/ 9884 h 10000"/>
                  <a:gd name="connsiteX14" fmla="*/ 7875 w 10000"/>
                  <a:gd name="connsiteY14" fmla="*/ 8935 h 10000"/>
                  <a:gd name="connsiteX15" fmla="*/ 8266 w 10000"/>
                  <a:gd name="connsiteY15" fmla="*/ 7546 h 10000"/>
                  <a:gd name="connsiteX16" fmla="*/ 8950 w 10000"/>
                  <a:gd name="connsiteY16" fmla="*/ 2917 h 10000"/>
                  <a:gd name="connsiteX17" fmla="*/ 10000 w 10000"/>
                  <a:gd name="connsiteY17" fmla="*/ 0 h 10000"/>
                  <a:gd name="connsiteX0-1" fmla="*/ 0 w 10000"/>
                  <a:gd name="connsiteY0-2" fmla="*/ 1551 h 10000"/>
                  <a:gd name="connsiteX1-3" fmla="*/ 533 w 10000"/>
                  <a:gd name="connsiteY1-4" fmla="*/ 6581 h 10000"/>
                  <a:gd name="connsiteX2-5" fmla="*/ 1062 w 10000"/>
                  <a:gd name="connsiteY2-6" fmla="*/ 8021 h 10000"/>
                  <a:gd name="connsiteX3-7" fmla="*/ 1563 w 10000"/>
                  <a:gd name="connsiteY3-8" fmla="*/ 9005 h 10000"/>
                  <a:gd name="connsiteX4-9" fmla="*/ 2112 w 10000"/>
                  <a:gd name="connsiteY4-10" fmla="*/ 9306 h 10000"/>
                  <a:gd name="connsiteX5-11" fmla="*/ 2601 w 10000"/>
                  <a:gd name="connsiteY5-12" fmla="*/ 7685 h 10000"/>
                  <a:gd name="connsiteX6-13" fmla="*/ 3016 w 10000"/>
                  <a:gd name="connsiteY6-14" fmla="*/ 6667 h 10000"/>
                  <a:gd name="connsiteX7-15" fmla="*/ 3675 w 10000"/>
                  <a:gd name="connsiteY7-16" fmla="*/ 4792 h 10000"/>
                  <a:gd name="connsiteX8-17" fmla="*/ 4249 w 10000"/>
                  <a:gd name="connsiteY8-18" fmla="*/ 3495 h 10000"/>
                  <a:gd name="connsiteX9-19" fmla="*/ 5263 w 10000"/>
                  <a:gd name="connsiteY9-20" fmla="*/ 1505 h 10000"/>
                  <a:gd name="connsiteX10-21" fmla="*/ 5629 w 10000"/>
                  <a:gd name="connsiteY10-22" fmla="*/ 5370 h 10000"/>
                  <a:gd name="connsiteX11-23" fmla="*/ 6313 w 10000"/>
                  <a:gd name="connsiteY11-24" fmla="*/ 8218 h 10000"/>
                  <a:gd name="connsiteX12-25" fmla="*/ 6813 w 10000"/>
                  <a:gd name="connsiteY12-26" fmla="*/ 10000 h 10000"/>
                  <a:gd name="connsiteX13-27" fmla="*/ 7363 w 10000"/>
                  <a:gd name="connsiteY13-28" fmla="*/ 9884 h 10000"/>
                  <a:gd name="connsiteX14-29" fmla="*/ 7875 w 10000"/>
                  <a:gd name="connsiteY14-30" fmla="*/ 8935 h 10000"/>
                  <a:gd name="connsiteX15-31" fmla="*/ 8266 w 10000"/>
                  <a:gd name="connsiteY15-32" fmla="*/ 7546 h 10000"/>
                  <a:gd name="connsiteX16-33" fmla="*/ 8950 w 10000"/>
                  <a:gd name="connsiteY16-34" fmla="*/ 2917 h 10000"/>
                  <a:gd name="connsiteX17-35" fmla="*/ 10000 w 10000"/>
                  <a:gd name="connsiteY17-36" fmla="*/ 0 h 10000"/>
                  <a:gd name="connsiteX0-37" fmla="*/ 0 w 10000"/>
                  <a:gd name="connsiteY0-38" fmla="*/ 1551 h 10000"/>
                  <a:gd name="connsiteX1-39" fmla="*/ 533 w 10000"/>
                  <a:gd name="connsiteY1-40" fmla="*/ 6581 h 10000"/>
                  <a:gd name="connsiteX2-41" fmla="*/ 1062 w 10000"/>
                  <a:gd name="connsiteY2-42" fmla="*/ 8021 h 10000"/>
                  <a:gd name="connsiteX3-43" fmla="*/ 1563 w 10000"/>
                  <a:gd name="connsiteY3-44" fmla="*/ 8892 h 10000"/>
                  <a:gd name="connsiteX4-45" fmla="*/ 2112 w 10000"/>
                  <a:gd name="connsiteY4-46" fmla="*/ 9306 h 10000"/>
                  <a:gd name="connsiteX5-47" fmla="*/ 2601 w 10000"/>
                  <a:gd name="connsiteY5-48" fmla="*/ 7685 h 10000"/>
                  <a:gd name="connsiteX6-49" fmla="*/ 3016 w 10000"/>
                  <a:gd name="connsiteY6-50" fmla="*/ 6667 h 10000"/>
                  <a:gd name="connsiteX7-51" fmla="*/ 3675 w 10000"/>
                  <a:gd name="connsiteY7-52" fmla="*/ 4792 h 10000"/>
                  <a:gd name="connsiteX8-53" fmla="*/ 4249 w 10000"/>
                  <a:gd name="connsiteY8-54" fmla="*/ 3495 h 10000"/>
                  <a:gd name="connsiteX9-55" fmla="*/ 5263 w 10000"/>
                  <a:gd name="connsiteY9-56" fmla="*/ 1505 h 10000"/>
                  <a:gd name="connsiteX10-57" fmla="*/ 5629 w 10000"/>
                  <a:gd name="connsiteY10-58" fmla="*/ 5370 h 10000"/>
                  <a:gd name="connsiteX11-59" fmla="*/ 6313 w 10000"/>
                  <a:gd name="connsiteY11-60" fmla="*/ 8218 h 10000"/>
                  <a:gd name="connsiteX12-61" fmla="*/ 6813 w 10000"/>
                  <a:gd name="connsiteY12-62" fmla="*/ 10000 h 10000"/>
                  <a:gd name="connsiteX13-63" fmla="*/ 7363 w 10000"/>
                  <a:gd name="connsiteY13-64" fmla="*/ 9884 h 10000"/>
                  <a:gd name="connsiteX14-65" fmla="*/ 7875 w 10000"/>
                  <a:gd name="connsiteY14-66" fmla="*/ 8935 h 10000"/>
                  <a:gd name="connsiteX15-67" fmla="*/ 8266 w 10000"/>
                  <a:gd name="connsiteY15-68" fmla="*/ 7546 h 10000"/>
                  <a:gd name="connsiteX16-69" fmla="*/ 8950 w 10000"/>
                  <a:gd name="connsiteY16-70" fmla="*/ 2917 h 10000"/>
                  <a:gd name="connsiteX17-71" fmla="*/ 10000 w 10000"/>
                  <a:gd name="connsiteY17-72" fmla="*/ 0 h 10000"/>
                  <a:gd name="connsiteX0-73" fmla="*/ 0 w 10000"/>
                  <a:gd name="connsiteY0-74" fmla="*/ 1551 h 10000"/>
                  <a:gd name="connsiteX1-75" fmla="*/ 533 w 10000"/>
                  <a:gd name="connsiteY1-76" fmla="*/ 6581 h 10000"/>
                  <a:gd name="connsiteX2-77" fmla="*/ 1062 w 10000"/>
                  <a:gd name="connsiteY2-78" fmla="*/ 8021 h 10000"/>
                  <a:gd name="connsiteX3-79" fmla="*/ 1563 w 10000"/>
                  <a:gd name="connsiteY3-80" fmla="*/ 8892 h 10000"/>
                  <a:gd name="connsiteX4-81" fmla="*/ 2132 w 10000"/>
                  <a:gd name="connsiteY4-82" fmla="*/ 9156 h 10000"/>
                  <a:gd name="connsiteX5-83" fmla="*/ 2601 w 10000"/>
                  <a:gd name="connsiteY5-84" fmla="*/ 7685 h 10000"/>
                  <a:gd name="connsiteX6-85" fmla="*/ 3016 w 10000"/>
                  <a:gd name="connsiteY6-86" fmla="*/ 6667 h 10000"/>
                  <a:gd name="connsiteX7-87" fmla="*/ 3675 w 10000"/>
                  <a:gd name="connsiteY7-88" fmla="*/ 4792 h 10000"/>
                  <a:gd name="connsiteX8-89" fmla="*/ 4249 w 10000"/>
                  <a:gd name="connsiteY8-90" fmla="*/ 3495 h 10000"/>
                  <a:gd name="connsiteX9-91" fmla="*/ 5263 w 10000"/>
                  <a:gd name="connsiteY9-92" fmla="*/ 1505 h 10000"/>
                  <a:gd name="connsiteX10-93" fmla="*/ 5629 w 10000"/>
                  <a:gd name="connsiteY10-94" fmla="*/ 5370 h 10000"/>
                  <a:gd name="connsiteX11-95" fmla="*/ 6313 w 10000"/>
                  <a:gd name="connsiteY11-96" fmla="*/ 8218 h 10000"/>
                  <a:gd name="connsiteX12-97" fmla="*/ 6813 w 10000"/>
                  <a:gd name="connsiteY12-98" fmla="*/ 10000 h 10000"/>
                  <a:gd name="connsiteX13-99" fmla="*/ 7363 w 10000"/>
                  <a:gd name="connsiteY13-100" fmla="*/ 9884 h 10000"/>
                  <a:gd name="connsiteX14-101" fmla="*/ 7875 w 10000"/>
                  <a:gd name="connsiteY14-102" fmla="*/ 8935 h 10000"/>
                  <a:gd name="connsiteX15-103" fmla="*/ 8266 w 10000"/>
                  <a:gd name="connsiteY15-104" fmla="*/ 7546 h 10000"/>
                  <a:gd name="connsiteX16-105" fmla="*/ 8950 w 10000"/>
                  <a:gd name="connsiteY16-106" fmla="*/ 2917 h 10000"/>
                  <a:gd name="connsiteX17-107" fmla="*/ 10000 w 10000"/>
                  <a:gd name="connsiteY17-108" fmla="*/ 0 h 10000"/>
                  <a:gd name="connsiteX0-109" fmla="*/ 0 w 10000"/>
                  <a:gd name="connsiteY0-110" fmla="*/ 1551 h 10000"/>
                  <a:gd name="connsiteX1-111" fmla="*/ 533 w 10000"/>
                  <a:gd name="connsiteY1-112" fmla="*/ 6581 h 10000"/>
                  <a:gd name="connsiteX2-113" fmla="*/ 1062 w 10000"/>
                  <a:gd name="connsiteY2-114" fmla="*/ 8021 h 10000"/>
                  <a:gd name="connsiteX3-115" fmla="*/ 1563 w 10000"/>
                  <a:gd name="connsiteY3-116" fmla="*/ 8892 h 10000"/>
                  <a:gd name="connsiteX4-117" fmla="*/ 2132 w 10000"/>
                  <a:gd name="connsiteY4-118" fmla="*/ 9156 h 10000"/>
                  <a:gd name="connsiteX5-119" fmla="*/ 2621 w 10000"/>
                  <a:gd name="connsiteY5-120" fmla="*/ 7647 h 10000"/>
                  <a:gd name="connsiteX6-121" fmla="*/ 3016 w 10000"/>
                  <a:gd name="connsiteY6-122" fmla="*/ 6667 h 10000"/>
                  <a:gd name="connsiteX7-123" fmla="*/ 3675 w 10000"/>
                  <a:gd name="connsiteY7-124" fmla="*/ 4792 h 10000"/>
                  <a:gd name="connsiteX8-125" fmla="*/ 4249 w 10000"/>
                  <a:gd name="connsiteY8-126" fmla="*/ 3495 h 10000"/>
                  <a:gd name="connsiteX9-127" fmla="*/ 5263 w 10000"/>
                  <a:gd name="connsiteY9-128" fmla="*/ 1505 h 10000"/>
                  <a:gd name="connsiteX10-129" fmla="*/ 5629 w 10000"/>
                  <a:gd name="connsiteY10-130" fmla="*/ 5370 h 10000"/>
                  <a:gd name="connsiteX11-131" fmla="*/ 6313 w 10000"/>
                  <a:gd name="connsiteY11-132" fmla="*/ 8218 h 10000"/>
                  <a:gd name="connsiteX12-133" fmla="*/ 6813 w 10000"/>
                  <a:gd name="connsiteY12-134" fmla="*/ 10000 h 10000"/>
                  <a:gd name="connsiteX13-135" fmla="*/ 7363 w 10000"/>
                  <a:gd name="connsiteY13-136" fmla="*/ 9884 h 10000"/>
                  <a:gd name="connsiteX14-137" fmla="*/ 7875 w 10000"/>
                  <a:gd name="connsiteY14-138" fmla="*/ 8935 h 10000"/>
                  <a:gd name="connsiteX15-139" fmla="*/ 8266 w 10000"/>
                  <a:gd name="connsiteY15-140" fmla="*/ 7546 h 10000"/>
                  <a:gd name="connsiteX16-141" fmla="*/ 8950 w 10000"/>
                  <a:gd name="connsiteY16-142" fmla="*/ 2917 h 10000"/>
                  <a:gd name="connsiteX17-143" fmla="*/ 10000 w 10000"/>
                  <a:gd name="connsiteY17-144" fmla="*/ 0 h 10000"/>
                  <a:gd name="connsiteX0-145" fmla="*/ 0 w 10000"/>
                  <a:gd name="connsiteY0-146" fmla="*/ 1551 h 10000"/>
                  <a:gd name="connsiteX1-147" fmla="*/ 533 w 10000"/>
                  <a:gd name="connsiteY1-148" fmla="*/ 6581 h 10000"/>
                  <a:gd name="connsiteX2-149" fmla="*/ 1062 w 10000"/>
                  <a:gd name="connsiteY2-150" fmla="*/ 8021 h 10000"/>
                  <a:gd name="connsiteX3-151" fmla="*/ 1563 w 10000"/>
                  <a:gd name="connsiteY3-152" fmla="*/ 8892 h 10000"/>
                  <a:gd name="connsiteX4-153" fmla="*/ 2132 w 10000"/>
                  <a:gd name="connsiteY4-154" fmla="*/ 9156 h 10000"/>
                  <a:gd name="connsiteX5-155" fmla="*/ 2621 w 10000"/>
                  <a:gd name="connsiteY5-156" fmla="*/ 7647 h 10000"/>
                  <a:gd name="connsiteX6-157" fmla="*/ 3016 w 10000"/>
                  <a:gd name="connsiteY6-158" fmla="*/ 6667 h 10000"/>
                  <a:gd name="connsiteX7-159" fmla="*/ 3715 w 10000"/>
                  <a:gd name="connsiteY7-160" fmla="*/ 4717 h 10000"/>
                  <a:gd name="connsiteX8-161" fmla="*/ 4249 w 10000"/>
                  <a:gd name="connsiteY8-162" fmla="*/ 3495 h 10000"/>
                  <a:gd name="connsiteX9-163" fmla="*/ 5263 w 10000"/>
                  <a:gd name="connsiteY9-164" fmla="*/ 1505 h 10000"/>
                  <a:gd name="connsiteX10-165" fmla="*/ 5629 w 10000"/>
                  <a:gd name="connsiteY10-166" fmla="*/ 5370 h 10000"/>
                  <a:gd name="connsiteX11-167" fmla="*/ 6313 w 10000"/>
                  <a:gd name="connsiteY11-168" fmla="*/ 8218 h 10000"/>
                  <a:gd name="connsiteX12-169" fmla="*/ 6813 w 10000"/>
                  <a:gd name="connsiteY12-170" fmla="*/ 10000 h 10000"/>
                  <a:gd name="connsiteX13-171" fmla="*/ 7363 w 10000"/>
                  <a:gd name="connsiteY13-172" fmla="*/ 9884 h 10000"/>
                  <a:gd name="connsiteX14-173" fmla="*/ 7875 w 10000"/>
                  <a:gd name="connsiteY14-174" fmla="*/ 8935 h 10000"/>
                  <a:gd name="connsiteX15-175" fmla="*/ 8266 w 10000"/>
                  <a:gd name="connsiteY15-176" fmla="*/ 7546 h 10000"/>
                  <a:gd name="connsiteX16-177" fmla="*/ 8950 w 10000"/>
                  <a:gd name="connsiteY16-178" fmla="*/ 2917 h 10000"/>
                  <a:gd name="connsiteX17-179" fmla="*/ 10000 w 10000"/>
                  <a:gd name="connsiteY17-180" fmla="*/ 0 h 10000"/>
                  <a:gd name="connsiteX0-181" fmla="*/ 0 w 10000"/>
                  <a:gd name="connsiteY0-182" fmla="*/ 1551 h 10000"/>
                  <a:gd name="connsiteX1-183" fmla="*/ 533 w 10000"/>
                  <a:gd name="connsiteY1-184" fmla="*/ 6581 h 10000"/>
                  <a:gd name="connsiteX2-185" fmla="*/ 1062 w 10000"/>
                  <a:gd name="connsiteY2-186" fmla="*/ 8021 h 10000"/>
                  <a:gd name="connsiteX3-187" fmla="*/ 1563 w 10000"/>
                  <a:gd name="connsiteY3-188" fmla="*/ 8892 h 10000"/>
                  <a:gd name="connsiteX4-189" fmla="*/ 2132 w 10000"/>
                  <a:gd name="connsiteY4-190" fmla="*/ 9156 h 10000"/>
                  <a:gd name="connsiteX5-191" fmla="*/ 2621 w 10000"/>
                  <a:gd name="connsiteY5-192" fmla="*/ 7647 h 10000"/>
                  <a:gd name="connsiteX6-193" fmla="*/ 3016 w 10000"/>
                  <a:gd name="connsiteY6-194" fmla="*/ 6667 h 10000"/>
                  <a:gd name="connsiteX7-195" fmla="*/ 3715 w 10000"/>
                  <a:gd name="connsiteY7-196" fmla="*/ 4717 h 10000"/>
                  <a:gd name="connsiteX8-197" fmla="*/ 4249 w 10000"/>
                  <a:gd name="connsiteY8-198" fmla="*/ 3495 h 10000"/>
                  <a:gd name="connsiteX9-199" fmla="*/ 5263 w 10000"/>
                  <a:gd name="connsiteY9-200" fmla="*/ 1505 h 10000"/>
                  <a:gd name="connsiteX10-201" fmla="*/ 5629 w 10000"/>
                  <a:gd name="connsiteY10-202" fmla="*/ 5370 h 10000"/>
                  <a:gd name="connsiteX11-203" fmla="*/ 6313 w 10000"/>
                  <a:gd name="connsiteY11-204" fmla="*/ 8218 h 10000"/>
                  <a:gd name="connsiteX12-205" fmla="*/ 6813 w 10000"/>
                  <a:gd name="connsiteY12-206" fmla="*/ 10000 h 10000"/>
                  <a:gd name="connsiteX13-207" fmla="*/ 7363 w 10000"/>
                  <a:gd name="connsiteY13-208" fmla="*/ 9884 h 10000"/>
                  <a:gd name="connsiteX14-209" fmla="*/ 7875 w 10000"/>
                  <a:gd name="connsiteY14-210" fmla="*/ 8935 h 10000"/>
                  <a:gd name="connsiteX15-211" fmla="*/ 8266 w 10000"/>
                  <a:gd name="connsiteY15-212" fmla="*/ 7546 h 10000"/>
                  <a:gd name="connsiteX16-213" fmla="*/ 8930 w 10000"/>
                  <a:gd name="connsiteY16-214" fmla="*/ 2767 h 10000"/>
                  <a:gd name="connsiteX17-215" fmla="*/ 10000 w 10000"/>
                  <a:gd name="connsiteY17-216"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10000" h="10000">
                    <a:moveTo>
                      <a:pt x="0" y="1551"/>
                    </a:moveTo>
                    <a:cubicBezTo>
                      <a:pt x="178" y="3228"/>
                      <a:pt x="355" y="4904"/>
                      <a:pt x="533" y="6581"/>
                    </a:cubicBezTo>
                    <a:lnTo>
                      <a:pt x="1062" y="8021"/>
                    </a:lnTo>
                    <a:lnTo>
                      <a:pt x="1563" y="8892"/>
                    </a:lnTo>
                    <a:lnTo>
                      <a:pt x="2132" y="9156"/>
                    </a:lnTo>
                    <a:lnTo>
                      <a:pt x="2621" y="7647"/>
                    </a:lnTo>
                    <a:lnTo>
                      <a:pt x="3016" y="6667"/>
                    </a:lnTo>
                    <a:lnTo>
                      <a:pt x="3715" y="4717"/>
                    </a:lnTo>
                    <a:lnTo>
                      <a:pt x="4249" y="3495"/>
                    </a:lnTo>
                    <a:lnTo>
                      <a:pt x="5263" y="1505"/>
                    </a:lnTo>
                    <a:lnTo>
                      <a:pt x="5629" y="5370"/>
                    </a:lnTo>
                    <a:lnTo>
                      <a:pt x="6313" y="8218"/>
                    </a:lnTo>
                    <a:lnTo>
                      <a:pt x="6813" y="10000"/>
                    </a:lnTo>
                    <a:lnTo>
                      <a:pt x="7363" y="9884"/>
                    </a:lnTo>
                    <a:lnTo>
                      <a:pt x="7875" y="8935"/>
                    </a:lnTo>
                    <a:lnTo>
                      <a:pt x="8266" y="7546"/>
                    </a:lnTo>
                    <a:cubicBezTo>
                      <a:pt x="8487" y="5953"/>
                      <a:pt x="8709" y="4360"/>
                      <a:pt x="8930" y="2767"/>
                    </a:cubicBezTo>
                    <a:lnTo>
                      <a:pt x="10000" y="0"/>
                    </a:lnTo>
                  </a:path>
                </a:pathLst>
              </a:custGeom>
              <a:noFill/>
              <a:ln w="15875">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895" name="Freeform 873"/>
              <p:cNvSpPr/>
              <p:nvPr/>
            </p:nvSpPr>
            <p:spPr bwMode="auto">
              <a:xfrm>
                <a:off x="4243318" y="3497728"/>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96" name="Freeform 875"/>
              <p:cNvSpPr/>
              <p:nvPr/>
            </p:nvSpPr>
            <p:spPr bwMode="auto">
              <a:xfrm>
                <a:off x="3629944" y="3856893"/>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97" name="Freeform 877"/>
              <p:cNvSpPr/>
              <p:nvPr/>
            </p:nvSpPr>
            <p:spPr bwMode="auto">
              <a:xfrm>
                <a:off x="3698806" y="3952143"/>
                <a:ext cx="47625"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98" name="Freeform 879"/>
              <p:cNvSpPr/>
              <p:nvPr/>
            </p:nvSpPr>
            <p:spPr bwMode="auto">
              <a:xfrm>
                <a:off x="3763893" y="4015253"/>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99" name="Freeform 881"/>
              <p:cNvSpPr/>
              <p:nvPr/>
            </p:nvSpPr>
            <p:spPr bwMode="auto">
              <a:xfrm>
                <a:off x="3950230" y="3857492"/>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00" name="Freeform 885"/>
              <p:cNvSpPr/>
              <p:nvPr/>
            </p:nvSpPr>
            <p:spPr bwMode="auto">
              <a:xfrm>
                <a:off x="4041706" y="3729503"/>
                <a:ext cx="47625"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01" name="Freeform 887"/>
              <p:cNvSpPr/>
              <p:nvPr/>
            </p:nvSpPr>
            <p:spPr bwMode="auto">
              <a:xfrm>
                <a:off x="4295107" y="3767394"/>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02" name="Freeform 889"/>
              <p:cNvSpPr/>
              <p:nvPr/>
            </p:nvSpPr>
            <p:spPr bwMode="auto">
              <a:xfrm>
                <a:off x="3900418" y="3920602"/>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03" name="Freeform 891"/>
              <p:cNvSpPr/>
              <p:nvPr/>
            </p:nvSpPr>
            <p:spPr bwMode="auto">
              <a:xfrm>
                <a:off x="3833354" y="4028343"/>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04" name="Freeform 893"/>
              <p:cNvSpPr/>
              <p:nvPr/>
            </p:nvSpPr>
            <p:spPr bwMode="auto">
              <a:xfrm>
                <a:off x="3558716" y="3507643"/>
                <a:ext cx="49213" cy="49213"/>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05" name="Freeform 895"/>
              <p:cNvSpPr/>
              <p:nvPr/>
            </p:nvSpPr>
            <p:spPr bwMode="auto">
              <a:xfrm>
                <a:off x="4379454" y="3966430"/>
                <a:ext cx="47625"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06" name="Freeform 897"/>
              <p:cNvSpPr/>
              <p:nvPr/>
            </p:nvSpPr>
            <p:spPr bwMode="auto">
              <a:xfrm>
                <a:off x="4449094" y="4086092"/>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07" name="Freeform 899"/>
              <p:cNvSpPr/>
              <p:nvPr/>
            </p:nvSpPr>
            <p:spPr bwMode="auto">
              <a:xfrm>
                <a:off x="4515979" y="4080730"/>
                <a:ext cx="49213"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08" name="Freeform 901"/>
              <p:cNvSpPr/>
              <p:nvPr/>
            </p:nvSpPr>
            <p:spPr bwMode="auto">
              <a:xfrm>
                <a:off x="4581066" y="4006118"/>
                <a:ext cx="49213" cy="47625"/>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09" name="Freeform 903"/>
              <p:cNvSpPr/>
              <p:nvPr/>
            </p:nvSpPr>
            <p:spPr bwMode="auto">
              <a:xfrm>
                <a:off x="4630279" y="3920393"/>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10" name="Freeform 905"/>
              <p:cNvSpPr/>
              <p:nvPr/>
            </p:nvSpPr>
            <p:spPr bwMode="auto">
              <a:xfrm>
                <a:off x="4722354" y="3587437"/>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11" name="Freeform 907"/>
              <p:cNvSpPr/>
              <p:nvPr/>
            </p:nvSpPr>
            <p:spPr bwMode="auto">
              <a:xfrm>
                <a:off x="4858879" y="3399693"/>
                <a:ext cx="49213" cy="49213"/>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12" name="Freeform 885"/>
              <p:cNvSpPr/>
              <p:nvPr/>
            </p:nvSpPr>
            <p:spPr bwMode="auto">
              <a:xfrm>
                <a:off x="4108677" y="3639351"/>
                <a:ext cx="47625"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871" name="Rectangle 1870"/>
            <p:cNvSpPr/>
            <p:nvPr/>
          </p:nvSpPr>
          <p:spPr>
            <a:xfrm rot="5400000">
              <a:off x="5010365" y="3719647"/>
              <a:ext cx="758541" cy="184666"/>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Total IgG, µg/mL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872" name="Rectangle 682"/>
            <p:cNvSpPr>
              <a:spLocks noChangeArrowheads="1"/>
            </p:cNvSpPr>
            <p:nvPr/>
          </p:nvSpPr>
          <p:spPr bwMode="auto">
            <a:xfrm>
              <a:off x="4703297" y="3396921"/>
              <a:ext cx="13144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ULQ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873" name="Rectangle 685"/>
            <p:cNvSpPr>
              <a:spLocks noChangeArrowheads="1"/>
            </p:cNvSpPr>
            <p:nvPr/>
          </p:nvSpPr>
          <p:spPr bwMode="auto">
            <a:xfrm>
              <a:off x="4727227" y="3827340"/>
              <a:ext cx="28373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Protective</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874" name="Rectangle 673"/>
            <p:cNvSpPr>
              <a:spLocks noChangeArrowheads="1"/>
            </p:cNvSpPr>
            <p:nvPr/>
          </p:nvSpPr>
          <p:spPr bwMode="auto">
            <a:xfrm>
              <a:off x="4214346" y="4514850"/>
              <a:ext cx="34304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Study day</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75" name="Rectangle 646"/>
            <p:cNvSpPr>
              <a:spLocks noChangeArrowheads="1"/>
            </p:cNvSpPr>
            <p:nvPr/>
          </p:nvSpPr>
          <p:spPr bwMode="auto">
            <a:xfrm>
              <a:off x="3329845" y="3369199"/>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76" name="Rectangle 742"/>
            <p:cNvSpPr>
              <a:spLocks noChangeArrowheads="1"/>
            </p:cNvSpPr>
            <p:nvPr/>
          </p:nvSpPr>
          <p:spPr bwMode="auto">
            <a:xfrm>
              <a:off x="3373125" y="3670107"/>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77" name="Rectangle 745"/>
            <p:cNvSpPr>
              <a:spLocks noChangeArrowheads="1"/>
            </p:cNvSpPr>
            <p:nvPr/>
          </p:nvSpPr>
          <p:spPr bwMode="auto">
            <a:xfrm>
              <a:off x="3416407" y="3958136"/>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78" name="Rectangle 748"/>
            <p:cNvSpPr>
              <a:spLocks noChangeArrowheads="1"/>
            </p:cNvSpPr>
            <p:nvPr/>
          </p:nvSpPr>
          <p:spPr bwMode="auto">
            <a:xfrm>
              <a:off x="3459687" y="4263139"/>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79" name="Rectangle 632"/>
            <p:cNvSpPr>
              <a:spLocks noChangeArrowheads="1"/>
            </p:cNvSpPr>
            <p:nvPr/>
          </p:nvSpPr>
          <p:spPr bwMode="auto">
            <a:xfrm>
              <a:off x="4009301" y="4366128"/>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80" name="Rectangle 634"/>
            <p:cNvSpPr>
              <a:spLocks noChangeArrowheads="1"/>
            </p:cNvSpPr>
            <p:nvPr/>
          </p:nvSpPr>
          <p:spPr bwMode="auto">
            <a:xfrm>
              <a:off x="4482962" y="4366128"/>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81" name="Rectangle 670"/>
            <p:cNvSpPr>
              <a:spLocks noChangeArrowheads="1"/>
            </p:cNvSpPr>
            <p:nvPr/>
          </p:nvSpPr>
          <p:spPr bwMode="auto">
            <a:xfrm>
              <a:off x="4975876" y="4366128"/>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82" name="Rectangle 741"/>
            <p:cNvSpPr>
              <a:spLocks noChangeArrowheads="1"/>
            </p:cNvSpPr>
            <p:nvPr/>
          </p:nvSpPr>
          <p:spPr bwMode="auto">
            <a:xfrm>
              <a:off x="3547785" y="4366128"/>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83" name="Rectangle 1882"/>
            <p:cNvSpPr/>
            <p:nvPr/>
          </p:nvSpPr>
          <p:spPr>
            <a:xfrm rot="16200000">
              <a:off x="2966886" y="3708358"/>
              <a:ext cx="569387" cy="184666"/>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Titer in HAI</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884" name="Rectangle 611"/>
            <p:cNvSpPr>
              <a:spLocks noChangeArrowheads="1"/>
            </p:cNvSpPr>
            <p:nvPr/>
          </p:nvSpPr>
          <p:spPr bwMode="auto">
            <a:xfrm>
              <a:off x="5084301" y="4264081"/>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85" name="Rectangle 652"/>
            <p:cNvSpPr>
              <a:spLocks noChangeArrowheads="1"/>
            </p:cNvSpPr>
            <p:nvPr/>
          </p:nvSpPr>
          <p:spPr bwMode="auto">
            <a:xfrm>
              <a:off x="5084301" y="4066299"/>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86" name="Rectangle 655"/>
            <p:cNvSpPr>
              <a:spLocks noChangeArrowheads="1"/>
            </p:cNvSpPr>
            <p:nvPr/>
          </p:nvSpPr>
          <p:spPr bwMode="auto">
            <a:xfrm>
              <a:off x="5084301" y="3487478"/>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8000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87" name="Rectangle 659"/>
            <p:cNvSpPr>
              <a:spLocks noChangeArrowheads="1"/>
            </p:cNvSpPr>
            <p:nvPr/>
          </p:nvSpPr>
          <p:spPr bwMode="auto">
            <a:xfrm>
              <a:off x="5084301" y="3282744"/>
              <a:ext cx="2164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88" name="Rectangle 589"/>
            <p:cNvSpPr>
              <a:spLocks noChangeArrowheads="1"/>
            </p:cNvSpPr>
            <p:nvPr/>
          </p:nvSpPr>
          <p:spPr bwMode="auto">
            <a:xfrm rot="16200000">
              <a:off x="3930636" y="4520337"/>
              <a:ext cx="40075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89" name="Line 807"/>
            <p:cNvSpPr>
              <a:spLocks noChangeShapeType="1"/>
            </p:cNvSpPr>
            <p:nvPr/>
          </p:nvSpPr>
          <p:spPr bwMode="auto">
            <a:xfrm flipH="1">
              <a:off x="5036678" y="3930313"/>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90" name="Rectangle 655"/>
            <p:cNvSpPr>
              <a:spLocks noChangeArrowheads="1"/>
            </p:cNvSpPr>
            <p:nvPr/>
          </p:nvSpPr>
          <p:spPr bwMode="auto">
            <a:xfrm>
              <a:off x="5084301" y="3884147"/>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91" name="Line 807"/>
            <p:cNvSpPr>
              <a:spLocks noChangeShapeType="1"/>
            </p:cNvSpPr>
            <p:nvPr/>
          </p:nvSpPr>
          <p:spPr bwMode="auto">
            <a:xfrm flipH="1">
              <a:off x="5036678" y="3721675"/>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1892" name="Rectangle 655"/>
            <p:cNvSpPr>
              <a:spLocks noChangeArrowheads="1"/>
            </p:cNvSpPr>
            <p:nvPr/>
          </p:nvSpPr>
          <p:spPr bwMode="auto">
            <a:xfrm>
              <a:off x="5084301" y="3675509"/>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6000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93" name="Rectangle 950"/>
            <p:cNvSpPr>
              <a:spLocks noChangeArrowheads="1"/>
            </p:cNvSpPr>
            <p:nvPr/>
          </p:nvSpPr>
          <p:spPr bwMode="auto">
            <a:xfrm>
              <a:off x="3805964" y="3181061"/>
              <a:ext cx="998671"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dirty="0">
                  <a:ln>
                    <a:noFill/>
                  </a:ln>
                  <a:solidFill>
                    <a:srgbClr val="595A59"/>
                  </a:solidFill>
                  <a:effectLst/>
                  <a:latin typeface="Arial" panose="020B0604020202020204" pitchFamily="34" charset="0"/>
                </a:rPr>
                <a:t>patient 5-efgartigimod</a:t>
              </a:r>
              <a:endParaRPr kumimoji="0" lang="en-US" altLang="en-US" sz="800" b="0" i="0" u="none" strike="noStrike" cap="none" normalizeH="0" baseline="0" dirty="0">
                <a:ln>
                  <a:noFill/>
                </a:ln>
                <a:solidFill>
                  <a:srgbClr val="595A59"/>
                </a:solidFill>
                <a:effectLst/>
                <a:latin typeface="Arial" panose="020B0604020202020204" pitchFamily="34" charset="0"/>
              </a:endParaRPr>
            </a:p>
          </p:txBody>
        </p:sp>
        <p:sp>
          <p:nvSpPr>
            <p:cNvPr id="834" name="Rectangle 589"/>
            <p:cNvSpPr>
              <a:spLocks noChangeArrowheads="1"/>
            </p:cNvSpPr>
            <p:nvPr/>
          </p:nvSpPr>
          <p:spPr bwMode="auto">
            <a:xfrm rot="16200000">
              <a:off x="4629274" y="4520337"/>
              <a:ext cx="31418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chemeClr val="accent2"/>
                  </a:solidFill>
                  <a:effectLst/>
                  <a:latin typeface="Arial" panose="020B0604020202020204" pitchFamily="34" charset="0"/>
                </a:rPr>
                <a:t>Influenza</a:t>
              </a:r>
              <a:endParaRPr kumimoji="0" lang="en-US" altLang="en-US" sz="600" b="0" i="0" u="none" strike="noStrike" cap="none" normalizeH="0" baseline="0" dirty="0">
                <a:ln>
                  <a:noFill/>
                </a:ln>
                <a:solidFill>
                  <a:schemeClr val="accent2"/>
                </a:solidFill>
                <a:effectLst/>
                <a:latin typeface="Arial" panose="020B0604020202020204" pitchFamily="34" charset="0"/>
              </a:endParaRPr>
            </a:p>
          </p:txBody>
        </p:sp>
      </p:grpSp>
      <p:grpSp>
        <p:nvGrpSpPr>
          <p:cNvPr id="1913" name="Group 1912"/>
          <p:cNvGrpSpPr/>
          <p:nvPr/>
        </p:nvGrpSpPr>
        <p:grpSpPr>
          <a:xfrm>
            <a:off x="4104218" y="3447139"/>
            <a:ext cx="808038" cy="488950"/>
            <a:chOff x="5296801" y="3447139"/>
            <a:chExt cx="808038" cy="488950"/>
          </a:xfrm>
        </p:grpSpPr>
        <p:sp>
          <p:nvSpPr>
            <p:cNvPr id="1914" name="Rectangle 910"/>
            <p:cNvSpPr>
              <a:spLocks noChangeArrowheads="1"/>
            </p:cNvSpPr>
            <p:nvPr/>
          </p:nvSpPr>
          <p:spPr bwMode="auto">
            <a:xfrm>
              <a:off x="5304739" y="3447139"/>
              <a:ext cx="49213"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915" name="Rectangle 911"/>
            <p:cNvSpPr>
              <a:spLocks noChangeArrowheads="1"/>
            </p:cNvSpPr>
            <p:nvPr/>
          </p:nvSpPr>
          <p:spPr bwMode="auto">
            <a:xfrm>
              <a:off x="6057214" y="3483651"/>
              <a:ext cx="47625"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916" name="Rectangle 912"/>
            <p:cNvSpPr>
              <a:spLocks noChangeArrowheads="1"/>
            </p:cNvSpPr>
            <p:nvPr/>
          </p:nvSpPr>
          <p:spPr bwMode="auto">
            <a:xfrm>
              <a:off x="5636526" y="3629701"/>
              <a:ext cx="49213"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917" name="Freeform 913"/>
            <p:cNvSpPr/>
            <p:nvPr/>
          </p:nvSpPr>
          <p:spPr bwMode="auto">
            <a:xfrm>
              <a:off x="5328551" y="3469364"/>
              <a:ext cx="750888" cy="182563"/>
            </a:xfrm>
            <a:custGeom>
              <a:avLst/>
              <a:gdLst>
                <a:gd name="T0" fmla="*/ 0 w 473"/>
                <a:gd name="T1" fmla="*/ 0 h 115"/>
                <a:gd name="T2" fmla="*/ 210 w 473"/>
                <a:gd name="T3" fmla="*/ 115 h 115"/>
                <a:gd name="T4" fmla="*/ 473 w 473"/>
                <a:gd name="T5" fmla="*/ 24 h 115"/>
              </a:gdLst>
              <a:ahLst/>
              <a:cxnLst>
                <a:cxn ang="0">
                  <a:pos x="T0" y="T1"/>
                </a:cxn>
                <a:cxn ang="0">
                  <a:pos x="T2" y="T3"/>
                </a:cxn>
                <a:cxn ang="0">
                  <a:pos x="T4" y="T5"/>
                </a:cxn>
              </a:cxnLst>
              <a:rect l="0" t="0" r="r" b="b"/>
              <a:pathLst>
                <a:path w="473" h="115">
                  <a:moveTo>
                    <a:pt x="0" y="0"/>
                  </a:moveTo>
                  <a:lnTo>
                    <a:pt x="210" y="115"/>
                  </a:lnTo>
                  <a:lnTo>
                    <a:pt x="473" y="24"/>
                  </a:lnTo>
                </a:path>
              </a:pathLst>
            </a:custGeom>
            <a:noFill/>
            <a:ln w="15875">
              <a:solidFill>
                <a:srgbClr val="086F3C"/>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918" name="Freeform 914"/>
            <p:cNvSpPr/>
            <p:nvPr/>
          </p:nvSpPr>
          <p:spPr bwMode="auto">
            <a:xfrm>
              <a:off x="5636526" y="3709076"/>
              <a:ext cx="52388" cy="52388"/>
            </a:xfrm>
            <a:custGeom>
              <a:avLst/>
              <a:gdLst>
                <a:gd name="T0" fmla="*/ 0 w 33"/>
                <a:gd name="T1" fmla="*/ 17 h 33"/>
                <a:gd name="T2" fmla="*/ 16 w 33"/>
                <a:gd name="T3" fmla="*/ 0 h 33"/>
                <a:gd name="T4" fmla="*/ 33 w 33"/>
                <a:gd name="T5" fmla="*/ 17 h 33"/>
                <a:gd name="T6" fmla="*/ 16 w 33"/>
                <a:gd name="T7" fmla="*/ 33 h 33"/>
                <a:gd name="T8" fmla="*/ 0 w 33"/>
                <a:gd name="T9" fmla="*/ 17 h 33"/>
              </a:gdLst>
              <a:ahLst/>
              <a:cxnLst>
                <a:cxn ang="0">
                  <a:pos x="T0" y="T1"/>
                </a:cxn>
                <a:cxn ang="0">
                  <a:pos x="T2" y="T3"/>
                </a:cxn>
                <a:cxn ang="0">
                  <a:pos x="T4" y="T5"/>
                </a:cxn>
                <a:cxn ang="0">
                  <a:pos x="T6" y="T7"/>
                </a:cxn>
                <a:cxn ang="0">
                  <a:pos x="T8" y="T9"/>
                </a:cxn>
              </a:cxnLst>
              <a:rect l="0" t="0" r="r" b="b"/>
              <a:pathLst>
                <a:path w="33" h="33">
                  <a:moveTo>
                    <a:pt x="0" y="17"/>
                  </a:moveTo>
                  <a:lnTo>
                    <a:pt x="16" y="0"/>
                  </a:lnTo>
                  <a:lnTo>
                    <a:pt x="33" y="17"/>
                  </a:lnTo>
                  <a:lnTo>
                    <a:pt x="16" y="33"/>
                  </a:lnTo>
                  <a:lnTo>
                    <a:pt x="0" y="17"/>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19" name="Freeform 915"/>
            <p:cNvSpPr/>
            <p:nvPr/>
          </p:nvSpPr>
          <p:spPr bwMode="auto">
            <a:xfrm>
              <a:off x="6050864" y="3536039"/>
              <a:ext cx="53975" cy="50800"/>
            </a:xfrm>
            <a:custGeom>
              <a:avLst/>
              <a:gdLst>
                <a:gd name="T0" fmla="*/ 0 w 34"/>
                <a:gd name="T1" fmla="*/ 16 h 32"/>
                <a:gd name="T2" fmla="*/ 18 w 34"/>
                <a:gd name="T3" fmla="*/ 0 h 32"/>
                <a:gd name="T4" fmla="*/ 34 w 34"/>
                <a:gd name="T5" fmla="*/ 16 h 32"/>
                <a:gd name="T6" fmla="*/ 18 w 34"/>
                <a:gd name="T7" fmla="*/ 32 h 32"/>
                <a:gd name="T8" fmla="*/ 0 w 34"/>
                <a:gd name="T9" fmla="*/ 16 h 32"/>
              </a:gdLst>
              <a:ahLst/>
              <a:cxnLst>
                <a:cxn ang="0">
                  <a:pos x="T0" y="T1"/>
                </a:cxn>
                <a:cxn ang="0">
                  <a:pos x="T2" y="T3"/>
                </a:cxn>
                <a:cxn ang="0">
                  <a:pos x="T4" y="T5"/>
                </a:cxn>
                <a:cxn ang="0">
                  <a:pos x="T6" y="T7"/>
                </a:cxn>
                <a:cxn ang="0">
                  <a:pos x="T8" y="T9"/>
                </a:cxn>
              </a:cxnLst>
              <a:rect l="0" t="0" r="r" b="b"/>
              <a:pathLst>
                <a:path w="34" h="32">
                  <a:moveTo>
                    <a:pt x="0" y="16"/>
                  </a:moveTo>
                  <a:lnTo>
                    <a:pt x="18" y="0"/>
                  </a:lnTo>
                  <a:lnTo>
                    <a:pt x="34" y="16"/>
                  </a:lnTo>
                  <a:lnTo>
                    <a:pt x="18"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20" name="Freeform 916"/>
            <p:cNvSpPr/>
            <p:nvPr/>
          </p:nvSpPr>
          <p:spPr bwMode="auto">
            <a:xfrm>
              <a:off x="5296801" y="3626526"/>
              <a:ext cx="53975" cy="52388"/>
            </a:xfrm>
            <a:custGeom>
              <a:avLst/>
              <a:gdLst>
                <a:gd name="T0" fmla="*/ 0 w 34"/>
                <a:gd name="T1" fmla="*/ 16 h 33"/>
                <a:gd name="T2" fmla="*/ 18 w 34"/>
                <a:gd name="T3" fmla="*/ 0 h 33"/>
                <a:gd name="T4" fmla="*/ 34 w 34"/>
                <a:gd name="T5" fmla="*/ 16 h 33"/>
                <a:gd name="T6" fmla="*/ 18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8" y="0"/>
                  </a:lnTo>
                  <a:lnTo>
                    <a:pt x="34" y="16"/>
                  </a:lnTo>
                  <a:lnTo>
                    <a:pt x="18"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21" name="Freeform 917"/>
            <p:cNvSpPr/>
            <p:nvPr/>
          </p:nvSpPr>
          <p:spPr bwMode="auto">
            <a:xfrm>
              <a:off x="5328551" y="3561439"/>
              <a:ext cx="750888" cy="182563"/>
            </a:xfrm>
            <a:custGeom>
              <a:avLst/>
              <a:gdLst>
                <a:gd name="T0" fmla="*/ 0 w 473"/>
                <a:gd name="T1" fmla="*/ 57 h 115"/>
                <a:gd name="T2" fmla="*/ 210 w 473"/>
                <a:gd name="T3" fmla="*/ 115 h 115"/>
                <a:gd name="T4" fmla="*/ 473 w 473"/>
                <a:gd name="T5" fmla="*/ 0 h 115"/>
              </a:gdLst>
              <a:ahLst/>
              <a:cxnLst>
                <a:cxn ang="0">
                  <a:pos x="T0" y="T1"/>
                </a:cxn>
                <a:cxn ang="0">
                  <a:pos x="T2" y="T3"/>
                </a:cxn>
                <a:cxn ang="0">
                  <a:pos x="T4" y="T5"/>
                </a:cxn>
              </a:cxnLst>
              <a:rect l="0" t="0" r="r" b="b"/>
              <a:pathLst>
                <a:path w="473" h="115">
                  <a:moveTo>
                    <a:pt x="0" y="57"/>
                  </a:moveTo>
                  <a:lnTo>
                    <a:pt x="210" y="115"/>
                  </a:lnTo>
                  <a:lnTo>
                    <a:pt x="473" y="0"/>
                  </a:lnTo>
                </a:path>
              </a:pathLst>
            </a:custGeom>
            <a:noFill/>
            <a:ln w="15875">
              <a:solidFill>
                <a:srgbClr val="91C3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922" name="Rectangle 918"/>
            <p:cNvSpPr>
              <a:spLocks noChangeArrowheads="1"/>
            </p:cNvSpPr>
            <p:nvPr/>
          </p:nvSpPr>
          <p:spPr bwMode="auto">
            <a:xfrm>
              <a:off x="6054039" y="3890051"/>
              <a:ext cx="49213" cy="46038"/>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923" name="Rectangle 919"/>
            <p:cNvSpPr>
              <a:spLocks noChangeArrowheads="1"/>
            </p:cNvSpPr>
            <p:nvPr/>
          </p:nvSpPr>
          <p:spPr bwMode="auto">
            <a:xfrm>
              <a:off x="5639701" y="3890051"/>
              <a:ext cx="49213" cy="46038"/>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924" name="Rectangle 920"/>
            <p:cNvSpPr>
              <a:spLocks noChangeArrowheads="1"/>
            </p:cNvSpPr>
            <p:nvPr/>
          </p:nvSpPr>
          <p:spPr bwMode="auto">
            <a:xfrm>
              <a:off x="5304739" y="3747176"/>
              <a:ext cx="49213" cy="46038"/>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925" name="Freeform 921"/>
            <p:cNvSpPr/>
            <p:nvPr/>
          </p:nvSpPr>
          <p:spPr bwMode="auto">
            <a:xfrm>
              <a:off x="5328551" y="3769401"/>
              <a:ext cx="747713" cy="142875"/>
            </a:xfrm>
            <a:custGeom>
              <a:avLst/>
              <a:gdLst>
                <a:gd name="T0" fmla="*/ 0 w 471"/>
                <a:gd name="T1" fmla="*/ 0 h 90"/>
                <a:gd name="T2" fmla="*/ 210 w 471"/>
                <a:gd name="T3" fmla="*/ 90 h 90"/>
                <a:gd name="T4" fmla="*/ 471 w 471"/>
                <a:gd name="T5" fmla="*/ 90 h 90"/>
              </a:gdLst>
              <a:ahLst/>
              <a:cxnLst>
                <a:cxn ang="0">
                  <a:pos x="T0" y="T1"/>
                </a:cxn>
                <a:cxn ang="0">
                  <a:pos x="T2" y="T3"/>
                </a:cxn>
                <a:cxn ang="0">
                  <a:pos x="T4" y="T5"/>
                </a:cxn>
              </a:cxnLst>
              <a:rect l="0" t="0" r="r" b="b"/>
              <a:pathLst>
                <a:path w="471" h="90">
                  <a:moveTo>
                    <a:pt x="0" y="0"/>
                  </a:moveTo>
                  <a:lnTo>
                    <a:pt x="210" y="90"/>
                  </a:lnTo>
                  <a:lnTo>
                    <a:pt x="471" y="90"/>
                  </a:lnTo>
                </a:path>
              </a:pathLst>
            </a:custGeom>
            <a:noFill/>
            <a:ln w="15875">
              <a:solidFill>
                <a:srgbClr val="2F93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1926" name="Freeform 922"/>
            <p:cNvSpPr/>
            <p:nvPr/>
          </p:nvSpPr>
          <p:spPr bwMode="auto">
            <a:xfrm>
              <a:off x="5642876" y="3801151"/>
              <a:ext cx="47625"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30" name="Freeform 924"/>
            <p:cNvSpPr/>
            <p:nvPr/>
          </p:nvSpPr>
          <p:spPr bwMode="auto">
            <a:xfrm>
              <a:off x="6054039" y="3715426"/>
              <a:ext cx="49213"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31" name="Freeform 925"/>
            <p:cNvSpPr/>
            <p:nvPr/>
          </p:nvSpPr>
          <p:spPr bwMode="auto">
            <a:xfrm>
              <a:off x="6054039" y="3715426"/>
              <a:ext cx="49213" cy="46038"/>
            </a:xfrm>
            <a:custGeom>
              <a:avLst/>
              <a:gdLst>
                <a:gd name="T0" fmla="*/ 0 w 31"/>
                <a:gd name="T1" fmla="*/ 14 h 29"/>
                <a:gd name="T2" fmla="*/ 0 w 31"/>
                <a:gd name="T3" fmla="*/ 14 h 29"/>
                <a:gd name="T4" fmla="*/ 0 w 31"/>
                <a:gd name="T5" fmla="*/ 9 h 29"/>
                <a:gd name="T6" fmla="*/ 4 w 31"/>
                <a:gd name="T7" fmla="*/ 4 h 29"/>
                <a:gd name="T8" fmla="*/ 9 w 31"/>
                <a:gd name="T9" fmla="*/ 0 h 29"/>
                <a:gd name="T10" fmla="*/ 14 w 31"/>
                <a:gd name="T11" fmla="*/ 0 h 29"/>
                <a:gd name="T12" fmla="*/ 14 w 31"/>
                <a:gd name="T13" fmla="*/ 0 h 29"/>
                <a:gd name="T14" fmla="*/ 22 w 31"/>
                <a:gd name="T15" fmla="*/ 0 h 29"/>
                <a:gd name="T16" fmla="*/ 25 w 31"/>
                <a:gd name="T17" fmla="*/ 4 h 29"/>
                <a:gd name="T18" fmla="*/ 29 w 31"/>
                <a:gd name="T19" fmla="*/ 9 h 29"/>
                <a:gd name="T20" fmla="*/ 31 w 31"/>
                <a:gd name="T21" fmla="*/ 14 h 29"/>
                <a:gd name="T22" fmla="*/ 31 w 31"/>
                <a:gd name="T23" fmla="*/ 14 h 29"/>
                <a:gd name="T24" fmla="*/ 29 w 31"/>
                <a:gd name="T25" fmla="*/ 20 h 29"/>
                <a:gd name="T26" fmla="*/ 25 w 31"/>
                <a:gd name="T27" fmla="*/ 23 h 29"/>
                <a:gd name="T28" fmla="*/ 22 w 31"/>
                <a:gd name="T29" fmla="*/ 27 h 29"/>
                <a:gd name="T30" fmla="*/ 14 w 31"/>
                <a:gd name="T31" fmla="*/ 29 h 29"/>
                <a:gd name="T32" fmla="*/ 14 w 31"/>
                <a:gd name="T33" fmla="*/ 29 h 29"/>
                <a:gd name="T34" fmla="*/ 9 w 31"/>
                <a:gd name="T35" fmla="*/ 27 h 29"/>
                <a:gd name="T36" fmla="*/ 4 w 31"/>
                <a:gd name="T37" fmla="*/ 23 h 29"/>
                <a:gd name="T38" fmla="*/ 0 w 31"/>
                <a:gd name="T39" fmla="*/ 20 h 29"/>
                <a:gd name="T40" fmla="*/ 0 w 31"/>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4"/>
                  </a:moveTo>
                  <a:lnTo>
                    <a:pt x="0" y="14"/>
                  </a:lnTo>
                  <a:lnTo>
                    <a:pt x="0" y="9"/>
                  </a:lnTo>
                  <a:lnTo>
                    <a:pt x="4" y="4"/>
                  </a:lnTo>
                  <a:lnTo>
                    <a:pt x="9" y="0"/>
                  </a:lnTo>
                  <a:lnTo>
                    <a:pt x="14" y="0"/>
                  </a:lnTo>
                  <a:lnTo>
                    <a:pt x="14" y="0"/>
                  </a:lnTo>
                  <a:lnTo>
                    <a:pt x="22" y="0"/>
                  </a:lnTo>
                  <a:lnTo>
                    <a:pt x="25" y="4"/>
                  </a:lnTo>
                  <a:lnTo>
                    <a:pt x="29" y="9"/>
                  </a:lnTo>
                  <a:lnTo>
                    <a:pt x="31" y="14"/>
                  </a:lnTo>
                  <a:lnTo>
                    <a:pt x="31" y="14"/>
                  </a:lnTo>
                  <a:lnTo>
                    <a:pt x="29" y="20"/>
                  </a:lnTo>
                  <a:lnTo>
                    <a:pt x="25" y="23"/>
                  </a:lnTo>
                  <a:lnTo>
                    <a:pt x="22" y="27"/>
                  </a:lnTo>
                  <a:lnTo>
                    <a:pt x="14" y="29"/>
                  </a:lnTo>
                  <a:lnTo>
                    <a:pt x="14" y="29"/>
                  </a:lnTo>
                  <a:lnTo>
                    <a:pt x="9" y="27"/>
                  </a:lnTo>
                  <a:lnTo>
                    <a:pt x="4" y="23"/>
                  </a:lnTo>
                  <a:lnTo>
                    <a:pt x="0"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32" name="Freeform 926"/>
            <p:cNvSpPr/>
            <p:nvPr/>
          </p:nvSpPr>
          <p:spPr bwMode="auto">
            <a:xfrm>
              <a:off x="5304739" y="3715426"/>
              <a:ext cx="49213"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33" name="Freeform 927"/>
            <p:cNvSpPr/>
            <p:nvPr/>
          </p:nvSpPr>
          <p:spPr bwMode="auto">
            <a:xfrm>
              <a:off x="5304739" y="3715426"/>
              <a:ext cx="49213" cy="46038"/>
            </a:xfrm>
            <a:custGeom>
              <a:avLst/>
              <a:gdLst>
                <a:gd name="T0" fmla="*/ 0 w 31"/>
                <a:gd name="T1" fmla="*/ 14 h 29"/>
                <a:gd name="T2" fmla="*/ 0 w 31"/>
                <a:gd name="T3" fmla="*/ 14 h 29"/>
                <a:gd name="T4" fmla="*/ 0 w 31"/>
                <a:gd name="T5" fmla="*/ 9 h 29"/>
                <a:gd name="T6" fmla="*/ 4 w 31"/>
                <a:gd name="T7" fmla="*/ 4 h 29"/>
                <a:gd name="T8" fmla="*/ 9 w 31"/>
                <a:gd name="T9" fmla="*/ 0 h 29"/>
                <a:gd name="T10" fmla="*/ 15 w 31"/>
                <a:gd name="T11" fmla="*/ 0 h 29"/>
                <a:gd name="T12" fmla="*/ 15 w 31"/>
                <a:gd name="T13" fmla="*/ 0 h 29"/>
                <a:gd name="T14" fmla="*/ 20 w 31"/>
                <a:gd name="T15" fmla="*/ 0 h 29"/>
                <a:gd name="T16" fmla="*/ 26 w 31"/>
                <a:gd name="T17" fmla="*/ 4 h 29"/>
                <a:gd name="T18" fmla="*/ 29 w 31"/>
                <a:gd name="T19" fmla="*/ 9 h 29"/>
                <a:gd name="T20" fmla="*/ 31 w 31"/>
                <a:gd name="T21" fmla="*/ 14 h 29"/>
                <a:gd name="T22" fmla="*/ 31 w 31"/>
                <a:gd name="T23" fmla="*/ 14 h 29"/>
                <a:gd name="T24" fmla="*/ 29 w 31"/>
                <a:gd name="T25" fmla="*/ 20 h 29"/>
                <a:gd name="T26" fmla="*/ 26 w 31"/>
                <a:gd name="T27" fmla="*/ 23 h 29"/>
                <a:gd name="T28" fmla="*/ 20 w 31"/>
                <a:gd name="T29" fmla="*/ 27 h 29"/>
                <a:gd name="T30" fmla="*/ 15 w 31"/>
                <a:gd name="T31" fmla="*/ 29 h 29"/>
                <a:gd name="T32" fmla="*/ 15 w 31"/>
                <a:gd name="T33" fmla="*/ 29 h 29"/>
                <a:gd name="T34" fmla="*/ 9 w 31"/>
                <a:gd name="T35" fmla="*/ 27 h 29"/>
                <a:gd name="T36" fmla="*/ 4 w 31"/>
                <a:gd name="T37" fmla="*/ 23 h 29"/>
                <a:gd name="T38" fmla="*/ 0 w 31"/>
                <a:gd name="T39" fmla="*/ 20 h 29"/>
                <a:gd name="T40" fmla="*/ 0 w 31"/>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4"/>
                  </a:moveTo>
                  <a:lnTo>
                    <a:pt x="0" y="14"/>
                  </a:lnTo>
                  <a:lnTo>
                    <a:pt x="0" y="9"/>
                  </a:lnTo>
                  <a:lnTo>
                    <a:pt x="4" y="4"/>
                  </a:lnTo>
                  <a:lnTo>
                    <a:pt x="9" y="0"/>
                  </a:lnTo>
                  <a:lnTo>
                    <a:pt x="15" y="0"/>
                  </a:lnTo>
                  <a:lnTo>
                    <a:pt x="15" y="0"/>
                  </a:lnTo>
                  <a:lnTo>
                    <a:pt x="20" y="0"/>
                  </a:lnTo>
                  <a:lnTo>
                    <a:pt x="26" y="4"/>
                  </a:lnTo>
                  <a:lnTo>
                    <a:pt x="29" y="9"/>
                  </a:lnTo>
                  <a:lnTo>
                    <a:pt x="31" y="14"/>
                  </a:lnTo>
                  <a:lnTo>
                    <a:pt x="31" y="14"/>
                  </a:lnTo>
                  <a:lnTo>
                    <a:pt x="29" y="20"/>
                  </a:lnTo>
                  <a:lnTo>
                    <a:pt x="26" y="23"/>
                  </a:lnTo>
                  <a:lnTo>
                    <a:pt x="20" y="27"/>
                  </a:lnTo>
                  <a:lnTo>
                    <a:pt x="15" y="29"/>
                  </a:lnTo>
                  <a:lnTo>
                    <a:pt x="15" y="29"/>
                  </a:lnTo>
                  <a:lnTo>
                    <a:pt x="9" y="27"/>
                  </a:lnTo>
                  <a:lnTo>
                    <a:pt x="4" y="23"/>
                  </a:lnTo>
                  <a:lnTo>
                    <a:pt x="0"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34" name="Freeform 928"/>
            <p:cNvSpPr/>
            <p:nvPr/>
          </p:nvSpPr>
          <p:spPr bwMode="auto">
            <a:xfrm>
              <a:off x="5328551" y="3737651"/>
              <a:ext cx="747713" cy="87313"/>
            </a:xfrm>
            <a:custGeom>
              <a:avLst/>
              <a:gdLst>
                <a:gd name="T0" fmla="*/ 0 w 471"/>
                <a:gd name="T1" fmla="*/ 0 h 55"/>
                <a:gd name="T2" fmla="*/ 210 w 471"/>
                <a:gd name="T3" fmla="*/ 55 h 55"/>
                <a:gd name="T4" fmla="*/ 471 w 471"/>
                <a:gd name="T5" fmla="*/ 2 h 55"/>
              </a:gdLst>
              <a:ahLst/>
              <a:cxnLst>
                <a:cxn ang="0">
                  <a:pos x="T0" y="T1"/>
                </a:cxn>
                <a:cxn ang="0">
                  <a:pos x="T2" y="T3"/>
                </a:cxn>
                <a:cxn ang="0">
                  <a:pos x="T4" y="T5"/>
                </a:cxn>
              </a:cxnLst>
              <a:rect l="0" t="0" r="r" b="b"/>
              <a:pathLst>
                <a:path w="471" h="55">
                  <a:moveTo>
                    <a:pt x="0" y="0"/>
                  </a:moveTo>
                  <a:lnTo>
                    <a:pt x="210" y="55"/>
                  </a:lnTo>
                  <a:lnTo>
                    <a:pt x="471" y="2"/>
                  </a:lnTo>
                </a:path>
              </a:pathLst>
            </a:custGeom>
            <a:noFill/>
            <a:ln w="15875">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1987" name="Group 1986"/>
          <p:cNvGrpSpPr/>
          <p:nvPr/>
        </p:nvGrpSpPr>
        <p:grpSpPr>
          <a:xfrm>
            <a:off x="6891336" y="1950088"/>
            <a:ext cx="1452562" cy="403226"/>
            <a:chOff x="6891336" y="1950088"/>
            <a:chExt cx="1452562" cy="403226"/>
          </a:xfrm>
        </p:grpSpPr>
        <p:sp>
          <p:nvSpPr>
            <p:cNvPr id="1988" name="Freeform: Shape 1987"/>
            <p:cNvSpPr/>
            <p:nvPr/>
          </p:nvSpPr>
          <p:spPr>
            <a:xfrm>
              <a:off x="6891336" y="1969295"/>
              <a:ext cx="1452562" cy="361950"/>
            </a:xfrm>
            <a:custGeom>
              <a:avLst/>
              <a:gdLst>
                <a:gd name="connsiteX0" fmla="*/ 0 w 1452562"/>
                <a:gd name="connsiteY0" fmla="*/ 292894 h 361950"/>
                <a:gd name="connsiteX1" fmla="*/ 192881 w 1452562"/>
                <a:gd name="connsiteY1" fmla="*/ 69057 h 361950"/>
                <a:gd name="connsiteX2" fmla="*/ 245268 w 1452562"/>
                <a:gd name="connsiteY2" fmla="*/ 238125 h 361950"/>
                <a:gd name="connsiteX3" fmla="*/ 304800 w 1452562"/>
                <a:gd name="connsiteY3" fmla="*/ 319088 h 361950"/>
                <a:gd name="connsiteX4" fmla="*/ 361950 w 1452562"/>
                <a:gd name="connsiteY4" fmla="*/ 361950 h 361950"/>
                <a:gd name="connsiteX5" fmla="*/ 590550 w 1452562"/>
                <a:gd name="connsiteY5" fmla="*/ 92869 h 361950"/>
                <a:gd name="connsiteX6" fmla="*/ 711993 w 1452562"/>
                <a:gd name="connsiteY6" fmla="*/ 130969 h 361950"/>
                <a:gd name="connsiteX7" fmla="*/ 766762 w 1452562"/>
                <a:gd name="connsiteY7" fmla="*/ 195263 h 361950"/>
                <a:gd name="connsiteX8" fmla="*/ 1009650 w 1452562"/>
                <a:gd name="connsiteY8" fmla="*/ 0 h 361950"/>
                <a:gd name="connsiteX9" fmla="*/ 1071562 w 1452562"/>
                <a:gd name="connsiteY9" fmla="*/ 197644 h 361950"/>
                <a:gd name="connsiteX10" fmla="*/ 1121568 w 1452562"/>
                <a:gd name="connsiteY10" fmla="*/ 285750 h 361950"/>
                <a:gd name="connsiteX11" fmla="*/ 1188243 w 1452562"/>
                <a:gd name="connsiteY11" fmla="*/ 352425 h 361950"/>
                <a:gd name="connsiteX12" fmla="*/ 1414462 w 1452562"/>
                <a:gd name="connsiteY12" fmla="*/ 35719 h 361950"/>
                <a:gd name="connsiteX13" fmla="*/ 1452562 w 1452562"/>
                <a:gd name="connsiteY13" fmla="*/ 92869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2562" h="361950">
                  <a:moveTo>
                    <a:pt x="0" y="292894"/>
                  </a:moveTo>
                  <a:lnTo>
                    <a:pt x="192881" y="69057"/>
                  </a:lnTo>
                  <a:lnTo>
                    <a:pt x="245268" y="238125"/>
                  </a:lnTo>
                  <a:lnTo>
                    <a:pt x="304800" y="319088"/>
                  </a:lnTo>
                  <a:lnTo>
                    <a:pt x="361950" y="361950"/>
                  </a:lnTo>
                  <a:lnTo>
                    <a:pt x="590550" y="92869"/>
                  </a:lnTo>
                  <a:lnTo>
                    <a:pt x="711993" y="130969"/>
                  </a:lnTo>
                  <a:lnTo>
                    <a:pt x="766762" y="195263"/>
                  </a:lnTo>
                  <a:lnTo>
                    <a:pt x="1009650" y="0"/>
                  </a:lnTo>
                  <a:lnTo>
                    <a:pt x="1071562" y="197644"/>
                  </a:lnTo>
                  <a:lnTo>
                    <a:pt x="1121568" y="285750"/>
                  </a:lnTo>
                  <a:lnTo>
                    <a:pt x="1188243" y="352425"/>
                  </a:lnTo>
                  <a:lnTo>
                    <a:pt x="1414462" y="35719"/>
                  </a:lnTo>
                  <a:lnTo>
                    <a:pt x="1452562" y="92869"/>
                  </a:lnTo>
                </a:path>
              </a:pathLst>
            </a:cu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9" name="Group 1988"/>
            <p:cNvGrpSpPr/>
            <p:nvPr/>
          </p:nvGrpSpPr>
          <p:grpSpPr>
            <a:xfrm>
              <a:off x="7060927" y="1950088"/>
              <a:ext cx="1273736" cy="403226"/>
              <a:chOff x="7060927" y="1950088"/>
              <a:chExt cx="1273736" cy="403226"/>
            </a:xfrm>
          </p:grpSpPr>
          <p:sp>
            <p:nvSpPr>
              <p:cNvPr id="1990" name="Freeform 1163"/>
              <p:cNvSpPr/>
              <p:nvPr/>
            </p:nvSpPr>
            <p:spPr bwMode="auto">
              <a:xfrm>
                <a:off x="7640365" y="2137413"/>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91" name="Freeform 1123"/>
              <p:cNvSpPr/>
              <p:nvPr/>
            </p:nvSpPr>
            <p:spPr bwMode="auto">
              <a:xfrm>
                <a:off x="7060927" y="2028667"/>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92" name="Freeform 1123"/>
              <p:cNvSpPr/>
              <p:nvPr/>
            </p:nvSpPr>
            <p:spPr bwMode="auto">
              <a:xfrm>
                <a:off x="7118077" y="2185830"/>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93" name="Freeform 1123"/>
              <p:cNvSpPr/>
              <p:nvPr/>
            </p:nvSpPr>
            <p:spPr bwMode="auto">
              <a:xfrm>
                <a:off x="7172847" y="2264413"/>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94" name="Freeform 1123"/>
              <p:cNvSpPr/>
              <p:nvPr/>
            </p:nvSpPr>
            <p:spPr bwMode="auto">
              <a:xfrm>
                <a:off x="7232378" y="2307276"/>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95" name="Freeform 1123"/>
              <p:cNvSpPr/>
              <p:nvPr/>
            </p:nvSpPr>
            <p:spPr bwMode="auto">
              <a:xfrm>
                <a:off x="7463359" y="2040576"/>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96" name="Freeform 1123"/>
              <p:cNvSpPr/>
              <p:nvPr/>
            </p:nvSpPr>
            <p:spPr bwMode="auto">
              <a:xfrm>
                <a:off x="7584802" y="2078676"/>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97" name="Freeform 1123"/>
              <p:cNvSpPr/>
              <p:nvPr/>
            </p:nvSpPr>
            <p:spPr bwMode="auto">
              <a:xfrm>
                <a:off x="7877695" y="1950088"/>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98" name="Freeform 1123"/>
              <p:cNvSpPr/>
              <p:nvPr/>
            </p:nvSpPr>
            <p:spPr bwMode="auto">
              <a:xfrm>
                <a:off x="7991457" y="2224324"/>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99" name="Freeform 1123"/>
              <p:cNvSpPr/>
              <p:nvPr/>
            </p:nvSpPr>
            <p:spPr bwMode="auto">
              <a:xfrm>
                <a:off x="8054757" y="2291580"/>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01" name="Freeform 1123"/>
              <p:cNvSpPr/>
              <p:nvPr/>
            </p:nvSpPr>
            <p:spPr bwMode="auto">
              <a:xfrm>
                <a:off x="8285450" y="1976862"/>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03" name="Freeform 1123"/>
              <p:cNvSpPr/>
              <p:nvPr/>
            </p:nvSpPr>
            <p:spPr bwMode="auto">
              <a:xfrm>
                <a:off x="7934307" y="2136218"/>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grpSp>
        <p:nvGrpSpPr>
          <p:cNvPr id="2004" name="Group 2003"/>
          <p:cNvGrpSpPr/>
          <p:nvPr/>
        </p:nvGrpSpPr>
        <p:grpSpPr>
          <a:xfrm>
            <a:off x="7052196" y="1911988"/>
            <a:ext cx="1051723" cy="357188"/>
            <a:chOff x="7052196" y="1911988"/>
            <a:chExt cx="1051723" cy="357188"/>
          </a:xfrm>
        </p:grpSpPr>
        <p:sp>
          <p:nvSpPr>
            <p:cNvPr id="2005" name="Line 951"/>
            <p:cNvSpPr>
              <a:spLocks noChangeShapeType="1"/>
            </p:cNvSpPr>
            <p:nvPr/>
          </p:nvSpPr>
          <p:spPr bwMode="auto">
            <a:xfrm>
              <a:off x="7205663" y="1933575"/>
              <a:ext cx="866775" cy="2381"/>
            </a:xfrm>
            <a:prstGeom prst="line">
              <a:avLst/>
            </a:prstGeom>
            <a:noFill/>
            <a:ln w="15875">
              <a:solidFill>
                <a:srgbClr val="79A6D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006" name="Line 966"/>
            <p:cNvSpPr>
              <a:spLocks noChangeShapeType="1"/>
            </p:cNvSpPr>
            <p:nvPr/>
          </p:nvSpPr>
          <p:spPr bwMode="auto">
            <a:xfrm>
              <a:off x="7200901" y="2205675"/>
              <a:ext cx="881062" cy="0"/>
            </a:xfrm>
            <a:prstGeom prst="line">
              <a:avLst/>
            </a:prstGeom>
            <a:noFill/>
            <a:ln w="15875">
              <a:solidFill>
                <a:srgbClr val="91C35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008" name="Freeform 941"/>
            <p:cNvSpPr/>
            <p:nvPr/>
          </p:nvSpPr>
          <p:spPr bwMode="auto">
            <a:xfrm>
              <a:off x="8046766" y="1911988"/>
              <a:ext cx="47625"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09" name="Freeform 943"/>
            <p:cNvSpPr/>
            <p:nvPr/>
          </p:nvSpPr>
          <p:spPr bwMode="auto">
            <a:xfrm>
              <a:off x="7464154" y="1911988"/>
              <a:ext cx="50800"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10" name="Freeform 945"/>
            <p:cNvSpPr/>
            <p:nvPr/>
          </p:nvSpPr>
          <p:spPr bwMode="auto">
            <a:xfrm>
              <a:off x="7636395" y="1911988"/>
              <a:ext cx="49213"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11" name="Freeform 949"/>
            <p:cNvSpPr/>
            <p:nvPr/>
          </p:nvSpPr>
          <p:spPr bwMode="auto">
            <a:xfrm>
              <a:off x="7172054" y="1911988"/>
              <a:ext cx="49213"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13" name="Rectangle 952"/>
            <p:cNvSpPr>
              <a:spLocks noChangeArrowheads="1"/>
            </p:cNvSpPr>
            <p:nvPr/>
          </p:nvSpPr>
          <p:spPr bwMode="auto">
            <a:xfrm>
              <a:off x="7876902" y="2127887"/>
              <a:ext cx="49213" cy="44450"/>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014" name="Rectangle 953"/>
            <p:cNvSpPr>
              <a:spLocks noChangeArrowheads="1"/>
            </p:cNvSpPr>
            <p:nvPr/>
          </p:nvSpPr>
          <p:spPr bwMode="auto">
            <a:xfrm>
              <a:off x="8046765" y="2038987"/>
              <a:ext cx="47625" cy="47625"/>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015" name="Rectangle 954"/>
            <p:cNvSpPr>
              <a:spLocks noChangeArrowheads="1"/>
            </p:cNvSpPr>
            <p:nvPr/>
          </p:nvSpPr>
          <p:spPr bwMode="auto">
            <a:xfrm>
              <a:off x="7641953" y="2000093"/>
              <a:ext cx="49213" cy="46038"/>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016" name="Rectangle 955"/>
            <p:cNvSpPr>
              <a:spLocks noChangeArrowheads="1"/>
            </p:cNvSpPr>
            <p:nvPr/>
          </p:nvSpPr>
          <p:spPr bwMode="auto">
            <a:xfrm>
              <a:off x="7465740" y="2091376"/>
              <a:ext cx="47625" cy="46038"/>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017" name="Rectangle 956"/>
            <p:cNvSpPr>
              <a:spLocks noChangeArrowheads="1"/>
            </p:cNvSpPr>
            <p:nvPr/>
          </p:nvSpPr>
          <p:spPr bwMode="auto">
            <a:xfrm>
              <a:off x="7176815" y="1997713"/>
              <a:ext cx="49213" cy="46038"/>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019" name="Freeform 957"/>
            <p:cNvSpPr/>
            <p:nvPr/>
          </p:nvSpPr>
          <p:spPr bwMode="auto">
            <a:xfrm>
              <a:off x="7202184" y="2023108"/>
              <a:ext cx="882159" cy="129382"/>
            </a:xfrm>
            <a:custGeom>
              <a:avLst/>
              <a:gdLst>
                <a:gd name="T0" fmla="*/ 0 w 245"/>
                <a:gd name="T1" fmla="*/ 0 h 102"/>
                <a:gd name="T2" fmla="*/ 20 w 245"/>
                <a:gd name="T3" fmla="*/ 102 h 102"/>
                <a:gd name="T4" fmla="*/ 130 w 245"/>
                <a:gd name="T5" fmla="*/ 0 h 102"/>
                <a:gd name="T6" fmla="*/ 196 w 245"/>
                <a:gd name="T7" fmla="*/ 77 h 102"/>
                <a:gd name="T8" fmla="*/ 245 w 245"/>
                <a:gd name="T9" fmla="*/ 27 h 102"/>
                <a:gd name="connsiteX0" fmla="*/ 0 w 10000"/>
                <a:gd name="connsiteY0" fmla="*/ 0 h 7549"/>
                <a:gd name="connsiteX1" fmla="*/ 3238 w 10000"/>
                <a:gd name="connsiteY1" fmla="*/ 5882 h 7549"/>
                <a:gd name="connsiteX2" fmla="*/ 5306 w 10000"/>
                <a:gd name="connsiteY2" fmla="*/ 0 h 7549"/>
                <a:gd name="connsiteX3" fmla="*/ 8000 w 10000"/>
                <a:gd name="connsiteY3" fmla="*/ 7549 h 7549"/>
                <a:gd name="connsiteX4" fmla="*/ 10000 w 10000"/>
                <a:gd name="connsiteY4" fmla="*/ 2647 h 7549"/>
                <a:gd name="connsiteX0-1" fmla="*/ 0 w 10082"/>
                <a:gd name="connsiteY0-2" fmla="*/ 584 h 10000"/>
                <a:gd name="connsiteX1-3" fmla="*/ 3320 w 10082"/>
                <a:gd name="connsiteY1-4" fmla="*/ 7792 h 10000"/>
                <a:gd name="connsiteX2-5" fmla="*/ 5388 w 10082"/>
                <a:gd name="connsiteY2-6" fmla="*/ 0 h 10000"/>
                <a:gd name="connsiteX3-7" fmla="*/ 8082 w 10082"/>
                <a:gd name="connsiteY3-8" fmla="*/ 10000 h 10000"/>
                <a:gd name="connsiteX4-9" fmla="*/ 10082 w 10082"/>
                <a:gd name="connsiteY4-10" fmla="*/ 3506 h 10000"/>
                <a:gd name="connsiteX0-11" fmla="*/ 0 w 10082"/>
                <a:gd name="connsiteY0-12" fmla="*/ 0 h 9416"/>
                <a:gd name="connsiteX1-13" fmla="*/ 3320 w 10082"/>
                <a:gd name="connsiteY1-14" fmla="*/ 7208 h 9416"/>
                <a:gd name="connsiteX2-15" fmla="*/ 5197 w 10082"/>
                <a:gd name="connsiteY2-16" fmla="*/ 0 h 9416"/>
                <a:gd name="connsiteX3-17" fmla="*/ 8082 w 10082"/>
                <a:gd name="connsiteY3-18" fmla="*/ 9416 h 9416"/>
                <a:gd name="connsiteX4-19" fmla="*/ 10082 w 10082"/>
                <a:gd name="connsiteY4-20" fmla="*/ 2922 h 9416"/>
                <a:gd name="connsiteX0-21" fmla="*/ 0 w 10000"/>
                <a:gd name="connsiteY0-22" fmla="*/ 0 h 11241"/>
                <a:gd name="connsiteX1-23" fmla="*/ 3293 w 10000"/>
                <a:gd name="connsiteY1-24" fmla="*/ 7655 h 11241"/>
                <a:gd name="connsiteX2-25" fmla="*/ 5155 w 10000"/>
                <a:gd name="connsiteY2-26" fmla="*/ 0 h 11241"/>
                <a:gd name="connsiteX3-27" fmla="*/ 7962 w 10000"/>
                <a:gd name="connsiteY3-28" fmla="*/ 11241 h 11241"/>
                <a:gd name="connsiteX4-29" fmla="*/ 10000 w 10000"/>
                <a:gd name="connsiteY4-30" fmla="*/ 3103 h 112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1241">
                  <a:moveTo>
                    <a:pt x="0" y="0"/>
                  </a:moveTo>
                  <a:lnTo>
                    <a:pt x="3293" y="7655"/>
                  </a:lnTo>
                  <a:lnTo>
                    <a:pt x="5155" y="0"/>
                  </a:lnTo>
                  <a:lnTo>
                    <a:pt x="7962" y="11241"/>
                  </a:lnTo>
                  <a:lnTo>
                    <a:pt x="10000" y="3103"/>
                  </a:lnTo>
                </a:path>
              </a:pathLst>
            </a:custGeom>
            <a:noFill/>
            <a:ln w="15875">
              <a:solidFill>
                <a:srgbClr val="2F93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2020" name="Rectangle 958"/>
            <p:cNvSpPr>
              <a:spLocks noChangeArrowheads="1"/>
            </p:cNvSpPr>
            <p:nvPr/>
          </p:nvSpPr>
          <p:spPr bwMode="auto">
            <a:xfrm>
              <a:off x="8053909" y="2008031"/>
              <a:ext cx="47625" cy="49213"/>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022" name="Rectangle 959"/>
            <p:cNvSpPr>
              <a:spLocks noChangeArrowheads="1"/>
            </p:cNvSpPr>
            <p:nvPr/>
          </p:nvSpPr>
          <p:spPr bwMode="auto">
            <a:xfrm>
              <a:off x="7872139" y="2008825"/>
              <a:ext cx="49213"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023" name="Rectangle 960"/>
            <p:cNvSpPr>
              <a:spLocks noChangeArrowheads="1"/>
            </p:cNvSpPr>
            <p:nvPr/>
          </p:nvSpPr>
          <p:spPr bwMode="auto">
            <a:xfrm>
              <a:off x="7179990" y="2049307"/>
              <a:ext cx="49213"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024" name="Rectangle 961"/>
            <p:cNvSpPr>
              <a:spLocks noChangeArrowheads="1"/>
            </p:cNvSpPr>
            <p:nvPr/>
          </p:nvSpPr>
          <p:spPr bwMode="auto">
            <a:xfrm>
              <a:off x="7641952" y="2046131"/>
              <a:ext cx="47625" cy="49213"/>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026" name="Freeform 962"/>
            <p:cNvSpPr/>
            <p:nvPr/>
          </p:nvSpPr>
          <p:spPr bwMode="auto">
            <a:xfrm>
              <a:off x="7201419" y="2018351"/>
              <a:ext cx="877904" cy="46212"/>
            </a:xfrm>
            <a:custGeom>
              <a:avLst/>
              <a:gdLst>
                <a:gd name="T0" fmla="*/ 0 w 241"/>
                <a:gd name="T1" fmla="*/ 27 h 27"/>
                <a:gd name="T2" fmla="*/ 14 w 241"/>
                <a:gd name="T3" fmla="*/ 0 h 27"/>
                <a:gd name="T4" fmla="*/ 241 w 241"/>
                <a:gd name="T5" fmla="*/ 0 h 27"/>
                <a:gd name="connsiteX0" fmla="*/ 0 w 10000"/>
                <a:gd name="connsiteY0" fmla="*/ 14444 h 14444"/>
                <a:gd name="connsiteX1" fmla="*/ 7241 w 10000"/>
                <a:gd name="connsiteY1" fmla="*/ 0 h 14444"/>
                <a:gd name="connsiteX2" fmla="*/ 10000 w 10000"/>
                <a:gd name="connsiteY2" fmla="*/ 4444 h 14444"/>
                <a:gd name="connsiteX0-1" fmla="*/ 0 w 10249"/>
                <a:gd name="connsiteY0-2" fmla="*/ 8333 h 8333"/>
                <a:gd name="connsiteX1-3" fmla="*/ 7490 w 10249"/>
                <a:gd name="connsiteY1-4" fmla="*/ 0 h 8333"/>
                <a:gd name="connsiteX2-5" fmla="*/ 10249 w 10249"/>
                <a:gd name="connsiteY2-6" fmla="*/ 4444 h 8333"/>
                <a:gd name="connsiteX0-7" fmla="*/ 0 w 22389"/>
                <a:gd name="connsiteY0-8" fmla="*/ 12667 h 12667"/>
                <a:gd name="connsiteX1-9" fmla="*/ 7308 w 22389"/>
                <a:gd name="connsiteY1-10" fmla="*/ 2667 h 12667"/>
                <a:gd name="connsiteX2-11" fmla="*/ 22389 w 22389"/>
                <a:gd name="connsiteY2-12" fmla="*/ 0 h 12667"/>
                <a:gd name="connsiteX0-13" fmla="*/ 0 w 22389"/>
                <a:gd name="connsiteY0-14" fmla="*/ 12667 h 12667"/>
                <a:gd name="connsiteX1-15" fmla="*/ 7308 w 22389"/>
                <a:gd name="connsiteY1-16" fmla="*/ 2667 h 12667"/>
                <a:gd name="connsiteX2-17" fmla="*/ 11707 w 22389"/>
                <a:gd name="connsiteY2-18" fmla="*/ 10266 h 12667"/>
                <a:gd name="connsiteX3" fmla="*/ 22389 w 22389"/>
                <a:gd name="connsiteY3" fmla="*/ 0 h 12667"/>
                <a:gd name="connsiteX0-19" fmla="*/ 0 w 22389"/>
                <a:gd name="connsiteY0-20" fmla="*/ 12667 h 12667"/>
                <a:gd name="connsiteX1-21" fmla="*/ 7308 w 22389"/>
                <a:gd name="connsiteY1-22" fmla="*/ 2667 h 12667"/>
                <a:gd name="connsiteX2-23" fmla="*/ 11707 w 22389"/>
                <a:gd name="connsiteY2-24" fmla="*/ 10266 h 12667"/>
                <a:gd name="connsiteX3-25" fmla="*/ 17780 w 22389"/>
                <a:gd name="connsiteY3-26" fmla="*/ 1599 h 12667"/>
                <a:gd name="connsiteX4" fmla="*/ 22389 w 22389"/>
                <a:gd name="connsiteY4" fmla="*/ 0 h 12667"/>
                <a:gd name="connsiteX0-27" fmla="*/ 0 w 22389"/>
                <a:gd name="connsiteY0-28" fmla="*/ 12667 h 12667"/>
                <a:gd name="connsiteX1-29" fmla="*/ 7308 w 22389"/>
                <a:gd name="connsiteY1-30" fmla="*/ 2667 h 12667"/>
                <a:gd name="connsiteX2-31" fmla="*/ 11707 w 22389"/>
                <a:gd name="connsiteY2-32" fmla="*/ 10266 h 12667"/>
                <a:gd name="connsiteX3-33" fmla="*/ 17780 w 22389"/>
                <a:gd name="connsiteY3-34" fmla="*/ 1599 h 12667"/>
                <a:gd name="connsiteX4-35" fmla="*/ 22389 w 22389"/>
                <a:gd name="connsiteY4-36" fmla="*/ 0 h 12667"/>
                <a:gd name="connsiteX0-37" fmla="*/ 0 w 22389"/>
                <a:gd name="connsiteY0-38" fmla="*/ 12667 h 12944"/>
                <a:gd name="connsiteX1-39" fmla="*/ 7308 w 22389"/>
                <a:gd name="connsiteY1-40" fmla="*/ 2667 h 12944"/>
                <a:gd name="connsiteX2-41" fmla="*/ 11707 w 22389"/>
                <a:gd name="connsiteY2-42" fmla="*/ 12933 h 12944"/>
                <a:gd name="connsiteX3-43" fmla="*/ 17780 w 22389"/>
                <a:gd name="connsiteY3-44" fmla="*/ 1599 h 12944"/>
                <a:gd name="connsiteX4-45" fmla="*/ 22389 w 22389"/>
                <a:gd name="connsiteY4-46" fmla="*/ 0 h 12944"/>
                <a:gd name="connsiteX0-47" fmla="*/ 0 w 22389"/>
                <a:gd name="connsiteY0-48" fmla="*/ 12667 h 12938"/>
                <a:gd name="connsiteX1-49" fmla="*/ 7308 w 22389"/>
                <a:gd name="connsiteY1-50" fmla="*/ 2667 h 12938"/>
                <a:gd name="connsiteX2-51" fmla="*/ 11707 w 22389"/>
                <a:gd name="connsiteY2-52" fmla="*/ 12933 h 12938"/>
                <a:gd name="connsiteX3-53" fmla="*/ 17780 w 22389"/>
                <a:gd name="connsiteY3-54" fmla="*/ 1599 h 12938"/>
                <a:gd name="connsiteX4-55" fmla="*/ 22389 w 22389"/>
                <a:gd name="connsiteY4-56" fmla="*/ 0 h 12938"/>
                <a:gd name="connsiteX0-57" fmla="*/ 0 w 22389"/>
                <a:gd name="connsiteY0-58" fmla="*/ 12667 h 12938"/>
                <a:gd name="connsiteX1-59" fmla="*/ 7308 w 22389"/>
                <a:gd name="connsiteY1-60" fmla="*/ 2667 h 12938"/>
                <a:gd name="connsiteX2-61" fmla="*/ 11707 w 22389"/>
                <a:gd name="connsiteY2-62" fmla="*/ 12933 h 12938"/>
                <a:gd name="connsiteX3-63" fmla="*/ 17780 w 22389"/>
                <a:gd name="connsiteY3-64" fmla="*/ 1599 h 12938"/>
                <a:gd name="connsiteX4-65" fmla="*/ 22389 w 22389"/>
                <a:gd name="connsiteY4-66" fmla="*/ 0 h 12938"/>
              </a:gdLst>
              <a:ahLst/>
              <a:cxnLst>
                <a:cxn ang="0">
                  <a:pos x="connsiteX0-1" y="connsiteY0-2"/>
                </a:cxn>
                <a:cxn ang="0">
                  <a:pos x="connsiteX1-3" y="connsiteY1-4"/>
                </a:cxn>
                <a:cxn ang="0">
                  <a:pos x="connsiteX2-5" y="connsiteY2-6"/>
                </a:cxn>
                <a:cxn ang="0">
                  <a:pos x="connsiteX3-25" y="connsiteY3-26"/>
                </a:cxn>
                <a:cxn ang="0">
                  <a:pos x="connsiteX4-35" y="connsiteY4-36"/>
                </a:cxn>
              </a:cxnLst>
              <a:rect l="l" t="t" r="r" b="b"/>
              <a:pathLst>
                <a:path w="22389" h="12938">
                  <a:moveTo>
                    <a:pt x="0" y="12667"/>
                  </a:moveTo>
                  <a:lnTo>
                    <a:pt x="7308" y="2667"/>
                  </a:lnTo>
                  <a:lnTo>
                    <a:pt x="11707" y="12933"/>
                  </a:lnTo>
                  <a:cubicBezTo>
                    <a:pt x="13452" y="13199"/>
                    <a:pt x="16000" y="3310"/>
                    <a:pt x="17780" y="1599"/>
                  </a:cubicBezTo>
                  <a:cubicBezTo>
                    <a:pt x="19560" y="-112"/>
                    <a:pt x="21621" y="711"/>
                    <a:pt x="22389" y="0"/>
                  </a:cubicBezTo>
                </a:path>
              </a:pathLst>
            </a:custGeom>
            <a:noFill/>
            <a:ln w="15875">
              <a:solidFill>
                <a:srgbClr val="086F3C"/>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2027" name="Freeform 963"/>
            <p:cNvSpPr/>
            <p:nvPr/>
          </p:nvSpPr>
          <p:spPr bwMode="auto">
            <a:xfrm>
              <a:off x="7177608" y="2180275"/>
              <a:ext cx="53975" cy="52388"/>
            </a:xfrm>
            <a:custGeom>
              <a:avLst/>
              <a:gdLst>
                <a:gd name="T0" fmla="*/ 0 w 34"/>
                <a:gd name="T1" fmla="*/ 16 h 33"/>
                <a:gd name="T2" fmla="*/ 16 w 34"/>
                <a:gd name="T3" fmla="*/ 0 h 33"/>
                <a:gd name="T4" fmla="*/ 34 w 34"/>
                <a:gd name="T5" fmla="*/ 16 h 33"/>
                <a:gd name="T6" fmla="*/ 16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6" y="0"/>
                  </a:lnTo>
                  <a:lnTo>
                    <a:pt x="34" y="16"/>
                  </a:lnTo>
                  <a:lnTo>
                    <a:pt x="16"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28" name="Freeform 964"/>
            <p:cNvSpPr/>
            <p:nvPr/>
          </p:nvSpPr>
          <p:spPr bwMode="auto">
            <a:xfrm>
              <a:off x="7873731" y="2180275"/>
              <a:ext cx="53975" cy="52388"/>
            </a:xfrm>
            <a:custGeom>
              <a:avLst/>
              <a:gdLst>
                <a:gd name="T0" fmla="*/ 0 w 34"/>
                <a:gd name="T1" fmla="*/ 16 h 33"/>
                <a:gd name="T2" fmla="*/ 16 w 34"/>
                <a:gd name="T3" fmla="*/ 0 h 33"/>
                <a:gd name="T4" fmla="*/ 34 w 34"/>
                <a:gd name="T5" fmla="*/ 16 h 33"/>
                <a:gd name="T6" fmla="*/ 16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6" y="0"/>
                  </a:lnTo>
                  <a:lnTo>
                    <a:pt x="34" y="16"/>
                  </a:lnTo>
                  <a:lnTo>
                    <a:pt x="16"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29" name="Freeform 965"/>
            <p:cNvSpPr/>
            <p:nvPr/>
          </p:nvSpPr>
          <p:spPr bwMode="auto">
            <a:xfrm>
              <a:off x="8049944" y="2180275"/>
              <a:ext cx="53975" cy="52388"/>
            </a:xfrm>
            <a:custGeom>
              <a:avLst/>
              <a:gdLst>
                <a:gd name="T0" fmla="*/ 0 w 34"/>
                <a:gd name="T1" fmla="*/ 16 h 33"/>
                <a:gd name="T2" fmla="*/ 16 w 34"/>
                <a:gd name="T3" fmla="*/ 0 h 33"/>
                <a:gd name="T4" fmla="*/ 34 w 34"/>
                <a:gd name="T5" fmla="*/ 16 h 33"/>
                <a:gd name="T6" fmla="*/ 16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6" y="0"/>
                  </a:lnTo>
                  <a:lnTo>
                    <a:pt x="34" y="16"/>
                  </a:lnTo>
                  <a:lnTo>
                    <a:pt x="16"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31" name="Freeform 1110"/>
            <p:cNvSpPr/>
            <p:nvPr/>
          </p:nvSpPr>
          <p:spPr bwMode="auto">
            <a:xfrm>
              <a:off x="7588771" y="1948500"/>
              <a:ext cx="49213" cy="46038"/>
            </a:xfrm>
            <a:custGeom>
              <a:avLst/>
              <a:gdLst>
                <a:gd name="T0" fmla="*/ 0 w 31"/>
                <a:gd name="T1" fmla="*/ 15 h 29"/>
                <a:gd name="T2" fmla="*/ 0 w 31"/>
                <a:gd name="T3" fmla="*/ 15 h 29"/>
                <a:gd name="T4" fmla="*/ 0 w 31"/>
                <a:gd name="T5" fmla="*/ 9 h 29"/>
                <a:gd name="T6" fmla="*/ 4 w 31"/>
                <a:gd name="T7" fmla="*/ 4 h 29"/>
                <a:gd name="T8" fmla="*/ 9 w 31"/>
                <a:gd name="T9" fmla="*/ 2 h 29"/>
                <a:gd name="T10" fmla="*/ 14 w 31"/>
                <a:gd name="T11" fmla="*/ 0 h 29"/>
                <a:gd name="T12" fmla="*/ 14 w 31"/>
                <a:gd name="T13" fmla="*/ 0 h 29"/>
                <a:gd name="T14" fmla="*/ 22 w 31"/>
                <a:gd name="T15" fmla="*/ 2 h 29"/>
                <a:gd name="T16" fmla="*/ 25 w 31"/>
                <a:gd name="T17" fmla="*/ 4 h 29"/>
                <a:gd name="T18" fmla="*/ 29 w 31"/>
                <a:gd name="T19" fmla="*/ 9 h 29"/>
                <a:gd name="T20" fmla="*/ 31 w 31"/>
                <a:gd name="T21" fmla="*/ 15 h 29"/>
                <a:gd name="T22" fmla="*/ 31 w 31"/>
                <a:gd name="T23" fmla="*/ 15 h 29"/>
                <a:gd name="T24" fmla="*/ 29 w 31"/>
                <a:gd name="T25" fmla="*/ 20 h 29"/>
                <a:gd name="T26" fmla="*/ 25 w 31"/>
                <a:gd name="T27" fmla="*/ 25 h 29"/>
                <a:gd name="T28" fmla="*/ 22 w 31"/>
                <a:gd name="T29" fmla="*/ 29 h 29"/>
                <a:gd name="T30" fmla="*/ 14 w 31"/>
                <a:gd name="T31" fmla="*/ 29 h 29"/>
                <a:gd name="T32" fmla="*/ 14 w 31"/>
                <a:gd name="T33" fmla="*/ 29 h 29"/>
                <a:gd name="T34" fmla="*/ 9 w 31"/>
                <a:gd name="T35" fmla="*/ 29 h 29"/>
                <a:gd name="T36" fmla="*/ 4 w 31"/>
                <a:gd name="T37" fmla="*/ 25 h 29"/>
                <a:gd name="T38" fmla="*/ 0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0" y="9"/>
                  </a:lnTo>
                  <a:lnTo>
                    <a:pt x="4" y="4"/>
                  </a:lnTo>
                  <a:lnTo>
                    <a:pt x="9" y="2"/>
                  </a:lnTo>
                  <a:lnTo>
                    <a:pt x="14" y="0"/>
                  </a:lnTo>
                  <a:lnTo>
                    <a:pt x="14" y="0"/>
                  </a:lnTo>
                  <a:lnTo>
                    <a:pt x="22" y="2"/>
                  </a:lnTo>
                  <a:lnTo>
                    <a:pt x="25" y="4"/>
                  </a:lnTo>
                  <a:lnTo>
                    <a:pt x="29" y="9"/>
                  </a:lnTo>
                  <a:lnTo>
                    <a:pt x="31" y="15"/>
                  </a:lnTo>
                  <a:lnTo>
                    <a:pt x="31" y="15"/>
                  </a:lnTo>
                  <a:lnTo>
                    <a:pt x="29" y="20"/>
                  </a:lnTo>
                  <a:lnTo>
                    <a:pt x="25" y="25"/>
                  </a:lnTo>
                  <a:lnTo>
                    <a:pt x="22" y="29"/>
                  </a:lnTo>
                  <a:lnTo>
                    <a:pt x="14" y="29"/>
                  </a:lnTo>
                  <a:lnTo>
                    <a:pt x="14" y="29"/>
                  </a:lnTo>
                  <a:lnTo>
                    <a:pt x="9" y="29"/>
                  </a:lnTo>
                  <a:lnTo>
                    <a:pt x="4" y="25"/>
                  </a:lnTo>
                  <a:lnTo>
                    <a:pt x="0"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32" name="Freeform 1116"/>
            <p:cNvSpPr/>
            <p:nvPr/>
          </p:nvSpPr>
          <p:spPr bwMode="auto">
            <a:xfrm>
              <a:off x="7409384" y="2043750"/>
              <a:ext cx="50800" cy="46038"/>
            </a:xfrm>
            <a:custGeom>
              <a:avLst/>
              <a:gdLst>
                <a:gd name="T0" fmla="*/ 0 w 32"/>
                <a:gd name="T1" fmla="*/ 14 h 29"/>
                <a:gd name="T2" fmla="*/ 0 w 32"/>
                <a:gd name="T3" fmla="*/ 14 h 29"/>
                <a:gd name="T4" fmla="*/ 1 w 32"/>
                <a:gd name="T5" fmla="*/ 9 h 29"/>
                <a:gd name="T6" fmla="*/ 5 w 32"/>
                <a:gd name="T7" fmla="*/ 5 h 29"/>
                <a:gd name="T8" fmla="*/ 10 w 32"/>
                <a:gd name="T9" fmla="*/ 2 h 29"/>
                <a:gd name="T10" fmla="*/ 16 w 32"/>
                <a:gd name="T11" fmla="*/ 0 h 29"/>
                <a:gd name="T12" fmla="*/ 16 w 32"/>
                <a:gd name="T13" fmla="*/ 0 h 29"/>
                <a:gd name="T14" fmla="*/ 21 w 32"/>
                <a:gd name="T15" fmla="*/ 2 h 29"/>
                <a:gd name="T16" fmla="*/ 27 w 32"/>
                <a:gd name="T17" fmla="*/ 5 h 29"/>
                <a:gd name="T18" fmla="*/ 30 w 32"/>
                <a:gd name="T19" fmla="*/ 9 h 29"/>
                <a:gd name="T20" fmla="*/ 32 w 32"/>
                <a:gd name="T21" fmla="*/ 14 h 29"/>
                <a:gd name="T22" fmla="*/ 32 w 32"/>
                <a:gd name="T23" fmla="*/ 14 h 29"/>
                <a:gd name="T24" fmla="*/ 30 w 32"/>
                <a:gd name="T25" fmla="*/ 20 h 29"/>
                <a:gd name="T26" fmla="*/ 27 w 32"/>
                <a:gd name="T27" fmla="*/ 25 h 29"/>
                <a:gd name="T28" fmla="*/ 21 w 32"/>
                <a:gd name="T29" fmla="*/ 29 h 29"/>
                <a:gd name="T30" fmla="*/ 16 w 32"/>
                <a:gd name="T31" fmla="*/ 29 h 29"/>
                <a:gd name="T32" fmla="*/ 16 w 32"/>
                <a:gd name="T33" fmla="*/ 29 h 29"/>
                <a:gd name="T34" fmla="*/ 10 w 32"/>
                <a:gd name="T35" fmla="*/ 29 h 29"/>
                <a:gd name="T36" fmla="*/ 5 w 32"/>
                <a:gd name="T37" fmla="*/ 25 h 29"/>
                <a:gd name="T38" fmla="*/ 1 w 32"/>
                <a:gd name="T39" fmla="*/ 20 h 29"/>
                <a:gd name="T40" fmla="*/ 0 w 32"/>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9">
                  <a:moveTo>
                    <a:pt x="0" y="14"/>
                  </a:moveTo>
                  <a:lnTo>
                    <a:pt x="0" y="14"/>
                  </a:lnTo>
                  <a:lnTo>
                    <a:pt x="1" y="9"/>
                  </a:lnTo>
                  <a:lnTo>
                    <a:pt x="5" y="5"/>
                  </a:lnTo>
                  <a:lnTo>
                    <a:pt x="10" y="2"/>
                  </a:lnTo>
                  <a:lnTo>
                    <a:pt x="16" y="0"/>
                  </a:lnTo>
                  <a:lnTo>
                    <a:pt x="16" y="0"/>
                  </a:lnTo>
                  <a:lnTo>
                    <a:pt x="21" y="2"/>
                  </a:lnTo>
                  <a:lnTo>
                    <a:pt x="27" y="5"/>
                  </a:lnTo>
                  <a:lnTo>
                    <a:pt x="30" y="9"/>
                  </a:lnTo>
                  <a:lnTo>
                    <a:pt x="32" y="14"/>
                  </a:lnTo>
                  <a:lnTo>
                    <a:pt x="32" y="14"/>
                  </a:lnTo>
                  <a:lnTo>
                    <a:pt x="30" y="20"/>
                  </a:lnTo>
                  <a:lnTo>
                    <a:pt x="27" y="25"/>
                  </a:lnTo>
                  <a:lnTo>
                    <a:pt x="21" y="29"/>
                  </a:lnTo>
                  <a:lnTo>
                    <a:pt x="16" y="29"/>
                  </a:lnTo>
                  <a:lnTo>
                    <a:pt x="16" y="29"/>
                  </a:lnTo>
                  <a:lnTo>
                    <a:pt x="10" y="29"/>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33" name="Freeform 1118"/>
            <p:cNvSpPr/>
            <p:nvPr/>
          </p:nvSpPr>
          <p:spPr bwMode="auto">
            <a:xfrm>
              <a:off x="7485584" y="2134238"/>
              <a:ext cx="49213" cy="46038"/>
            </a:xfrm>
            <a:custGeom>
              <a:avLst/>
              <a:gdLst>
                <a:gd name="T0" fmla="*/ 0 w 31"/>
                <a:gd name="T1" fmla="*/ 15 h 29"/>
                <a:gd name="T2" fmla="*/ 0 w 31"/>
                <a:gd name="T3" fmla="*/ 15 h 29"/>
                <a:gd name="T4" fmla="*/ 2 w 31"/>
                <a:gd name="T5" fmla="*/ 9 h 29"/>
                <a:gd name="T6" fmla="*/ 6 w 31"/>
                <a:gd name="T7" fmla="*/ 4 h 29"/>
                <a:gd name="T8" fmla="*/ 9 w 31"/>
                <a:gd name="T9" fmla="*/ 0 h 29"/>
                <a:gd name="T10" fmla="*/ 16 w 31"/>
                <a:gd name="T11" fmla="*/ 0 h 29"/>
                <a:gd name="T12" fmla="*/ 16 w 31"/>
                <a:gd name="T13" fmla="*/ 0 h 29"/>
                <a:gd name="T14" fmla="*/ 22 w 31"/>
                <a:gd name="T15" fmla="*/ 0 h 29"/>
                <a:gd name="T16" fmla="*/ 27 w 31"/>
                <a:gd name="T17" fmla="*/ 4 h 29"/>
                <a:gd name="T18" fmla="*/ 29 w 31"/>
                <a:gd name="T19" fmla="*/ 9 h 29"/>
                <a:gd name="T20" fmla="*/ 31 w 31"/>
                <a:gd name="T21" fmla="*/ 15 h 29"/>
                <a:gd name="T22" fmla="*/ 31 w 31"/>
                <a:gd name="T23" fmla="*/ 15 h 29"/>
                <a:gd name="T24" fmla="*/ 29 w 31"/>
                <a:gd name="T25" fmla="*/ 20 h 29"/>
                <a:gd name="T26" fmla="*/ 27 w 31"/>
                <a:gd name="T27" fmla="*/ 24 h 29"/>
                <a:gd name="T28" fmla="*/ 22 w 31"/>
                <a:gd name="T29" fmla="*/ 27 h 29"/>
                <a:gd name="T30" fmla="*/ 16 w 31"/>
                <a:gd name="T31" fmla="*/ 29 h 29"/>
                <a:gd name="T32" fmla="*/ 16 w 31"/>
                <a:gd name="T33" fmla="*/ 29 h 29"/>
                <a:gd name="T34" fmla="*/ 9 w 31"/>
                <a:gd name="T35" fmla="*/ 27 h 29"/>
                <a:gd name="T36" fmla="*/ 6 w 31"/>
                <a:gd name="T37" fmla="*/ 24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4"/>
                  </a:lnTo>
                  <a:lnTo>
                    <a:pt x="9" y="0"/>
                  </a:lnTo>
                  <a:lnTo>
                    <a:pt x="16" y="0"/>
                  </a:lnTo>
                  <a:lnTo>
                    <a:pt x="16" y="0"/>
                  </a:lnTo>
                  <a:lnTo>
                    <a:pt x="22" y="0"/>
                  </a:lnTo>
                  <a:lnTo>
                    <a:pt x="27" y="4"/>
                  </a:lnTo>
                  <a:lnTo>
                    <a:pt x="29" y="9"/>
                  </a:lnTo>
                  <a:lnTo>
                    <a:pt x="31" y="15"/>
                  </a:lnTo>
                  <a:lnTo>
                    <a:pt x="31" y="15"/>
                  </a:lnTo>
                  <a:lnTo>
                    <a:pt x="29" y="20"/>
                  </a:lnTo>
                  <a:lnTo>
                    <a:pt x="27" y="24"/>
                  </a:lnTo>
                  <a:lnTo>
                    <a:pt x="22" y="27"/>
                  </a:lnTo>
                  <a:lnTo>
                    <a:pt x="16" y="29"/>
                  </a:lnTo>
                  <a:lnTo>
                    <a:pt x="16" y="29"/>
                  </a:lnTo>
                  <a:lnTo>
                    <a:pt x="9" y="27"/>
                  </a:lnTo>
                  <a:lnTo>
                    <a:pt x="6" y="24"/>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34" name="Freeform 1130"/>
            <p:cNvSpPr/>
            <p:nvPr/>
          </p:nvSpPr>
          <p:spPr bwMode="auto">
            <a:xfrm>
              <a:off x="7052196" y="2012000"/>
              <a:ext cx="47625" cy="46038"/>
            </a:xfrm>
            <a:custGeom>
              <a:avLst/>
              <a:gdLst>
                <a:gd name="T0" fmla="*/ 0 w 30"/>
                <a:gd name="T1" fmla="*/ 14 h 29"/>
                <a:gd name="T2" fmla="*/ 0 w 30"/>
                <a:gd name="T3" fmla="*/ 14 h 29"/>
                <a:gd name="T4" fmla="*/ 1 w 30"/>
                <a:gd name="T5" fmla="*/ 9 h 29"/>
                <a:gd name="T6" fmla="*/ 5 w 30"/>
                <a:gd name="T7" fmla="*/ 3 h 29"/>
                <a:gd name="T8" fmla="*/ 9 w 30"/>
                <a:gd name="T9" fmla="*/ 0 h 29"/>
                <a:gd name="T10" fmla="*/ 16 w 30"/>
                <a:gd name="T11" fmla="*/ 0 h 29"/>
                <a:gd name="T12" fmla="*/ 16 w 30"/>
                <a:gd name="T13" fmla="*/ 0 h 29"/>
                <a:gd name="T14" fmla="*/ 21 w 30"/>
                <a:gd name="T15" fmla="*/ 0 h 29"/>
                <a:gd name="T16" fmla="*/ 27 w 30"/>
                <a:gd name="T17" fmla="*/ 3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0"/>
                  </a:lnTo>
                  <a:lnTo>
                    <a:pt x="16" y="0"/>
                  </a:lnTo>
                  <a:lnTo>
                    <a:pt x="16" y="0"/>
                  </a:lnTo>
                  <a:lnTo>
                    <a:pt x="21" y="0"/>
                  </a:lnTo>
                  <a:lnTo>
                    <a:pt x="27" y="3"/>
                  </a:lnTo>
                  <a:lnTo>
                    <a:pt x="28" y="9"/>
                  </a:lnTo>
                  <a:lnTo>
                    <a:pt x="30" y="14"/>
                  </a:lnTo>
                  <a:lnTo>
                    <a:pt x="30" y="14"/>
                  </a:lnTo>
                  <a:lnTo>
                    <a:pt x="28"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35" name="Freeform 1132"/>
            <p:cNvSpPr/>
            <p:nvPr/>
          </p:nvSpPr>
          <p:spPr bwMode="auto">
            <a:xfrm>
              <a:off x="7074421" y="2165988"/>
              <a:ext cx="49213" cy="49213"/>
            </a:xfrm>
            <a:custGeom>
              <a:avLst/>
              <a:gdLst>
                <a:gd name="T0" fmla="*/ 0 w 31"/>
                <a:gd name="T1" fmla="*/ 16 h 31"/>
                <a:gd name="T2" fmla="*/ 0 w 31"/>
                <a:gd name="T3" fmla="*/ 16 h 31"/>
                <a:gd name="T4" fmla="*/ 2 w 31"/>
                <a:gd name="T5" fmla="*/ 9 h 31"/>
                <a:gd name="T6" fmla="*/ 5 w 31"/>
                <a:gd name="T7" fmla="*/ 6 h 31"/>
                <a:gd name="T8" fmla="*/ 11 w 31"/>
                <a:gd name="T9" fmla="*/ 2 h 31"/>
                <a:gd name="T10" fmla="*/ 16 w 31"/>
                <a:gd name="T11" fmla="*/ 0 h 31"/>
                <a:gd name="T12" fmla="*/ 16 w 31"/>
                <a:gd name="T13" fmla="*/ 0 h 31"/>
                <a:gd name="T14" fmla="*/ 22 w 31"/>
                <a:gd name="T15" fmla="*/ 2 h 31"/>
                <a:gd name="T16" fmla="*/ 27 w 31"/>
                <a:gd name="T17" fmla="*/ 6 h 31"/>
                <a:gd name="T18" fmla="*/ 31 w 31"/>
                <a:gd name="T19" fmla="*/ 9 h 31"/>
                <a:gd name="T20" fmla="*/ 31 w 31"/>
                <a:gd name="T21" fmla="*/ 16 h 31"/>
                <a:gd name="T22" fmla="*/ 31 w 31"/>
                <a:gd name="T23" fmla="*/ 16 h 31"/>
                <a:gd name="T24" fmla="*/ 31 w 31"/>
                <a:gd name="T25" fmla="*/ 22 h 31"/>
                <a:gd name="T26" fmla="*/ 27 w 31"/>
                <a:gd name="T27" fmla="*/ 25 h 31"/>
                <a:gd name="T28" fmla="*/ 22 w 31"/>
                <a:gd name="T29" fmla="*/ 29 h 31"/>
                <a:gd name="T30" fmla="*/ 16 w 31"/>
                <a:gd name="T31" fmla="*/ 31 h 31"/>
                <a:gd name="T32" fmla="*/ 16 w 31"/>
                <a:gd name="T33" fmla="*/ 31 h 31"/>
                <a:gd name="T34" fmla="*/ 11 w 31"/>
                <a:gd name="T35" fmla="*/ 29 h 31"/>
                <a:gd name="T36" fmla="*/ 5 w 31"/>
                <a:gd name="T37" fmla="*/ 25 h 31"/>
                <a:gd name="T38" fmla="*/ 2 w 31"/>
                <a:gd name="T39" fmla="*/ 22 h 31"/>
                <a:gd name="T40" fmla="*/ 0 w 31"/>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0" y="16"/>
                  </a:moveTo>
                  <a:lnTo>
                    <a:pt x="0" y="16"/>
                  </a:lnTo>
                  <a:lnTo>
                    <a:pt x="2" y="9"/>
                  </a:lnTo>
                  <a:lnTo>
                    <a:pt x="5" y="6"/>
                  </a:lnTo>
                  <a:lnTo>
                    <a:pt x="11" y="2"/>
                  </a:lnTo>
                  <a:lnTo>
                    <a:pt x="16" y="0"/>
                  </a:lnTo>
                  <a:lnTo>
                    <a:pt x="16" y="0"/>
                  </a:lnTo>
                  <a:lnTo>
                    <a:pt x="22" y="2"/>
                  </a:lnTo>
                  <a:lnTo>
                    <a:pt x="27" y="6"/>
                  </a:lnTo>
                  <a:lnTo>
                    <a:pt x="31" y="9"/>
                  </a:lnTo>
                  <a:lnTo>
                    <a:pt x="31" y="16"/>
                  </a:lnTo>
                  <a:lnTo>
                    <a:pt x="31" y="16"/>
                  </a:lnTo>
                  <a:lnTo>
                    <a:pt x="31" y="22"/>
                  </a:lnTo>
                  <a:lnTo>
                    <a:pt x="27" y="25"/>
                  </a:lnTo>
                  <a:lnTo>
                    <a:pt x="22" y="29"/>
                  </a:lnTo>
                  <a:lnTo>
                    <a:pt x="16" y="31"/>
                  </a:lnTo>
                  <a:lnTo>
                    <a:pt x="16" y="31"/>
                  </a:lnTo>
                  <a:lnTo>
                    <a:pt x="11" y="29"/>
                  </a:lnTo>
                  <a:lnTo>
                    <a:pt x="5" y="25"/>
                  </a:lnTo>
                  <a:lnTo>
                    <a:pt x="2" y="22"/>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38" name="Freeform 1138"/>
            <p:cNvSpPr/>
            <p:nvPr/>
          </p:nvSpPr>
          <p:spPr bwMode="auto">
            <a:xfrm>
              <a:off x="7223646" y="2026288"/>
              <a:ext cx="47625" cy="46038"/>
            </a:xfrm>
            <a:custGeom>
              <a:avLst/>
              <a:gdLst>
                <a:gd name="T0" fmla="*/ 0 w 30"/>
                <a:gd name="T1" fmla="*/ 14 h 29"/>
                <a:gd name="T2" fmla="*/ 0 w 30"/>
                <a:gd name="T3" fmla="*/ 14 h 29"/>
                <a:gd name="T4" fmla="*/ 0 w 30"/>
                <a:gd name="T5" fmla="*/ 9 h 29"/>
                <a:gd name="T6" fmla="*/ 3 w 30"/>
                <a:gd name="T7" fmla="*/ 4 h 29"/>
                <a:gd name="T8" fmla="*/ 9 w 30"/>
                <a:gd name="T9" fmla="*/ 0 h 29"/>
                <a:gd name="T10" fmla="*/ 14 w 30"/>
                <a:gd name="T11" fmla="*/ 0 h 29"/>
                <a:gd name="T12" fmla="*/ 14 w 30"/>
                <a:gd name="T13" fmla="*/ 0 h 29"/>
                <a:gd name="T14" fmla="*/ 21 w 30"/>
                <a:gd name="T15" fmla="*/ 0 h 29"/>
                <a:gd name="T16" fmla="*/ 25 w 30"/>
                <a:gd name="T17" fmla="*/ 4 h 29"/>
                <a:gd name="T18" fmla="*/ 28 w 30"/>
                <a:gd name="T19" fmla="*/ 9 h 29"/>
                <a:gd name="T20" fmla="*/ 30 w 30"/>
                <a:gd name="T21" fmla="*/ 14 h 29"/>
                <a:gd name="T22" fmla="*/ 30 w 30"/>
                <a:gd name="T23" fmla="*/ 14 h 29"/>
                <a:gd name="T24" fmla="*/ 28 w 30"/>
                <a:gd name="T25" fmla="*/ 20 h 29"/>
                <a:gd name="T26" fmla="*/ 25 w 30"/>
                <a:gd name="T27" fmla="*/ 23 h 29"/>
                <a:gd name="T28" fmla="*/ 21 w 30"/>
                <a:gd name="T29" fmla="*/ 27 h 29"/>
                <a:gd name="T30" fmla="*/ 14 w 30"/>
                <a:gd name="T31" fmla="*/ 29 h 29"/>
                <a:gd name="T32" fmla="*/ 14 w 30"/>
                <a:gd name="T33" fmla="*/ 29 h 29"/>
                <a:gd name="T34" fmla="*/ 9 w 30"/>
                <a:gd name="T35" fmla="*/ 27 h 29"/>
                <a:gd name="T36" fmla="*/ 3 w 30"/>
                <a:gd name="T37" fmla="*/ 23 h 29"/>
                <a:gd name="T38" fmla="*/ 0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0" y="9"/>
                  </a:lnTo>
                  <a:lnTo>
                    <a:pt x="3" y="4"/>
                  </a:lnTo>
                  <a:lnTo>
                    <a:pt x="9" y="0"/>
                  </a:lnTo>
                  <a:lnTo>
                    <a:pt x="14" y="0"/>
                  </a:lnTo>
                  <a:lnTo>
                    <a:pt x="14" y="0"/>
                  </a:lnTo>
                  <a:lnTo>
                    <a:pt x="21" y="0"/>
                  </a:lnTo>
                  <a:lnTo>
                    <a:pt x="25" y="4"/>
                  </a:lnTo>
                  <a:lnTo>
                    <a:pt x="28" y="9"/>
                  </a:lnTo>
                  <a:lnTo>
                    <a:pt x="30" y="14"/>
                  </a:lnTo>
                  <a:lnTo>
                    <a:pt x="30" y="14"/>
                  </a:lnTo>
                  <a:lnTo>
                    <a:pt x="28" y="20"/>
                  </a:lnTo>
                  <a:lnTo>
                    <a:pt x="25" y="23"/>
                  </a:lnTo>
                  <a:lnTo>
                    <a:pt x="21" y="27"/>
                  </a:lnTo>
                  <a:lnTo>
                    <a:pt x="14" y="29"/>
                  </a:lnTo>
                  <a:lnTo>
                    <a:pt x="14" y="29"/>
                  </a:lnTo>
                  <a:lnTo>
                    <a:pt x="9" y="27"/>
                  </a:lnTo>
                  <a:lnTo>
                    <a:pt x="3" y="23"/>
                  </a:lnTo>
                  <a:lnTo>
                    <a:pt x="0"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39" name="Freeform 1150"/>
            <p:cNvSpPr/>
            <p:nvPr/>
          </p:nvSpPr>
          <p:spPr bwMode="auto">
            <a:xfrm>
              <a:off x="7817371" y="2115188"/>
              <a:ext cx="49213" cy="46038"/>
            </a:xfrm>
            <a:custGeom>
              <a:avLst/>
              <a:gdLst>
                <a:gd name="T0" fmla="*/ 0 w 31"/>
                <a:gd name="T1" fmla="*/ 14 h 29"/>
                <a:gd name="T2" fmla="*/ 0 w 31"/>
                <a:gd name="T3" fmla="*/ 14 h 29"/>
                <a:gd name="T4" fmla="*/ 2 w 31"/>
                <a:gd name="T5" fmla="*/ 9 h 29"/>
                <a:gd name="T6" fmla="*/ 4 w 31"/>
                <a:gd name="T7" fmla="*/ 5 h 29"/>
                <a:gd name="T8" fmla="*/ 9 w 31"/>
                <a:gd name="T9" fmla="*/ 2 h 29"/>
                <a:gd name="T10" fmla="*/ 14 w 31"/>
                <a:gd name="T11" fmla="*/ 0 h 29"/>
                <a:gd name="T12" fmla="*/ 14 w 31"/>
                <a:gd name="T13" fmla="*/ 0 h 29"/>
                <a:gd name="T14" fmla="*/ 22 w 31"/>
                <a:gd name="T15" fmla="*/ 2 h 29"/>
                <a:gd name="T16" fmla="*/ 27 w 31"/>
                <a:gd name="T17" fmla="*/ 5 h 29"/>
                <a:gd name="T18" fmla="*/ 29 w 31"/>
                <a:gd name="T19" fmla="*/ 9 h 29"/>
                <a:gd name="T20" fmla="*/ 31 w 31"/>
                <a:gd name="T21" fmla="*/ 14 h 29"/>
                <a:gd name="T22" fmla="*/ 31 w 31"/>
                <a:gd name="T23" fmla="*/ 14 h 29"/>
                <a:gd name="T24" fmla="*/ 29 w 31"/>
                <a:gd name="T25" fmla="*/ 20 h 29"/>
                <a:gd name="T26" fmla="*/ 27 w 31"/>
                <a:gd name="T27" fmla="*/ 25 h 29"/>
                <a:gd name="T28" fmla="*/ 22 w 31"/>
                <a:gd name="T29" fmla="*/ 29 h 29"/>
                <a:gd name="T30" fmla="*/ 14 w 31"/>
                <a:gd name="T31" fmla="*/ 29 h 29"/>
                <a:gd name="T32" fmla="*/ 14 w 31"/>
                <a:gd name="T33" fmla="*/ 29 h 29"/>
                <a:gd name="T34" fmla="*/ 9 w 31"/>
                <a:gd name="T35" fmla="*/ 29 h 29"/>
                <a:gd name="T36" fmla="*/ 4 w 31"/>
                <a:gd name="T37" fmla="*/ 25 h 29"/>
                <a:gd name="T38" fmla="*/ 2 w 31"/>
                <a:gd name="T39" fmla="*/ 20 h 29"/>
                <a:gd name="T40" fmla="*/ 0 w 31"/>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4"/>
                  </a:moveTo>
                  <a:lnTo>
                    <a:pt x="0" y="14"/>
                  </a:lnTo>
                  <a:lnTo>
                    <a:pt x="2" y="9"/>
                  </a:lnTo>
                  <a:lnTo>
                    <a:pt x="4" y="5"/>
                  </a:lnTo>
                  <a:lnTo>
                    <a:pt x="9" y="2"/>
                  </a:lnTo>
                  <a:lnTo>
                    <a:pt x="14" y="0"/>
                  </a:lnTo>
                  <a:lnTo>
                    <a:pt x="14" y="0"/>
                  </a:lnTo>
                  <a:lnTo>
                    <a:pt x="22" y="2"/>
                  </a:lnTo>
                  <a:lnTo>
                    <a:pt x="27" y="5"/>
                  </a:lnTo>
                  <a:lnTo>
                    <a:pt x="29" y="9"/>
                  </a:lnTo>
                  <a:lnTo>
                    <a:pt x="31" y="14"/>
                  </a:lnTo>
                  <a:lnTo>
                    <a:pt x="31" y="14"/>
                  </a:lnTo>
                  <a:lnTo>
                    <a:pt x="29" y="20"/>
                  </a:lnTo>
                  <a:lnTo>
                    <a:pt x="27" y="25"/>
                  </a:lnTo>
                  <a:lnTo>
                    <a:pt x="22" y="29"/>
                  </a:lnTo>
                  <a:lnTo>
                    <a:pt x="14" y="29"/>
                  </a:lnTo>
                  <a:lnTo>
                    <a:pt x="14" y="29"/>
                  </a:lnTo>
                  <a:lnTo>
                    <a:pt x="9" y="29"/>
                  </a:lnTo>
                  <a:lnTo>
                    <a:pt x="4" y="25"/>
                  </a:lnTo>
                  <a:lnTo>
                    <a:pt x="2"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40" name="Freeform 1154"/>
            <p:cNvSpPr/>
            <p:nvPr/>
          </p:nvSpPr>
          <p:spPr bwMode="auto">
            <a:xfrm>
              <a:off x="7974534" y="2065975"/>
              <a:ext cx="49213" cy="49213"/>
            </a:xfrm>
            <a:custGeom>
              <a:avLst/>
              <a:gdLst>
                <a:gd name="T0" fmla="*/ 0 w 31"/>
                <a:gd name="T1" fmla="*/ 16 h 31"/>
                <a:gd name="T2" fmla="*/ 0 w 31"/>
                <a:gd name="T3" fmla="*/ 16 h 31"/>
                <a:gd name="T4" fmla="*/ 2 w 31"/>
                <a:gd name="T5" fmla="*/ 9 h 31"/>
                <a:gd name="T6" fmla="*/ 5 w 31"/>
                <a:gd name="T7" fmla="*/ 6 h 31"/>
                <a:gd name="T8" fmla="*/ 9 w 31"/>
                <a:gd name="T9" fmla="*/ 2 h 31"/>
                <a:gd name="T10" fmla="*/ 16 w 31"/>
                <a:gd name="T11" fmla="*/ 0 h 31"/>
                <a:gd name="T12" fmla="*/ 16 w 31"/>
                <a:gd name="T13" fmla="*/ 0 h 31"/>
                <a:gd name="T14" fmla="*/ 22 w 31"/>
                <a:gd name="T15" fmla="*/ 2 h 31"/>
                <a:gd name="T16" fmla="*/ 27 w 31"/>
                <a:gd name="T17" fmla="*/ 6 h 31"/>
                <a:gd name="T18" fmla="*/ 31 w 31"/>
                <a:gd name="T19" fmla="*/ 9 h 31"/>
                <a:gd name="T20" fmla="*/ 31 w 31"/>
                <a:gd name="T21" fmla="*/ 16 h 31"/>
                <a:gd name="T22" fmla="*/ 31 w 31"/>
                <a:gd name="T23" fmla="*/ 16 h 31"/>
                <a:gd name="T24" fmla="*/ 31 w 31"/>
                <a:gd name="T25" fmla="*/ 22 h 31"/>
                <a:gd name="T26" fmla="*/ 27 w 31"/>
                <a:gd name="T27" fmla="*/ 25 h 31"/>
                <a:gd name="T28" fmla="*/ 22 w 31"/>
                <a:gd name="T29" fmla="*/ 29 h 31"/>
                <a:gd name="T30" fmla="*/ 16 w 31"/>
                <a:gd name="T31" fmla="*/ 31 h 31"/>
                <a:gd name="T32" fmla="*/ 16 w 31"/>
                <a:gd name="T33" fmla="*/ 31 h 31"/>
                <a:gd name="T34" fmla="*/ 9 w 31"/>
                <a:gd name="T35" fmla="*/ 29 h 31"/>
                <a:gd name="T36" fmla="*/ 5 w 31"/>
                <a:gd name="T37" fmla="*/ 25 h 31"/>
                <a:gd name="T38" fmla="*/ 2 w 31"/>
                <a:gd name="T39" fmla="*/ 22 h 31"/>
                <a:gd name="T40" fmla="*/ 0 w 31"/>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0" y="16"/>
                  </a:moveTo>
                  <a:lnTo>
                    <a:pt x="0" y="16"/>
                  </a:lnTo>
                  <a:lnTo>
                    <a:pt x="2" y="9"/>
                  </a:lnTo>
                  <a:lnTo>
                    <a:pt x="5" y="6"/>
                  </a:lnTo>
                  <a:lnTo>
                    <a:pt x="9" y="2"/>
                  </a:lnTo>
                  <a:lnTo>
                    <a:pt x="16" y="0"/>
                  </a:lnTo>
                  <a:lnTo>
                    <a:pt x="16" y="0"/>
                  </a:lnTo>
                  <a:lnTo>
                    <a:pt x="22" y="2"/>
                  </a:lnTo>
                  <a:lnTo>
                    <a:pt x="27" y="6"/>
                  </a:lnTo>
                  <a:lnTo>
                    <a:pt x="31" y="9"/>
                  </a:lnTo>
                  <a:lnTo>
                    <a:pt x="31" y="16"/>
                  </a:lnTo>
                  <a:lnTo>
                    <a:pt x="31" y="16"/>
                  </a:lnTo>
                  <a:lnTo>
                    <a:pt x="31" y="22"/>
                  </a:lnTo>
                  <a:lnTo>
                    <a:pt x="27" y="25"/>
                  </a:lnTo>
                  <a:lnTo>
                    <a:pt x="22" y="29"/>
                  </a:lnTo>
                  <a:lnTo>
                    <a:pt x="16" y="31"/>
                  </a:lnTo>
                  <a:lnTo>
                    <a:pt x="16" y="31"/>
                  </a:lnTo>
                  <a:lnTo>
                    <a:pt x="9" y="29"/>
                  </a:lnTo>
                  <a:lnTo>
                    <a:pt x="5" y="25"/>
                  </a:lnTo>
                  <a:lnTo>
                    <a:pt x="2" y="22"/>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42" name="Freeform 1158"/>
            <p:cNvSpPr/>
            <p:nvPr/>
          </p:nvSpPr>
          <p:spPr bwMode="auto">
            <a:xfrm>
              <a:off x="8028509" y="2191388"/>
              <a:ext cx="49213" cy="46038"/>
            </a:xfrm>
            <a:custGeom>
              <a:avLst/>
              <a:gdLst>
                <a:gd name="T0" fmla="*/ 0 w 31"/>
                <a:gd name="T1" fmla="*/ 15 h 29"/>
                <a:gd name="T2" fmla="*/ 0 w 31"/>
                <a:gd name="T3" fmla="*/ 15 h 29"/>
                <a:gd name="T4" fmla="*/ 2 w 31"/>
                <a:gd name="T5" fmla="*/ 8 h 29"/>
                <a:gd name="T6" fmla="*/ 4 w 31"/>
                <a:gd name="T7" fmla="*/ 4 h 29"/>
                <a:gd name="T8" fmla="*/ 9 w 31"/>
                <a:gd name="T9" fmla="*/ 0 h 29"/>
                <a:gd name="T10" fmla="*/ 15 w 31"/>
                <a:gd name="T11" fmla="*/ 0 h 29"/>
                <a:gd name="T12" fmla="*/ 15 w 31"/>
                <a:gd name="T13" fmla="*/ 0 h 29"/>
                <a:gd name="T14" fmla="*/ 22 w 31"/>
                <a:gd name="T15" fmla="*/ 0 h 29"/>
                <a:gd name="T16" fmla="*/ 27 w 31"/>
                <a:gd name="T17" fmla="*/ 4 h 29"/>
                <a:gd name="T18" fmla="*/ 29 w 31"/>
                <a:gd name="T19" fmla="*/ 8 h 29"/>
                <a:gd name="T20" fmla="*/ 31 w 31"/>
                <a:gd name="T21" fmla="*/ 15 h 29"/>
                <a:gd name="T22" fmla="*/ 31 w 31"/>
                <a:gd name="T23" fmla="*/ 15 h 29"/>
                <a:gd name="T24" fmla="*/ 29 w 31"/>
                <a:gd name="T25" fmla="*/ 20 h 29"/>
                <a:gd name="T26" fmla="*/ 27 w 31"/>
                <a:gd name="T27" fmla="*/ 24 h 29"/>
                <a:gd name="T28" fmla="*/ 22 w 31"/>
                <a:gd name="T29" fmla="*/ 27 h 29"/>
                <a:gd name="T30" fmla="*/ 15 w 31"/>
                <a:gd name="T31" fmla="*/ 29 h 29"/>
                <a:gd name="T32" fmla="*/ 15 w 31"/>
                <a:gd name="T33" fmla="*/ 29 h 29"/>
                <a:gd name="T34" fmla="*/ 9 w 31"/>
                <a:gd name="T35" fmla="*/ 27 h 29"/>
                <a:gd name="T36" fmla="*/ 4 w 31"/>
                <a:gd name="T37" fmla="*/ 24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8"/>
                  </a:lnTo>
                  <a:lnTo>
                    <a:pt x="4" y="4"/>
                  </a:lnTo>
                  <a:lnTo>
                    <a:pt x="9" y="0"/>
                  </a:lnTo>
                  <a:lnTo>
                    <a:pt x="15" y="0"/>
                  </a:lnTo>
                  <a:lnTo>
                    <a:pt x="15" y="0"/>
                  </a:lnTo>
                  <a:lnTo>
                    <a:pt x="22" y="0"/>
                  </a:lnTo>
                  <a:lnTo>
                    <a:pt x="27" y="4"/>
                  </a:lnTo>
                  <a:lnTo>
                    <a:pt x="29" y="8"/>
                  </a:lnTo>
                  <a:lnTo>
                    <a:pt x="31" y="15"/>
                  </a:lnTo>
                  <a:lnTo>
                    <a:pt x="31" y="15"/>
                  </a:lnTo>
                  <a:lnTo>
                    <a:pt x="29" y="20"/>
                  </a:lnTo>
                  <a:lnTo>
                    <a:pt x="27" y="24"/>
                  </a:lnTo>
                  <a:lnTo>
                    <a:pt x="22" y="27"/>
                  </a:lnTo>
                  <a:lnTo>
                    <a:pt x="15" y="29"/>
                  </a:lnTo>
                  <a:lnTo>
                    <a:pt x="15" y="29"/>
                  </a:lnTo>
                  <a:lnTo>
                    <a:pt x="9" y="27"/>
                  </a:lnTo>
                  <a:lnTo>
                    <a:pt x="4" y="24"/>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43" name="Freeform 1162"/>
            <p:cNvSpPr/>
            <p:nvPr/>
          </p:nvSpPr>
          <p:spPr bwMode="auto">
            <a:xfrm>
              <a:off x="7639571" y="2223138"/>
              <a:ext cx="49213" cy="46038"/>
            </a:xfrm>
            <a:custGeom>
              <a:avLst/>
              <a:gdLst>
                <a:gd name="T0" fmla="*/ 0 w 31"/>
                <a:gd name="T1" fmla="*/ 15 h 29"/>
                <a:gd name="T2" fmla="*/ 0 w 31"/>
                <a:gd name="T3" fmla="*/ 15 h 29"/>
                <a:gd name="T4" fmla="*/ 0 w 31"/>
                <a:gd name="T5" fmla="*/ 9 h 29"/>
                <a:gd name="T6" fmla="*/ 4 w 31"/>
                <a:gd name="T7" fmla="*/ 4 h 29"/>
                <a:gd name="T8" fmla="*/ 9 w 31"/>
                <a:gd name="T9" fmla="*/ 2 h 29"/>
                <a:gd name="T10" fmla="*/ 15 w 31"/>
                <a:gd name="T11" fmla="*/ 0 h 29"/>
                <a:gd name="T12" fmla="*/ 15 w 31"/>
                <a:gd name="T13" fmla="*/ 0 h 29"/>
                <a:gd name="T14" fmla="*/ 22 w 31"/>
                <a:gd name="T15" fmla="*/ 2 h 29"/>
                <a:gd name="T16" fmla="*/ 26 w 31"/>
                <a:gd name="T17" fmla="*/ 4 h 29"/>
                <a:gd name="T18" fmla="*/ 29 w 31"/>
                <a:gd name="T19" fmla="*/ 9 h 29"/>
                <a:gd name="T20" fmla="*/ 31 w 31"/>
                <a:gd name="T21" fmla="*/ 15 h 29"/>
                <a:gd name="T22" fmla="*/ 31 w 31"/>
                <a:gd name="T23" fmla="*/ 15 h 29"/>
                <a:gd name="T24" fmla="*/ 29 w 31"/>
                <a:gd name="T25" fmla="*/ 20 h 29"/>
                <a:gd name="T26" fmla="*/ 26 w 31"/>
                <a:gd name="T27" fmla="*/ 25 h 29"/>
                <a:gd name="T28" fmla="*/ 22 w 31"/>
                <a:gd name="T29" fmla="*/ 27 h 29"/>
                <a:gd name="T30" fmla="*/ 15 w 31"/>
                <a:gd name="T31" fmla="*/ 29 h 29"/>
                <a:gd name="T32" fmla="*/ 15 w 31"/>
                <a:gd name="T33" fmla="*/ 29 h 29"/>
                <a:gd name="T34" fmla="*/ 9 w 31"/>
                <a:gd name="T35" fmla="*/ 27 h 29"/>
                <a:gd name="T36" fmla="*/ 4 w 31"/>
                <a:gd name="T37" fmla="*/ 25 h 29"/>
                <a:gd name="T38" fmla="*/ 0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0" y="9"/>
                  </a:lnTo>
                  <a:lnTo>
                    <a:pt x="4" y="4"/>
                  </a:lnTo>
                  <a:lnTo>
                    <a:pt x="9" y="2"/>
                  </a:lnTo>
                  <a:lnTo>
                    <a:pt x="15" y="0"/>
                  </a:lnTo>
                  <a:lnTo>
                    <a:pt x="15" y="0"/>
                  </a:lnTo>
                  <a:lnTo>
                    <a:pt x="22" y="2"/>
                  </a:lnTo>
                  <a:lnTo>
                    <a:pt x="26" y="4"/>
                  </a:lnTo>
                  <a:lnTo>
                    <a:pt x="29" y="9"/>
                  </a:lnTo>
                  <a:lnTo>
                    <a:pt x="31" y="15"/>
                  </a:lnTo>
                  <a:lnTo>
                    <a:pt x="31" y="15"/>
                  </a:lnTo>
                  <a:lnTo>
                    <a:pt x="29" y="20"/>
                  </a:lnTo>
                  <a:lnTo>
                    <a:pt x="26" y="25"/>
                  </a:lnTo>
                  <a:lnTo>
                    <a:pt x="22" y="27"/>
                  </a:lnTo>
                  <a:lnTo>
                    <a:pt x="15" y="29"/>
                  </a:lnTo>
                  <a:lnTo>
                    <a:pt x="15" y="29"/>
                  </a:lnTo>
                  <a:lnTo>
                    <a:pt x="9" y="27"/>
                  </a:lnTo>
                  <a:lnTo>
                    <a:pt x="4" y="25"/>
                  </a:lnTo>
                  <a:lnTo>
                    <a:pt x="0"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44" name="Freeform 1164"/>
            <p:cNvSpPr/>
            <p:nvPr/>
          </p:nvSpPr>
          <p:spPr bwMode="auto">
            <a:xfrm>
              <a:off x="7614171" y="2137413"/>
              <a:ext cx="49213" cy="46038"/>
            </a:xfrm>
            <a:custGeom>
              <a:avLst/>
              <a:gdLst>
                <a:gd name="T0" fmla="*/ 0 w 31"/>
                <a:gd name="T1" fmla="*/ 15 h 29"/>
                <a:gd name="T2" fmla="*/ 0 w 31"/>
                <a:gd name="T3" fmla="*/ 15 h 29"/>
                <a:gd name="T4" fmla="*/ 2 w 31"/>
                <a:gd name="T5" fmla="*/ 9 h 29"/>
                <a:gd name="T6" fmla="*/ 6 w 31"/>
                <a:gd name="T7" fmla="*/ 6 h 29"/>
                <a:gd name="T8" fmla="*/ 9 w 31"/>
                <a:gd name="T9" fmla="*/ 2 h 29"/>
                <a:gd name="T10" fmla="*/ 16 w 31"/>
                <a:gd name="T11" fmla="*/ 0 h 29"/>
                <a:gd name="T12" fmla="*/ 16 w 31"/>
                <a:gd name="T13" fmla="*/ 0 h 29"/>
                <a:gd name="T14" fmla="*/ 22 w 31"/>
                <a:gd name="T15" fmla="*/ 2 h 29"/>
                <a:gd name="T16" fmla="*/ 27 w 31"/>
                <a:gd name="T17" fmla="*/ 6 h 29"/>
                <a:gd name="T18" fmla="*/ 31 w 31"/>
                <a:gd name="T19" fmla="*/ 9 h 29"/>
                <a:gd name="T20" fmla="*/ 31 w 31"/>
                <a:gd name="T21" fmla="*/ 15 h 29"/>
                <a:gd name="T22" fmla="*/ 31 w 31"/>
                <a:gd name="T23" fmla="*/ 15 h 29"/>
                <a:gd name="T24" fmla="*/ 31 w 31"/>
                <a:gd name="T25" fmla="*/ 20 h 29"/>
                <a:gd name="T26" fmla="*/ 27 w 31"/>
                <a:gd name="T27" fmla="*/ 25 h 29"/>
                <a:gd name="T28" fmla="*/ 22 w 31"/>
                <a:gd name="T29" fmla="*/ 29 h 29"/>
                <a:gd name="T30" fmla="*/ 16 w 31"/>
                <a:gd name="T31" fmla="*/ 29 h 29"/>
                <a:gd name="T32" fmla="*/ 16 w 31"/>
                <a:gd name="T33" fmla="*/ 29 h 29"/>
                <a:gd name="T34" fmla="*/ 9 w 31"/>
                <a:gd name="T35" fmla="*/ 29 h 29"/>
                <a:gd name="T36" fmla="*/ 6 w 31"/>
                <a:gd name="T37" fmla="*/ 25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6"/>
                  </a:lnTo>
                  <a:lnTo>
                    <a:pt x="9" y="2"/>
                  </a:lnTo>
                  <a:lnTo>
                    <a:pt x="16" y="0"/>
                  </a:lnTo>
                  <a:lnTo>
                    <a:pt x="16" y="0"/>
                  </a:lnTo>
                  <a:lnTo>
                    <a:pt x="22" y="2"/>
                  </a:lnTo>
                  <a:lnTo>
                    <a:pt x="27" y="6"/>
                  </a:lnTo>
                  <a:lnTo>
                    <a:pt x="31" y="9"/>
                  </a:lnTo>
                  <a:lnTo>
                    <a:pt x="31" y="15"/>
                  </a:lnTo>
                  <a:lnTo>
                    <a:pt x="31" y="15"/>
                  </a:lnTo>
                  <a:lnTo>
                    <a:pt x="31" y="20"/>
                  </a:lnTo>
                  <a:lnTo>
                    <a:pt x="27" y="25"/>
                  </a:lnTo>
                  <a:lnTo>
                    <a:pt x="22" y="29"/>
                  </a:lnTo>
                  <a:lnTo>
                    <a:pt x="16" y="29"/>
                  </a:lnTo>
                  <a:lnTo>
                    <a:pt x="16" y="29"/>
                  </a:lnTo>
                  <a:lnTo>
                    <a:pt x="9" y="29"/>
                  </a:lnTo>
                  <a:lnTo>
                    <a:pt x="6" y="25"/>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45" name="Freeform 941"/>
            <p:cNvSpPr/>
            <p:nvPr/>
          </p:nvSpPr>
          <p:spPr bwMode="auto">
            <a:xfrm>
              <a:off x="7875316" y="1911988"/>
              <a:ext cx="47625"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46" name="Rectangle 960"/>
            <p:cNvSpPr>
              <a:spLocks noChangeArrowheads="1"/>
            </p:cNvSpPr>
            <p:nvPr/>
          </p:nvSpPr>
          <p:spPr bwMode="auto">
            <a:xfrm>
              <a:off x="7468122" y="1999301"/>
              <a:ext cx="49213"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047" name="Freeform 963"/>
            <p:cNvSpPr/>
            <p:nvPr/>
          </p:nvSpPr>
          <p:spPr bwMode="auto">
            <a:xfrm>
              <a:off x="7465739" y="2180275"/>
              <a:ext cx="53975" cy="52388"/>
            </a:xfrm>
            <a:custGeom>
              <a:avLst/>
              <a:gdLst>
                <a:gd name="T0" fmla="*/ 0 w 34"/>
                <a:gd name="T1" fmla="*/ 16 h 33"/>
                <a:gd name="T2" fmla="*/ 16 w 34"/>
                <a:gd name="T3" fmla="*/ 0 h 33"/>
                <a:gd name="T4" fmla="*/ 34 w 34"/>
                <a:gd name="T5" fmla="*/ 16 h 33"/>
                <a:gd name="T6" fmla="*/ 16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6" y="0"/>
                  </a:lnTo>
                  <a:lnTo>
                    <a:pt x="34" y="16"/>
                  </a:lnTo>
                  <a:lnTo>
                    <a:pt x="16"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056" name="Freeform 963"/>
            <p:cNvSpPr/>
            <p:nvPr/>
          </p:nvSpPr>
          <p:spPr bwMode="auto">
            <a:xfrm>
              <a:off x="7637189" y="2180275"/>
              <a:ext cx="53975" cy="52388"/>
            </a:xfrm>
            <a:custGeom>
              <a:avLst/>
              <a:gdLst>
                <a:gd name="T0" fmla="*/ 0 w 34"/>
                <a:gd name="T1" fmla="*/ 16 h 33"/>
                <a:gd name="T2" fmla="*/ 16 w 34"/>
                <a:gd name="T3" fmla="*/ 0 h 33"/>
                <a:gd name="T4" fmla="*/ 34 w 34"/>
                <a:gd name="T5" fmla="*/ 16 h 33"/>
                <a:gd name="T6" fmla="*/ 16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6" y="0"/>
                  </a:lnTo>
                  <a:lnTo>
                    <a:pt x="34" y="16"/>
                  </a:lnTo>
                  <a:lnTo>
                    <a:pt x="16"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2194" name="Group 2193"/>
          <p:cNvGrpSpPr/>
          <p:nvPr/>
        </p:nvGrpSpPr>
        <p:grpSpPr>
          <a:xfrm>
            <a:off x="3965019" y="1763112"/>
            <a:ext cx="771525" cy="460375"/>
            <a:chOff x="3965019" y="1763112"/>
            <a:chExt cx="771525" cy="460375"/>
          </a:xfrm>
        </p:grpSpPr>
        <p:sp>
          <p:nvSpPr>
            <p:cNvPr id="2216" name="Line 1381"/>
            <p:cNvSpPr>
              <a:spLocks noChangeShapeType="1"/>
            </p:cNvSpPr>
            <p:nvPr/>
          </p:nvSpPr>
          <p:spPr bwMode="auto">
            <a:xfrm>
              <a:off x="3993594" y="2115537"/>
              <a:ext cx="714375" cy="0"/>
            </a:xfrm>
            <a:prstGeom prst="line">
              <a:avLst/>
            </a:prstGeom>
            <a:noFill/>
            <a:ln w="15875">
              <a:solidFill>
                <a:srgbClr val="086F3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217" name="Freeform 1526"/>
            <p:cNvSpPr/>
            <p:nvPr/>
          </p:nvSpPr>
          <p:spPr bwMode="auto">
            <a:xfrm>
              <a:off x="3969781" y="1763112"/>
              <a:ext cx="49213" cy="46038"/>
            </a:xfrm>
            <a:custGeom>
              <a:avLst/>
              <a:gdLst>
                <a:gd name="T0" fmla="*/ 0 w 31"/>
                <a:gd name="T1" fmla="*/ 15 h 29"/>
                <a:gd name="T2" fmla="*/ 0 w 31"/>
                <a:gd name="T3" fmla="*/ 15 h 29"/>
                <a:gd name="T4" fmla="*/ 0 w 31"/>
                <a:gd name="T5" fmla="*/ 9 h 29"/>
                <a:gd name="T6" fmla="*/ 4 w 31"/>
                <a:gd name="T7" fmla="*/ 6 h 29"/>
                <a:gd name="T8" fmla="*/ 9 w 31"/>
                <a:gd name="T9" fmla="*/ 2 h 29"/>
                <a:gd name="T10" fmla="*/ 15 w 31"/>
                <a:gd name="T11" fmla="*/ 0 h 29"/>
                <a:gd name="T12" fmla="*/ 15 w 31"/>
                <a:gd name="T13" fmla="*/ 0 h 29"/>
                <a:gd name="T14" fmla="*/ 22 w 31"/>
                <a:gd name="T15" fmla="*/ 2 h 29"/>
                <a:gd name="T16" fmla="*/ 25 w 31"/>
                <a:gd name="T17" fmla="*/ 6 h 29"/>
                <a:gd name="T18" fmla="*/ 29 w 31"/>
                <a:gd name="T19" fmla="*/ 9 h 29"/>
                <a:gd name="T20" fmla="*/ 31 w 31"/>
                <a:gd name="T21" fmla="*/ 15 h 29"/>
                <a:gd name="T22" fmla="*/ 31 w 31"/>
                <a:gd name="T23" fmla="*/ 15 h 29"/>
                <a:gd name="T24" fmla="*/ 29 w 31"/>
                <a:gd name="T25" fmla="*/ 20 h 29"/>
                <a:gd name="T26" fmla="*/ 25 w 31"/>
                <a:gd name="T27" fmla="*/ 25 h 29"/>
                <a:gd name="T28" fmla="*/ 22 w 31"/>
                <a:gd name="T29" fmla="*/ 29 h 29"/>
                <a:gd name="T30" fmla="*/ 15 w 31"/>
                <a:gd name="T31" fmla="*/ 29 h 29"/>
                <a:gd name="T32" fmla="*/ 15 w 31"/>
                <a:gd name="T33" fmla="*/ 29 h 29"/>
                <a:gd name="T34" fmla="*/ 9 w 31"/>
                <a:gd name="T35" fmla="*/ 29 h 29"/>
                <a:gd name="T36" fmla="*/ 4 w 31"/>
                <a:gd name="T37" fmla="*/ 25 h 29"/>
                <a:gd name="T38" fmla="*/ 0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0" y="9"/>
                  </a:lnTo>
                  <a:lnTo>
                    <a:pt x="4" y="6"/>
                  </a:lnTo>
                  <a:lnTo>
                    <a:pt x="9" y="2"/>
                  </a:lnTo>
                  <a:lnTo>
                    <a:pt x="15" y="0"/>
                  </a:lnTo>
                  <a:lnTo>
                    <a:pt x="15" y="0"/>
                  </a:lnTo>
                  <a:lnTo>
                    <a:pt x="22" y="2"/>
                  </a:lnTo>
                  <a:lnTo>
                    <a:pt x="25" y="6"/>
                  </a:lnTo>
                  <a:lnTo>
                    <a:pt x="29" y="9"/>
                  </a:lnTo>
                  <a:lnTo>
                    <a:pt x="31" y="15"/>
                  </a:lnTo>
                  <a:lnTo>
                    <a:pt x="31" y="15"/>
                  </a:lnTo>
                  <a:lnTo>
                    <a:pt x="29" y="20"/>
                  </a:lnTo>
                  <a:lnTo>
                    <a:pt x="25" y="25"/>
                  </a:lnTo>
                  <a:lnTo>
                    <a:pt x="22" y="29"/>
                  </a:lnTo>
                  <a:lnTo>
                    <a:pt x="15" y="29"/>
                  </a:lnTo>
                  <a:lnTo>
                    <a:pt x="15" y="29"/>
                  </a:lnTo>
                  <a:lnTo>
                    <a:pt x="9" y="29"/>
                  </a:lnTo>
                  <a:lnTo>
                    <a:pt x="4" y="25"/>
                  </a:lnTo>
                  <a:lnTo>
                    <a:pt x="0"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18" name="Freeform 1536"/>
            <p:cNvSpPr/>
            <p:nvPr/>
          </p:nvSpPr>
          <p:spPr bwMode="auto">
            <a:xfrm>
              <a:off x="4172981" y="1766287"/>
              <a:ext cx="49213" cy="492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19" name="Rectangle 1547"/>
            <p:cNvSpPr>
              <a:spLocks noChangeArrowheads="1"/>
            </p:cNvSpPr>
            <p:nvPr/>
          </p:nvSpPr>
          <p:spPr bwMode="auto">
            <a:xfrm>
              <a:off x="3966606" y="2091724"/>
              <a:ext cx="52388"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227" name="Rectangle 1548"/>
            <p:cNvSpPr>
              <a:spLocks noChangeArrowheads="1"/>
            </p:cNvSpPr>
            <p:nvPr/>
          </p:nvSpPr>
          <p:spPr bwMode="auto">
            <a:xfrm>
              <a:off x="4684156" y="2091724"/>
              <a:ext cx="49213"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230" name="Rectangle 1549"/>
            <p:cNvSpPr>
              <a:spLocks noChangeArrowheads="1"/>
            </p:cNvSpPr>
            <p:nvPr/>
          </p:nvSpPr>
          <p:spPr bwMode="auto">
            <a:xfrm>
              <a:off x="4530169" y="2091724"/>
              <a:ext cx="49213"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240" name="Freeform 1554"/>
            <p:cNvSpPr/>
            <p:nvPr/>
          </p:nvSpPr>
          <p:spPr bwMode="auto">
            <a:xfrm>
              <a:off x="4530169" y="1909162"/>
              <a:ext cx="49213" cy="49213"/>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62" name="Freeform 1555"/>
            <p:cNvSpPr/>
            <p:nvPr/>
          </p:nvSpPr>
          <p:spPr bwMode="auto">
            <a:xfrm>
              <a:off x="4530169" y="1909162"/>
              <a:ext cx="49213" cy="49213"/>
            </a:xfrm>
            <a:custGeom>
              <a:avLst/>
              <a:gdLst>
                <a:gd name="T0" fmla="*/ 0 w 31"/>
                <a:gd name="T1" fmla="*/ 16 h 31"/>
                <a:gd name="T2" fmla="*/ 0 w 31"/>
                <a:gd name="T3" fmla="*/ 16 h 31"/>
                <a:gd name="T4" fmla="*/ 2 w 31"/>
                <a:gd name="T5" fmla="*/ 9 h 31"/>
                <a:gd name="T6" fmla="*/ 4 w 31"/>
                <a:gd name="T7" fmla="*/ 5 h 31"/>
                <a:gd name="T8" fmla="*/ 9 w 31"/>
                <a:gd name="T9" fmla="*/ 2 h 31"/>
                <a:gd name="T10" fmla="*/ 14 w 31"/>
                <a:gd name="T11" fmla="*/ 0 h 31"/>
                <a:gd name="T12" fmla="*/ 14 w 31"/>
                <a:gd name="T13" fmla="*/ 0 h 31"/>
                <a:gd name="T14" fmla="*/ 22 w 31"/>
                <a:gd name="T15" fmla="*/ 2 h 31"/>
                <a:gd name="T16" fmla="*/ 27 w 31"/>
                <a:gd name="T17" fmla="*/ 5 h 31"/>
                <a:gd name="T18" fmla="*/ 29 w 31"/>
                <a:gd name="T19" fmla="*/ 9 h 31"/>
                <a:gd name="T20" fmla="*/ 31 w 31"/>
                <a:gd name="T21" fmla="*/ 16 h 31"/>
                <a:gd name="T22" fmla="*/ 31 w 31"/>
                <a:gd name="T23" fmla="*/ 16 h 31"/>
                <a:gd name="T24" fmla="*/ 29 w 31"/>
                <a:gd name="T25" fmla="*/ 22 h 31"/>
                <a:gd name="T26" fmla="*/ 27 w 31"/>
                <a:gd name="T27" fmla="*/ 25 h 31"/>
                <a:gd name="T28" fmla="*/ 22 w 31"/>
                <a:gd name="T29" fmla="*/ 29 h 31"/>
                <a:gd name="T30" fmla="*/ 14 w 31"/>
                <a:gd name="T31" fmla="*/ 31 h 31"/>
                <a:gd name="T32" fmla="*/ 14 w 31"/>
                <a:gd name="T33" fmla="*/ 31 h 31"/>
                <a:gd name="T34" fmla="*/ 9 w 31"/>
                <a:gd name="T35" fmla="*/ 29 h 31"/>
                <a:gd name="T36" fmla="*/ 4 w 31"/>
                <a:gd name="T37" fmla="*/ 25 h 31"/>
                <a:gd name="T38" fmla="*/ 2 w 31"/>
                <a:gd name="T39" fmla="*/ 22 h 31"/>
                <a:gd name="T40" fmla="*/ 0 w 31"/>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0" y="16"/>
                  </a:moveTo>
                  <a:lnTo>
                    <a:pt x="0" y="16"/>
                  </a:lnTo>
                  <a:lnTo>
                    <a:pt x="2" y="9"/>
                  </a:lnTo>
                  <a:lnTo>
                    <a:pt x="4" y="5"/>
                  </a:lnTo>
                  <a:lnTo>
                    <a:pt x="9" y="2"/>
                  </a:lnTo>
                  <a:lnTo>
                    <a:pt x="14" y="0"/>
                  </a:lnTo>
                  <a:lnTo>
                    <a:pt x="14" y="0"/>
                  </a:lnTo>
                  <a:lnTo>
                    <a:pt x="22" y="2"/>
                  </a:lnTo>
                  <a:lnTo>
                    <a:pt x="27" y="5"/>
                  </a:lnTo>
                  <a:lnTo>
                    <a:pt x="29" y="9"/>
                  </a:lnTo>
                  <a:lnTo>
                    <a:pt x="31" y="16"/>
                  </a:lnTo>
                  <a:lnTo>
                    <a:pt x="31" y="16"/>
                  </a:lnTo>
                  <a:lnTo>
                    <a:pt x="29" y="22"/>
                  </a:lnTo>
                  <a:lnTo>
                    <a:pt x="27" y="25"/>
                  </a:lnTo>
                  <a:lnTo>
                    <a:pt x="22" y="29"/>
                  </a:lnTo>
                  <a:lnTo>
                    <a:pt x="14" y="31"/>
                  </a:lnTo>
                  <a:lnTo>
                    <a:pt x="14" y="31"/>
                  </a:lnTo>
                  <a:lnTo>
                    <a:pt x="9" y="29"/>
                  </a:lnTo>
                  <a:lnTo>
                    <a:pt x="4" y="25"/>
                  </a:lnTo>
                  <a:lnTo>
                    <a:pt x="2" y="22"/>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63" name="Freeform 1556"/>
            <p:cNvSpPr/>
            <p:nvPr/>
          </p:nvSpPr>
          <p:spPr bwMode="auto">
            <a:xfrm>
              <a:off x="4684156" y="1909162"/>
              <a:ext cx="49213" cy="49213"/>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64" name="Freeform 1557"/>
            <p:cNvSpPr/>
            <p:nvPr/>
          </p:nvSpPr>
          <p:spPr bwMode="auto">
            <a:xfrm>
              <a:off x="4684156" y="1909162"/>
              <a:ext cx="49213" cy="49213"/>
            </a:xfrm>
            <a:custGeom>
              <a:avLst/>
              <a:gdLst>
                <a:gd name="T0" fmla="*/ 0 w 31"/>
                <a:gd name="T1" fmla="*/ 16 h 31"/>
                <a:gd name="T2" fmla="*/ 0 w 31"/>
                <a:gd name="T3" fmla="*/ 16 h 31"/>
                <a:gd name="T4" fmla="*/ 0 w 31"/>
                <a:gd name="T5" fmla="*/ 9 h 31"/>
                <a:gd name="T6" fmla="*/ 4 w 31"/>
                <a:gd name="T7" fmla="*/ 5 h 31"/>
                <a:gd name="T8" fmla="*/ 9 w 31"/>
                <a:gd name="T9" fmla="*/ 2 h 31"/>
                <a:gd name="T10" fmla="*/ 15 w 31"/>
                <a:gd name="T11" fmla="*/ 0 h 31"/>
                <a:gd name="T12" fmla="*/ 15 w 31"/>
                <a:gd name="T13" fmla="*/ 0 h 31"/>
                <a:gd name="T14" fmla="*/ 22 w 31"/>
                <a:gd name="T15" fmla="*/ 2 h 31"/>
                <a:gd name="T16" fmla="*/ 25 w 31"/>
                <a:gd name="T17" fmla="*/ 5 h 31"/>
                <a:gd name="T18" fmla="*/ 29 w 31"/>
                <a:gd name="T19" fmla="*/ 9 h 31"/>
                <a:gd name="T20" fmla="*/ 31 w 31"/>
                <a:gd name="T21" fmla="*/ 16 h 31"/>
                <a:gd name="T22" fmla="*/ 31 w 31"/>
                <a:gd name="T23" fmla="*/ 16 h 31"/>
                <a:gd name="T24" fmla="*/ 29 w 31"/>
                <a:gd name="T25" fmla="*/ 22 h 31"/>
                <a:gd name="T26" fmla="*/ 25 w 31"/>
                <a:gd name="T27" fmla="*/ 25 h 31"/>
                <a:gd name="T28" fmla="*/ 22 w 31"/>
                <a:gd name="T29" fmla="*/ 29 h 31"/>
                <a:gd name="T30" fmla="*/ 15 w 31"/>
                <a:gd name="T31" fmla="*/ 31 h 31"/>
                <a:gd name="T32" fmla="*/ 15 w 31"/>
                <a:gd name="T33" fmla="*/ 31 h 31"/>
                <a:gd name="T34" fmla="*/ 9 w 31"/>
                <a:gd name="T35" fmla="*/ 29 h 31"/>
                <a:gd name="T36" fmla="*/ 4 w 31"/>
                <a:gd name="T37" fmla="*/ 25 h 31"/>
                <a:gd name="T38" fmla="*/ 0 w 31"/>
                <a:gd name="T39" fmla="*/ 22 h 31"/>
                <a:gd name="T40" fmla="*/ 0 w 31"/>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0" y="16"/>
                  </a:moveTo>
                  <a:lnTo>
                    <a:pt x="0" y="16"/>
                  </a:lnTo>
                  <a:lnTo>
                    <a:pt x="0" y="9"/>
                  </a:lnTo>
                  <a:lnTo>
                    <a:pt x="4" y="5"/>
                  </a:lnTo>
                  <a:lnTo>
                    <a:pt x="9" y="2"/>
                  </a:lnTo>
                  <a:lnTo>
                    <a:pt x="15" y="0"/>
                  </a:lnTo>
                  <a:lnTo>
                    <a:pt x="15" y="0"/>
                  </a:lnTo>
                  <a:lnTo>
                    <a:pt x="22" y="2"/>
                  </a:lnTo>
                  <a:lnTo>
                    <a:pt x="25" y="5"/>
                  </a:lnTo>
                  <a:lnTo>
                    <a:pt x="29" y="9"/>
                  </a:lnTo>
                  <a:lnTo>
                    <a:pt x="31" y="16"/>
                  </a:lnTo>
                  <a:lnTo>
                    <a:pt x="31" y="16"/>
                  </a:lnTo>
                  <a:lnTo>
                    <a:pt x="29" y="22"/>
                  </a:lnTo>
                  <a:lnTo>
                    <a:pt x="25" y="25"/>
                  </a:lnTo>
                  <a:lnTo>
                    <a:pt x="22" y="29"/>
                  </a:lnTo>
                  <a:lnTo>
                    <a:pt x="15" y="31"/>
                  </a:lnTo>
                  <a:lnTo>
                    <a:pt x="15" y="31"/>
                  </a:lnTo>
                  <a:lnTo>
                    <a:pt x="9" y="29"/>
                  </a:lnTo>
                  <a:lnTo>
                    <a:pt x="4" y="25"/>
                  </a:lnTo>
                  <a:lnTo>
                    <a:pt x="0" y="22"/>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65" name="Freeform 1558"/>
            <p:cNvSpPr/>
            <p:nvPr/>
          </p:nvSpPr>
          <p:spPr bwMode="auto">
            <a:xfrm>
              <a:off x="4276169" y="1823437"/>
              <a:ext cx="47625"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66" name="Freeform 1560"/>
            <p:cNvSpPr/>
            <p:nvPr/>
          </p:nvSpPr>
          <p:spPr bwMode="auto">
            <a:xfrm>
              <a:off x="3990419" y="1845662"/>
              <a:ext cx="717550" cy="177800"/>
            </a:xfrm>
            <a:custGeom>
              <a:avLst/>
              <a:gdLst>
                <a:gd name="T0" fmla="*/ 0 w 452"/>
                <a:gd name="T1" fmla="*/ 112 h 112"/>
                <a:gd name="T2" fmla="*/ 194 w 452"/>
                <a:gd name="T3" fmla="*/ 0 h 112"/>
                <a:gd name="T4" fmla="*/ 354 w 452"/>
                <a:gd name="T5" fmla="*/ 56 h 112"/>
                <a:gd name="T6" fmla="*/ 452 w 452"/>
                <a:gd name="T7" fmla="*/ 54 h 112"/>
              </a:gdLst>
              <a:ahLst/>
              <a:cxnLst>
                <a:cxn ang="0">
                  <a:pos x="T0" y="T1"/>
                </a:cxn>
                <a:cxn ang="0">
                  <a:pos x="T2" y="T3"/>
                </a:cxn>
                <a:cxn ang="0">
                  <a:pos x="T4" y="T5"/>
                </a:cxn>
                <a:cxn ang="0">
                  <a:pos x="T6" y="T7"/>
                </a:cxn>
              </a:cxnLst>
              <a:rect l="0" t="0" r="r" b="b"/>
              <a:pathLst>
                <a:path w="452" h="112">
                  <a:moveTo>
                    <a:pt x="0" y="112"/>
                  </a:moveTo>
                  <a:lnTo>
                    <a:pt x="194" y="0"/>
                  </a:lnTo>
                  <a:lnTo>
                    <a:pt x="354" y="56"/>
                  </a:lnTo>
                  <a:lnTo>
                    <a:pt x="452" y="54"/>
                  </a:lnTo>
                </a:path>
              </a:pathLst>
            </a:custGeom>
            <a:noFill/>
            <a:ln w="15875">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2279" name="Rectangle 1561"/>
            <p:cNvSpPr>
              <a:spLocks noChangeArrowheads="1"/>
            </p:cNvSpPr>
            <p:nvPr/>
          </p:nvSpPr>
          <p:spPr bwMode="auto">
            <a:xfrm>
              <a:off x="4684156" y="1945674"/>
              <a:ext cx="49213" cy="46038"/>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280" name="Rectangle 1562"/>
            <p:cNvSpPr>
              <a:spLocks noChangeArrowheads="1"/>
            </p:cNvSpPr>
            <p:nvPr/>
          </p:nvSpPr>
          <p:spPr bwMode="auto">
            <a:xfrm>
              <a:off x="4530169" y="2001237"/>
              <a:ext cx="49213" cy="44450"/>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281" name="Rectangle 1563"/>
            <p:cNvSpPr>
              <a:spLocks noChangeArrowheads="1"/>
            </p:cNvSpPr>
            <p:nvPr/>
          </p:nvSpPr>
          <p:spPr bwMode="auto">
            <a:xfrm>
              <a:off x="3965019" y="2001237"/>
              <a:ext cx="50800" cy="44450"/>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282" name="Freeform 1564"/>
            <p:cNvSpPr/>
            <p:nvPr/>
          </p:nvSpPr>
          <p:spPr bwMode="auto">
            <a:xfrm>
              <a:off x="3993594" y="1974249"/>
              <a:ext cx="714375" cy="49213"/>
            </a:xfrm>
            <a:custGeom>
              <a:avLst/>
              <a:gdLst>
                <a:gd name="T0" fmla="*/ 0 w 450"/>
                <a:gd name="T1" fmla="*/ 31 h 31"/>
                <a:gd name="T2" fmla="*/ 352 w 450"/>
                <a:gd name="T3" fmla="*/ 31 h 31"/>
                <a:gd name="T4" fmla="*/ 450 w 450"/>
                <a:gd name="T5" fmla="*/ 0 h 31"/>
              </a:gdLst>
              <a:ahLst/>
              <a:cxnLst>
                <a:cxn ang="0">
                  <a:pos x="T0" y="T1"/>
                </a:cxn>
                <a:cxn ang="0">
                  <a:pos x="T2" y="T3"/>
                </a:cxn>
                <a:cxn ang="0">
                  <a:pos x="T4" y="T5"/>
                </a:cxn>
              </a:cxnLst>
              <a:rect l="0" t="0" r="r" b="b"/>
              <a:pathLst>
                <a:path w="450" h="31">
                  <a:moveTo>
                    <a:pt x="0" y="31"/>
                  </a:moveTo>
                  <a:lnTo>
                    <a:pt x="352" y="31"/>
                  </a:lnTo>
                  <a:lnTo>
                    <a:pt x="450" y="0"/>
                  </a:lnTo>
                </a:path>
              </a:pathLst>
            </a:custGeom>
            <a:noFill/>
            <a:ln w="15875">
              <a:solidFill>
                <a:srgbClr val="2F93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2291" name="Freeform 1565"/>
            <p:cNvSpPr/>
            <p:nvPr/>
          </p:nvSpPr>
          <p:spPr bwMode="auto">
            <a:xfrm>
              <a:off x="4680981" y="2088549"/>
              <a:ext cx="55563" cy="52388"/>
            </a:xfrm>
            <a:custGeom>
              <a:avLst/>
              <a:gdLst>
                <a:gd name="T0" fmla="*/ 0 w 35"/>
                <a:gd name="T1" fmla="*/ 17 h 33"/>
                <a:gd name="T2" fmla="*/ 17 w 35"/>
                <a:gd name="T3" fmla="*/ 0 h 33"/>
                <a:gd name="T4" fmla="*/ 35 w 35"/>
                <a:gd name="T5" fmla="*/ 17 h 33"/>
                <a:gd name="T6" fmla="*/ 17 w 35"/>
                <a:gd name="T7" fmla="*/ 33 h 33"/>
                <a:gd name="T8" fmla="*/ 0 w 35"/>
                <a:gd name="T9" fmla="*/ 17 h 33"/>
              </a:gdLst>
              <a:ahLst/>
              <a:cxnLst>
                <a:cxn ang="0">
                  <a:pos x="T0" y="T1"/>
                </a:cxn>
                <a:cxn ang="0">
                  <a:pos x="T2" y="T3"/>
                </a:cxn>
                <a:cxn ang="0">
                  <a:pos x="T4" y="T5"/>
                </a:cxn>
                <a:cxn ang="0">
                  <a:pos x="T6" y="T7"/>
                </a:cxn>
                <a:cxn ang="0">
                  <a:pos x="T8" y="T9"/>
                </a:cxn>
              </a:cxnLst>
              <a:rect l="0" t="0" r="r" b="b"/>
              <a:pathLst>
                <a:path w="35" h="33">
                  <a:moveTo>
                    <a:pt x="0" y="17"/>
                  </a:moveTo>
                  <a:lnTo>
                    <a:pt x="17" y="0"/>
                  </a:lnTo>
                  <a:lnTo>
                    <a:pt x="35" y="17"/>
                  </a:lnTo>
                  <a:lnTo>
                    <a:pt x="17" y="33"/>
                  </a:lnTo>
                  <a:lnTo>
                    <a:pt x="0" y="17"/>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292" name="Freeform 1566"/>
            <p:cNvSpPr/>
            <p:nvPr/>
          </p:nvSpPr>
          <p:spPr bwMode="auto">
            <a:xfrm>
              <a:off x="4526994" y="2088549"/>
              <a:ext cx="53975" cy="52388"/>
            </a:xfrm>
            <a:custGeom>
              <a:avLst/>
              <a:gdLst>
                <a:gd name="T0" fmla="*/ 0 w 34"/>
                <a:gd name="T1" fmla="*/ 17 h 33"/>
                <a:gd name="T2" fmla="*/ 16 w 34"/>
                <a:gd name="T3" fmla="*/ 0 h 33"/>
                <a:gd name="T4" fmla="*/ 34 w 34"/>
                <a:gd name="T5" fmla="*/ 17 h 33"/>
                <a:gd name="T6" fmla="*/ 16 w 34"/>
                <a:gd name="T7" fmla="*/ 33 h 33"/>
                <a:gd name="T8" fmla="*/ 0 w 34"/>
                <a:gd name="T9" fmla="*/ 17 h 33"/>
              </a:gdLst>
              <a:ahLst/>
              <a:cxnLst>
                <a:cxn ang="0">
                  <a:pos x="T0" y="T1"/>
                </a:cxn>
                <a:cxn ang="0">
                  <a:pos x="T2" y="T3"/>
                </a:cxn>
                <a:cxn ang="0">
                  <a:pos x="T4" y="T5"/>
                </a:cxn>
                <a:cxn ang="0">
                  <a:pos x="T6" y="T7"/>
                </a:cxn>
                <a:cxn ang="0">
                  <a:pos x="T8" y="T9"/>
                </a:cxn>
              </a:cxnLst>
              <a:rect l="0" t="0" r="r" b="b"/>
              <a:pathLst>
                <a:path w="34" h="33">
                  <a:moveTo>
                    <a:pt x="0" y="17"/>
                  </a:moveTo>
                  <a:lnTo>
                    <a:pt x="16" y="0"/>
                  </a:lnTo>
                  <a:lnTo>
                    <a:pt x="34" y="17"/>
                  </a:lnTo>
                  <a:lnTo>
                    <a:pt x="16" y="33"/>
                  </a:lnTo>
                  <a:lnTo>
                    <a:pt x="0" y="17"/>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02" name="Freeform 1567"/>
            <p:cNvSpPr/>
            <p:nvPr/>
          </p:nvSpPr>
          <p:spPr bwMode="auto">
            <a:xfrm>
              <a:off x="3965019" y="2172687"/>
              <a:ext cx="50800" cy="50800"/>
            </a:xfrm>
            <a:custGeom>
              <a:avLst/>
              <a:gdLst>
                <a:gd name="T0" fmla="*/ 0 w 32"/>
                <a:gd name="T1" fmla="*/ 16 h 32"/>
                <a:gd name="T2" fmla="*/ 16 w 32"/>
                <a:gd name="T3" fmla="*/ 0 h 32"/>
                <a:gd name="T4" fmla="*/ 32 w 32"/>
                <a:gd name="T5" fmla="*/ 16 h 32"/>
                <a:gd name="T6" fmla="*/ 16 w 32"/>
                <a:gd name="T7" fmla="*/ 32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lnTo>
                    <a:pt x="16" y="0"/>
                  </a:lnTo>
                  <a:lnTo>
                    <a:pt x="32" y="16"/>
                  </a:lnTo>
                  <a:lnTo>
                    <a:pt x="16"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06" name="Freeform 1568"/>
            <p:cNvSpPr/>
            <p:nvPr/>
          </p:nvSpPr>
          <p:spPr bwMode="auto">
            <a:xfrm>
              <a:off x="3993594" y="2115537"/>
              <a:ext cx="714375" cy="87313"/>
            </a:xfrm>
            <a:custGeom>
              <a:avLst/>
              <a:gdLst>
                <a:gd name="T0" fmla="*/ 0 w 450"/>
                <a:gd name="T1" fmla="*/ 55 h 55"/>
                <a:gd name="T2" fmla="*/ 352 w 450"/>
                <a:gd name="T3" fmla="*/ 0 h 55"/>
                <a:gd name="T4" fmla="*/ 450 w 450"/>
                <a:gd name="T5" fmla="*/ 0 h 55"/>
              </a:gdLst>
              <a:ahLst/>
              <a:cxnLst>
                <a:cxn ang="0">
                  <a:pos x="T0" y="T1"/>
                </a:cxn>
                <a:cxn ang="0">
                  <a:pos x="T2" y="T3"/>
                </a:cxn>
                <a:cxn ang="0">
                  <a:pos x="T4" y="T5"/>
                </a:cxn>
              </a:cxnLst>
              <a:rect l="0" t="0" r="r" b="b"/>
              <a:pathLst>
                <a:path w="450" h="55">
                  <a:moveTo>
                    <a:pt x="0" y="55"/>
                  </a:moveTo>
                  <a:lnTo>
                    <a:pt x="352" y="0"/>
                  </a:lnTo>
                  <a:lnTo>
                    <a:pt x="450" y="0"/>
                  </a:lnTo>
                </a:path>
              </a:pathLst>
            </a:custGeom>
            <a:noFill/>
            <a:ln w="15875">
              <a:solidFill>
                <a:srgbClr val="91C3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2307" name="Freeform 1580"/>
            <p:cNvSpPr/>
            <p:nvPr/>
          </p:nvSpPr>
          <p:spPr bwMode="auto">
            <a:xfrm>
              <a:off x="4684156" y="2123474"/>
              <a:ext cx="49213" cy="46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2308" name="Group 2307"/>
          <p:cNvGrpSpPr/>
          <p:nvPr/>
        </p:nvGrpSpPr>
        <p:grpSpPr>
          <a:xfrm>
            <a:off x="6533589" y="3181061"/>
            <a:ext cx="2249533" cy="1578130"/>
            <a:chOff x="6533589" y="3181061"/>
            <a:chExt cx="2249533" cy="1578130"/>
          </a:xfrm>
        </p:grpSpPr>
        <p:sp>
          <p:nvSpPr>
            <p:cNvPr id="2316" name="Rectangle 589"/>
            <p:cNvSpPr>
              <a:spLocks noChangeArrowheads="1"/>
            </p:cNvSpPr>
            <p:nvPr/>
          </p:nvSpPr>
          <p:spPr bwMode="auto">
            <a:xfrm rot="16200000">
              <a:off x="7142331" y="4512649"/>
              <a:ext cx="40075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09" name="Rectangle 2308"/>
            <p:cNvSpPr/>
            <p:nvPr/>
          </p:nvSpPr>
          <p:spPr>
            <a:xfrm>
              <a:off x="6900863" y="3328988"/>
              <a:ext cx="152400" cy="969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0" name="Rectangle 2309"/>
            <p:cNvSpPr/>
            <p:nvPr/>
          </p:nvSpPr>
          <p:spPr>
            <a:xfrm>
              <a:off x="7260431" y="3328988"/>
              <a:ext cx="152400" cy="969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Rectangle 2310"/>
            <p:cNvSpPr/>
            <p:nvPr/>
          </p:nvSpPr>
          <p:spPr>
            <a:xfrm>
              <a:off x="7610475" y="3328988"/>
              <a:ext cx="152400" cy="969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Rectangle 2311"/>
            <p:cNvSpPr/>
            <p:nvPr/>
          </p:nvSpPr>
          <p:spPr>
            <a:xfrm>
              <a:off x="7967663" y="3328988"/>
              <a:ext cx="152400" cy="969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Line 410"/>
            <p:cNvSpPr>
              <a:spLocks noChangeShapeType="1"/>
            </p:cNvSpPr>
            <p:nvPr/>
          </p:nvSpPr>
          <p:spPr bwMode="auto">
            <a:xfrm>
              <a:off x="6896577" y="3826139"/>
              <a:ext cx="1457325"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14" name="Line 412"/>
            <p:cNvSpPr>
              <a:spLocks noChangeShapeType="1"/>
            </p:cNvSpPr>
            <p:nvPr/>
          </p:nvSpPr>
          <p:spPr bwMode="auto">
            <a:xfrm>
              <a:off x="6896577" y="3391956"/>
              <a:ext cx="1457325"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15" name="Line 426"/>
            <p:cNvSpPr>
              <a:spLocks noChangeShapeType="1"/>
            </p:cNvSpPr>
            <p:nvPr/>
          </p:nvSpPr>
          <p:spPr bwMode="auto">
            <a:xfrm flipV="1">
              <a:off x="7347965" y="3327664"/>
              <a:ext cx="0" cy="971550"/>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17" name="Rectangle 685"/>
            <p:cNvSpPr>
              <a:spLocks noChangeArrowheads="1"/>
            </p:cNvSpPr>
            <p:nvPr/>
          </p:nvSpPr>
          <p:spPr bwMode="auto">
            <a:xfrm>
              <a:off x="7990776" y="3746807"/>
              <a:ext cx="28373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Protective</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2318" name="Freeform 359"/>
            <p:cNvSpPr/>
            <p:nvPr/>
          </p:nvSpPr>
          <p:spPr bwMode="auto">
            <a:xfrm>
              <a:off x="6891021" y="3322901"/>
              <a:ext cx="1466850" cy="979488"/>
            </a:xfrm>
            <a:custGeom>
              <a:avLst/>
              <a:gdLst>
                <a:gd name="T0" fmla="*/ 924 w 924"/>
                <a:gd name="T1" fmla="*/ 0 h 617"/>
                <a:gd name="T2" fmla="*/ 924 w 924"/>
                <a:gd name="T3" fmla="*/ 617 h 617"/>
                <a:gd name="T4" fmla="*/ 0 w 924"/>
                <a:gd name="T5" fmla="*/ 617 h 617"/>
                <a:gd name="T6" fmla="*/ 0 w 924"/>
                <a:gd name="T7" fmla="*/ 0 h 617"/>
              </a:gdLst>
              <a:ahLst/>
              <a:cxnLst>
                <a:cxn ang="0">
                  <a:pos x="T0" y="T1"/>
                </a:cxn>
                <a:cxn ang="0">
                  <a:pos x="T2" y="T3"/>
                </a:cxn>
                <a:cxn ang="0">
                  <a:pos x="T4" y="T5"/>
                </a:cxn>
                <a:cxn ang="0">
                  <a:pos x="T6" y="T7"/>
                </a:cxn>
              </a:cxnLst>
              <a:rect l="0" t="0" r="r" b="b"/>
              <a:pathLst>
                <a:path w="924" h="617">
                  <a:moveTo>
                    <a:pt x="924" y="0"/>
                  </a:moveTo>
                  <a:lnTo>
                    <a:pt x="924" y="617"/>
                  </a:lnTo>
                  <a:lnTo>
                    <a:pt x="0" y="617"/>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2319" name="Line 361"/>
            <p:cNvSpPr>
              <a:spLocks noChangeShapeType="1"/>
            </p:cNvSpPr>
            <p:nvPr/>
          </p:nvSpPr>
          <p:spPr bwMode="auto">
            <a:xfrm flipH="1">
              <a:off x="6857684" y="4005238"/>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20" name="Line 366"/>
            <p:cNvSpPr>
              <a:spLocks noChangeShapeType="1"/>
            </p:cNvSpPr>
            <p:nvPr/>
          </p:nvSpPr>
          <p:spPr bwMode="auto">
            <a:xfrm flipH="1">
              <a:off x="6857684" y="3522926"/>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21" name="Line 371"/>
            <p:cNvSpPr>
              <a:spLocks noChangeShapeType="1"/>
            </p:cNvSpPr>
            <p:nvPr/>
          </p:nvSpPr>
          <p:spPr bwMode="auto">
            <a:xfrm flipH="1">
              <a:off x="6857684" y="3426199"/>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22" name="Line 377"/>
            <p:cNvSpPr>
              <a:spLocks noChangeShapeType="1"/>
            </p:cNvSpPr>
            <p:nvPr/>
          </p:nvSpPr>
          <p:spPr bwMode="auto">
            <a:xfrm flipH="1">
              <a:off x="8351521" y="4302389"/>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23" name="Line 380"/>
            <p:cNvSpPr>
              <a:spLocks noChangeShapeType="1"/>
            </p:cNvSpPr>
            <p:nvPr/>
          </p:nvSpPr>
          <p:spPr bwMode="auto">
            <a:xfrm flipH="1">
              <a:off x="8357871" y="4111581"/>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24" name="Line 384"/>
            <p:cNvSpPr>
              <a:spLocks noChangeShapeType="1"/>
            </p:cNvSpPr>
            <p:nvPr/>
          </p:nvSpPr>
          <p:spPr bwMode="auto">
            <a:xfrm flipH="1">
              <a:off x="8357871" y="3725447"/>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25" name="Line 389"/>
            <p:cNvSpPr>
              <a:spLocks noChangeShapeType="1"/>
            </p:cNvSpPr>
            <p:nvPr/>
          </p:nvSpPr>
          <p:spPr bwMode="auto">
            <a:xfrm flipH="1">
              <a:off x="8357871" y="3514343"/>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26" name="Line 395"/>
            <p:cNvSpPr>
              <a:spLocks noChangeShapeType="1"/>
            </p:cNvSpPr>
            <p:nvPr/>
          </p:nvSpPr>
          <p:spPr bwMode="auto">
            <a:xfrm>
              <a:off x="7250513" y="4306358"/>
              <a:ext cx="0" cy="28575"/>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27" name="Line 396"/>
            <p:cNvSpPr>
              <a:spLocks noChangeShapeType="1"/>
            </p:cNvSpPr>
            <p:nvPr/>
          </p:nvSpPr>
          <p:spPr bwMode="auto">
            <a:xfrm>
              <a:off x="7623576" y="4306358"/>
              <a:ext cx="0" cy="28575"/>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28" name="Line 411"/>
            <p:cNvSpPr>
              <a:spLocks noChangeShapeType="1"/>
            </p:cNvSpPr>
            <p:nvPr/>
          </p:nvSpPr>
          <p:spPr bwMode="auto">
            <a:xfrm flipH="1">
              <a:off x="6857683" y="4302389"/>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29" name="Line 434"/>
            <p:cNvSpPr>
              <a:spLocks noChangeShapeType="1"/>
            </p:cNvSpPr>
            <p:nvPr/>
          </p:nvSpPr>
          <p:spPr bwMode="auto">
            <a:xfrm flipH="1">
              <a:off x="6857683" y="3713521"/>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30" name="Line 447"/>
            <p:cNvSpPr>
              <a:spLocks noChangeShapeType="1"/>
            </p:cNvSpPr>
            <p:nvPr/>
          </p:nvSpPr>
          <p:spPr bwMode="auto">
            <a:xfrm>
              <a:off x="8359458" y="4306358"/>
              <a:ext cx="0" cy="28575"/>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31" name="Line 448"/>
            <p:cNvSpPr>
              <a:spLocks noChangeShapeType="1"/>
            </p:cNvSpPr>
            <p:nvPr/>
          </p:nvSpPr>
          <p:spPr bwMode="auto">
            <a:xfrm>
              <a:off x="6887846" y="4306358"/>
              <a:ext cx="0" cy="28575"/>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32" name="Line 480"/>
            <p:cNvSpPr>
              <a:spLocks noChangeShapeType="1"/>
            </p:cNvSpPr>
            <p:nvPr/>
          </p:nvSpPr>
          <p:spPr bwMode="auto">
            <a:xfrm>
              <a:off x="7988137" y="4306358"/>
              <a:ext cx="0" cy="28575"/>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33" name="Freeform 482"/>
            <p:cNvSpPr/>
            <p:nvPr/>
          </p:nvSpPr>
          <p:spPr bwMode="auto">
            <a:xfrm>
              <a:off x="8114983" y="3548326"/>
              <a:ext cx="47625" cy="46038"/>
            </a:xfrm>
            <a:custGeom>
              <a:avLst/>
              <a:gdLst>
                <a:gd name="T0" fmla="*/ 0 w 30"/>
                <a:gd name="T1" fmla="*/ 14 h 29"/>
                <a:gd name="T2" fmla="*/ 0 w 30"/>
                <a:gd name="T3" fmla="*/ 14 h 29"/>
                <a:gd name="T4" fmla="*/ 1 w 30"/>
                <a:gd name="T5" fmla="*/ 9 h 29"/>
                <a:gd name="T6" fmla="*/ 5 w 30"/>
                <a:gd name="T7" fmla="*/ 4 h 29"/>
                <a:gd name="T8" fmla="*/ 9 w 30"/>
                <a:gd name="T9" fmla="*/ 0 h 29"/>
                <a:gd name="T10" fmla="*/ 16 w 30"/>
                <a:gd name="T11" fmla="*/ 0 h 29"/>
                <a:gd name="T12" fmla="*/ 16 w 30"/>
                <a:gd name="T13" fmla="*/ 0 h 29"/>
                <a:gd name="T14" fmla="*/ 21 w 30"/>
                <a:gd name="T15" fmla="*/ 0 h 29"/>
                <a:gd name="T16" fmla="*/ 27 w 30"/>
                <a:gd name="T17" fmla="*/ 4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4"/>
                  </a:lnTo>
                  <a:lnTo>
                    <a:pt x="9" y="0"/>
                  </a:lnTo>
                  <a:lnTo>
                    <a:pt x="16" y="0"/>
                  </a:lnTo>
                  <a:lnTo>
                    <a:pt x="16" y="0"/>
                  </a:lnTo>
                  <a:lnTo>
                    <a:pt x="21" y="0"/>
                  </a:lnTo>
                  <a:lnTo>
                    <a:pt x="27" y="4"/>
                  </a:lnTo>
                  <a:lnTo>
                    <a:pt x="28" y="9"/>
                  </a:lnTo>
                  <a:lnTo>
                    <a:pt x="30" y="14"/>
                  </a:lnTo>
                  <a:lnTo>
                    <a:pt x="30" y="14"/>
                  </a:lnTo>
                  <a:lnTo>
                    <a:pt x="28"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34" name="Rectangle 2333"/>
            <p:cNvSpPr/>
            <p:nvPr/>
          </p:nvSpPr>
          <p:spPr>
            <a:xfrm rot="5400000">
              <a:off x="8311518" y="3711960"/>
              <a:ext cx="758541" cy="184666"/>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Total IgG, µg/mL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2335" name="Rectangle 682"/>
            <p:cNvSpPr>
              <a:spLocks noChangeArrowheads="1"/>
            </p:cNvSpPr>
            <p:nvPr/>
          </p:nvSpPr>
          <p:spPr bwMode="auto">
            <a:xfrm>
              <a:off x="8197831" y="3394385"/>
              <a:ext cx="13144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ULQ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2336" name="Rectangle 673"/>
            <p:cNvSpPr>
              <a:spLocks noChangeArrowheads="1"/>
            </p:cNvSpPr>
            <p:nvPr/>
          </p:nvSpPr>
          <p:spPr bwMode="auto">
            <a:xfrm>
              <a:off x="7448478" y="4514850"/>
              <a:ext cx="34304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Study day</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37" name="Rectangle 638"/>
            <p:cNvSpPr>
              <a:spLocks noChangeArrowheads="1"/>
            </p:cNvSpPr>
            <p:nvPr/>
          </p:nvSpPr>
          <p:spPr bwMode="auto">
            <a:xfrm>
              <a:off x="8408715" y="3861813"/>
              <a:ext cx="17312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38" name="Rectangle 646"/>
            <p:cNvSpPr>
              <a:spLocks noChangeArrowheads="1"/>
            </p:cNvSpPr>
            <p:nvPr/>
          </p:nvSpPr>
          <p:spPr bwMode="auto">
            <a:xfrm>
              <a:off x="8408715" y="3280884"/>
              <a:ext cx="2164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39" name="Rectangle 742"/>
            <p:cNvSpPr>
              <a:spLocks noChangeArrowheads="1"/>
            </p:cNvSpPr>
            <p:nvPr/>
          </p:nvSpPr>
          <p:spPr bwMode="auto">
            <a:xfrm>
              <a:off x="8408715" y="3679281"/>
              <a:ext cx="17312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6000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40" name="Rectangle 745"/>
            <p:cNvSpPr>
              <a:spLocks noChangeArrowheads="1"/>
            </p:cNvSpPr>
            <p:nvPr/>
          </p:nvSpPr>
          <p:spPr bwMode="auto">
            <a:xfrm>
              <a:off x="8408715" y="4065415"/>
              <a:ext cx="17312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41" name="Rectangle 748"/>
            <p:cNvSpPr>
              <a:spLocks noChangeArrowheads="1"/>
            </p:cNvSpPr>
            <p:nvPr/>
          </p:nvSpPr>
          <p:spPr bwMode="auto">
            <a:xfrm>
              <a:off x="8408715" y="4255451"/>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42" name="Rectangle 643"/>
            <p:cNvSpPr>
              <a:spLocks noChangeArrowheads="1"/>
            </p:cNvSpPr>
            <p:nvPr/>
          </p:nvSpPr>
          <p:spPr bwMode="auto">
            <a:xfrm>
              <a:off x="8408715" y="3468177"/>
              <a:ext cx="17312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8000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43" name="Rectangle 632"/>
            <p:cNvSpPr>
              <a:spLocks noChangeArrowheads="1"/>
            </p:cNvSpPr>
            <p:nvPr/>
          </p:nvSpPr>
          <p:spPr bwMode="auto">
            <a:xfrm>
              <a:off x="7203716" y="4358440"/>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44" name="Rectangle 665"/>
            <p:cNvSpPr>
              <a:spLocks noChangeArrowheads="1"/>
            </p:cNvSpPr>
            <p:nvPr/>
          </p:nvSpPr>
          <p:spPr bwMode="auto">
            <a:xfrm>
              <a:off x="7926049" y="4358440"/>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45" name="Rectangle 670"/>
            <p:cNvSpPr>
              <a:spLocks noChangeArrowheads="1"/>
            </p:cNvSpPr>
            <p:nvPr/>
          </p:nvSpPr>
          <p:spPr bwMode="auto">
            <a:xfrm>
              <a:off x="8287050" y="4358440"/>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46" name="Rectangle 741"/>
            <p:cNvSpPr>
              <a:spLocks noChangeArrowheads="1"/>
            </p:cNvSpPr>
            <p:nvPr/>
          </p:nvSpPr>
          <p:spPr bwMode="auto">
            <a:xfrm>
              <a:off x="6858959" y="4358440"/>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47" name="Rectangle 2346"/>
            <p:cNvSpPr/>
            <p:nvPr/>
          </p:nvSpPr>
          <p:spPr>
            <a:xfrm rot="16200000">
              <a:off x="6341228" y="3700670"/>
              <a:ext cx="569387" cy="184666"/>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Titer in HAI</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2348" name="Rectangle 611"/>
            <p:cNvSpPr>
              <a:spLocks noChangeArrowheads="1"/>
            </p:cNvSpPr>
            <p:nvPr/>
          </p:nvSpPr>
          <p:spPr bwMode="auto">
            <a:xfrm>
              <a:off x="6799140" y="4253935"/>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49" name="Rectangle 652"/>
            <p:cNvSpPr>
              <a:spLocks noChangeArrowheads="1"/>
            </p:cNvSpPr>
            <p:nvPr/>
          </p:nvSpPr>
          <p:spPr bwMode="auto">
            <a:xfrm>
              <a:off x="6755860" y="3959072"/>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50" name="Rectangle 655"/>
            <p:cNvSpPr>
              <a:spLocks noChangeArrowheads="1"/>
            </p:cNvSpPr>
            <p:nvPr/>
          </p:nvSpPr>
          <p:spPr bwMode="auto">
            <a:xfrm>
              <a:off x="6712578" y="3667355"/>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51" name="Rectangle 659"/>
            <p:cNvSpPr>
              <a:spLocks noChangeArrowheads="1"/>
            </p:cNvSpPr>
            <p:nvPr/>
          </p:nvSpPr>
          <p:spPr bwMode="auto">
            <a:xfrm>
              <a:off x="6669298" y="3380033"/>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52" name="Rectangle 634"/>
            <p:cNvSpPr>
              <a:spLocks noChangeArrowheads="1"/>
            </p:cNvSpPr>
            <p:nvPr/>
          </p:nvSpPr>
          <p:spPr bwMode="auto">
            <a:xfrm>
              <a:off x="7555934" y="4358440"/>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53" name="Line 384"/>
            <p:cNvSpPr>
              <a:spLocks noChangeShapeType="1"/>
            </p:cNvSpPr>
            <p:nvPr/>
          </p:nvSpPr>
          <p:spPr bwMode="auto">
            <a:xfrm flipH="1">
              <a:off x="8357871" y="3913565"/>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54" name="Rectangle 950"/>
            <p:cNvSpPr>
              <a:spLocks noChangeArrowheads="1"/>
            </p:cNvSpPr>
            <p:nvPr/>
          </p:nvSpPr>
          <p:spPr bwMode="auto">
            <a:xfrm>
              <a:off x="7120664" y="3181061"/>
              <a:ext cx="998671"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dirty="0">
                  <a:ln>
                    <a:noFill/>
                  </a:ln>
                  <a:solidFill>
                    <a:srgbClr val="595A59"/>
                  </a:solidFill>
                  <a:effectLst/>
                  <a:latin typeface="Arial" panose="020B0604020202020204" pitchFamily="34" charset="0"/>
                </a:rPr>
                <a:t>patient 8-efgartigimod</a:t>
              </a:r>
              <a:endParaRPr kumimoji="0" lang="en-US" altLang="en-US" sz="800" b="0" i="0" u="none" strike="noStrike" cap="none" normalizeH="0" baseline="0" dirty="0">
                <a:ln>
                  <a:noFill/>
                </a:ln>
                <a:solidFill>
                  <a:srgbClr val="595A59"/>
                </a:solidFill>
                <a:effectLst/>
                <a:latin typeface="Arial" panose="020B0604020202020204" pitchFamily="34" charset="0"/>
              </a:endParaRPr>
            </a:p>
          </p:txBody>
        </p:sp>
        <p:sp>
          <p:nvSpPr>
            <p:cNvPr id="2355" name="Line 389"/>
            <p:cNvSpPr>
              <a:spLocks noChangeShapeType="1"/>
            </p:cNvSpPr>
            <p:nvPr/>
          </p:nvSpPr>
          <p:spPr bwMode="auto">
            <a:xfrm flipH="1">
              <a:off x="8357871" y="3327050"/>
              <a:ext cx="3651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grpSp>
      <p:grpSp>
        <p:nvGrpSpPr>
          <p:cNvPr id="2357" name="Group 2356"/>
          <p:cNvGrpSpPr/>
          <p:nvPr/>
        </p:nvGrpSpPr>
        <p:grpSpPr>
          <a:xfrm>
            <a:off x="6871971" y="3475299"/>
            <a:ext cx="1490944" cy="597694"/>
            <a:chOff x="6871971" y="3475299"/>
            <a:chExt cx="1490944" cy="597694"/>
          </a:xfrm>
        </p:grpSpPr>
        <p:sp>
          <p:nvSpPr>
            <p:cNvPr id="2358" name="Freeform 515"/>
            <p:cNvSpPr/>
            <p:nvPr/>
          </p:nvSpPr>
          <p:spPr bwMode="auto">
            <a:xfrm>
              <a:off x="6893377" y="3494358"/>
              <a:ext cx="1469538" cy="554038"/>
            </a:xfrm>
            <a:custGeom>
              <a:avLst/>
              <a:gdLst>
                <a:gd name="T0" fmla="*/ 0 w 787"/>
                <a:gd name="T1" fmla="*/ 0 h 349"/>
                <a:gd name="T2" fmla="*/ 33 w 787"/>
                <a:gd name="T3" fmla="*/ 239 h 349"/>
                <a:gd name="T4" fmla="*/ 54 w 787"/>
                <a:gd name="T5" fmla="*/ 320 h 349"/>
                <a:gd name="T6" fmla="*/ 78 w 787"/>
                <a:gd name="T7" fmla="*/ 349 h 349"/>
                <a:gd name="T8" fmla="*/ 182 w 787"/>
                <a:gd name="T9" fmla="*/ 128 h 349"/>
                <a:gd name="T10" fmla="*/ 205 w 787"/>
                <a:gd name="T11" fmla="*/ 304 h 349"/>
                <a:gd name="T12" fmla="*/ 232 w 787"/>
                <a:gd name="T13" fmla="*/ 324 h 349"/>
                <a:gd name="T14" fmla="*/ 261 w 787"/>
                <a:gd name="T15" fmla="*/ 338 h 349"/>
                <a:gd name="T16" fmla="*/ 355 w 787"/>
                <a:gd name="T17" fmla="*/ 210 h 349"/>
                <a:gd name="T18" fmla="*/ 384 w 787"/>
                <a:gd name="T19" fmla="*/ 272 h 349"/>
                <a:gd name="T20" fmla="*/ 405 w 787"/>
                <a:gd name="T21" fmla="*/ 324 h 349"/>
                <a:gd name="T22" fmla="*/ 432 w 787"/>
                <a:gd name="T23" fmla="*/ 344 h 349"/>
                <a:gd name="T24" fmla="*/ 538 w 787"/>
                <a:gd name="T25" fmla="*/ 165 h 349"/>
                <a:gd name="T26" fmla="*/ 562 w 787"/>
                <a:gd name="T27" fmla="*/ 324 h 349"/>
                <a:gd name="T28" fmla="*/ 591 w 787"/>
                <a:gd name="T29" fmla="*/ 344 h 349"/>
                <a:gd name="T30" fmla="*/ 616 w 787"/>
                <a:gd name="T31" fmla="*/ 344 h 349"/>
                <a:gd name="T32" fmla="*/ 787 w 787"/>
                <a:gd name="T33" fmla="*/ 57 h 349"/>
                <a:gd name="connsiteX0" fmla="*/ 0 w 9435"/>
                <a:gd name="connsiteY0" fmla="*/ 0 h 10000"/>
                <a:gd name="connsiteX1" fmla="*/ 419 w 9435"/>
                <a:gd name="connsiteY1" fmla="*/ 6848 h 10000"/>
                <a:gd name="connsiteX2" fmla="*/ 686 w 9435"/>
                <a:gd name="connsiteY2" fmla="*/ 9169 h 10000"/>
                <a:gd name="connsiteX3" fmla="*/ 991 w 9435"/>
                <a:gd name="connsiteY3" fmla="*/ 10000 h 10000"/>
                <a:gd name="connsiteX4" fmla="*/ 2313 w 9435"/>
                <a:gd name="connsiteY4" fmla="*/ 3668 h 10000"/>
                <a:gd name="connsiteX5" fmla="*/ 2605 w 9435"/>
                <a:gd name="connsiteY5" fmla="*/ 8711 h 10000"/>
                <a:gd name="connsiteX6" fmla="*/ 2948 w 9435"/>
                <a:gd name="connsiteY6" fmla="*/ 9284 h 10000"/>
                <a:gd name="connsiteX7" fmla="*/ 3316 w 9435"/>
                <a:gd name="connsiteY7" fmla="*/ 9685 h 10000"/>
                <a:gd name="connsiteX8" fmla="*/ 4511 w 9435"/>
                <a:gd name="connsiteY8" fmla="*/ 6017 h 10000"/>
                <a:gd name="connsiteX9" fmla="*/ 4879 w 9435"/>
                <a:gd name="connsiteY9" fmla="*/ 7794 h 10000"/>
                <a:gd name="connsiteX10" fmla="*/ 5146 w 9435"/>
                <a:gd name="connsiteY10" fmla="*/ 9284 h 10000"/>
                <a:gd name="connsiteX11" fmla="*/ 5489 w 9435"/>
                <a:gd name="connsiteY11" fmla="*/ 9857 h 10000"/>
                <a:gd name="connsiteX12" fmla="*/ 6836 w 9435"/>
                <a:gd name="connsiteY12" fmla="*/ 4728 h 10000"/>
                <a:gd name="connsiteX13" fmla="*/ 7141 w 9435"/>
                <a:gd name="connsiteY13" fmla="*/ 9284 h 10000"/>
                <a:gd name="connsiteX14" fmla="*/ 7510 w 9435"/>
                <a:gd name="connsiteY14" fmla="*/ 9857 h 10000"/>
                <a:gd name="connsiteX15" fmla="*/ 7827 w 9435"/>
                <a:gd name="connsiteY15" fmla="*/ 9857 h 10000"/>
                <a:gd name="connsiteX16" fmla="*/ 9435 w 9435"/>
                <a:gd name="connsiteY16" fmla="*/ 3911 h 10000"/>
                <a:gd name="connsiteX0-1" fmla="*/ 0 w 10000"/>
                <a:gd name="connsiteY0-2" fmla="*/ 0 h 10000"/>
                <a:gd name="connsiteX1-3" fmla="*/ 444 w 10000"/>
                <a:gd name="connsiteY1-4" fmla="*/ 6848 h 10000"/>
                <a:gd name="connsiteX2-5" fmla="*/ 727 w 10000"/>
                <a:gd name="connsiteY2-6" fmla="*/ 9169 h 10000"/>
                <a:gd name="connsiteX3-7" fmla="*/ 1050 w 10000"/>
                <a:gd name="connsiteY3-8" fmla="*/ 10000 h 10000"/>
                <a:gd name="connsiteX4-9" fmla="*/ 2452 w 10000"/>
                <a:gd name="connsiteY4-10" fmla="*/ 3668 h 10000"/>
                <a:gd name="connsiteX5-11" fmla="*/ 2761 w 10000"/>
                <a:gd name="connsiteY5-12" fmla="*/ 8711 h 10000"/>
                <a:gd name="connsiteX6-13" fmla="*/ 3125 w 10000"/>
                <a:gd name="connsiteY6-14" fmla="*/ 9284 h 10000"/>
                <a:gd name="connsiteX7-15" fmla="*/ 3515 w 10000"/>
                <a:gd name="connsiteY7-16" fmla="*/ 9685 h 10000"/>
                <a:gd name="connsiteX8-17" fmla="*/ 4781 w 10000"/>
                <a:gd name="connsiteY8-18" fmla="*/ 6017 h 10000"/>
                <a:gd name="connsiteX9-19" fmla="*/ 5171 w 10000"/>
                <a:gd name="connsiteY9-20" fmla="*/ 7794 h 10000"/>
                <a:gd name="connsiteX10-21" fmla="*/ 5454 w 10000"/>
                <a:gd name="connsiteY10-22" fmla="*/ 9284 h 10000"/>
                <a:gd name="connsiteX11-23" fmla="*/ 5818 w 10000"/>
                <a:gd name="connsiteY11-24" fmla="*/ 9857 h 10000"/>
                <a:gd name="connsiteX12-25" fmla="*/ 7245 w 10000"/>
                <a:gd name="connsiteY12-26" fmla="*/ 4728 h 10000"/>
                <a:gd name="connsiteX13-27" fmla="*/ 7569 w 10000"/>
                <a:gd name="connsiteY13-28" fmla="*/ 9284 h 10000"/>
                <a:gd name="connsiteX14-29" fmla="*/ 7960 w 10000"/>
                <a:gd name="connsiteY14-30" fmla="*/ 9857 h 10000"/>
                <a:gd name="connsiteX15-31" fmla="*/ 8312 w 10000"/>
                <a:gd name="connsiteY15-32" fmla="*/ 9986 h 10000"/>
                <a:gd name="connsiteX16-33" fmla="*/ 10000 w 10000"/>
                <a:gd name="connsiteY16-34" fmla="*/ 3911 h 10000"/>
                <a:gd name="connsiteX0-35" fmla="*/ 0 w 10000"/>
                <a:gd name="connsiteY0-36" fmla="*/ 0 h 10000"/>
                <a:gd name="connsiteX1-37" fmla="*/ 444 w 10000"/>
                <a:gd name="connsiteY1-38" fmla="*/ 6848 h 10000"/>
                <a:gd name="connsiteX2-39" fmla="*/ 727 w 10000"/>
                <a:gd name="connsiteY2-40" fmla="*/ 9169 h 10000"/>
                <a:gd name="connsiteX3-41" fmla="*/ 1050 w 10000"/>
                <a:gd name="connsiteY3-42" fmla="*/ 10000 h 10000"/>
                <a:gd name="connsiteX4-43" fmla="*/ 2452 w 10000"/>
                <a:gd name="connsiteY4-44" fmla="*/ 3668 h 10000"/>
                <a:gd name="connsiteX5-45" fmla="*/ 2761 w 10000"/>
                <a:gd name="connsiteY5-46" fmla="*/ 8711 h 10000"/>
                <a:gd name="connsiteX6-47" fmla="*/ 3125 w 10000"/>
                <a:gd name="connsiteY6-48" fmla="*/ 9284 h 10000"/>
                <a:gd name="connsiteX7-49" fmla="*/ 3515 w 10000"/>
                <a:gd name="connsiteY7-50" fmla="*/ 9685 h 10000"/>
                <a:gd name="connsiteX8-51" fmla="*/ 4781 w 10000"/>
                <a:gd name="connsiteY8-52" fmla="*/ 6017 h 10000"/>
                <a:gd name="connsiteX9-53" fmla="*/ 5171 w 10000"/>
                <a:gd name="connsiteY9-54" fmla="*/ 7794 h 10000"/>
                <a:gd name="connsiteX10-55" fmla="*/ 5454 w 10000"/>
                <a:gd name="connsiteY10-56" fmla="*/ 9284 h 10000"/>
                <a:gd name="connsiteX11-57" fmla="*/ 5818 w 10000"/>
                <a:gd name="connsiteY11-58" fmla="*/ 9857 h 10000"/>
                <a:gd name="connsiteX12-59" fmla="*/ 7294 w 10000"/>
                <a:gd name="connsiteY12-60" fmla="*/ 4728 h 10000"/>
                <a:gd name="connsiteX13-61" fmla="*/ 7569 w 10000"/>
                <a:gd name="connsiteY13-62" fmla="*/ 9284 h 10000"/>
                <a:gd name="connsiteX14-63" fmla="*/ 7960 w 10000"/>
                <a:gd name="connsiteY14-64" fmla="*/ 9857 h 10000"/>
                <a:gd name="connsiteX15-65" fmla="*/ 8312 w 10000"/>
                <a:gd name="connsiteY15-66" fmla="*/ 9986 h 10000"/>
                <a:gd name="connsiteX16-67" fmla="*/ 10000 w 10000"/>
                <a:gd name="connsiteY16-68" fmla="*/ 3911 h 10000"/>
                <a:gd name="connsiteX0-69" fmla="*/ 0 w 10000"/>
                <a:gd name="connsiteY0-70" fmla="*/ 0 h 10158"/>
                <a:gd name="connsiteX1-71" fmla="*/ 444 w 10000"/>
                <a:gd name="connsiteY1-72" fmla="*/ 6848 h 10158"/>
                <a:gd name="connsiteX2-73" fmla="*/ 727 w 10000"/>
                <a:gd name="connsiteY2-74" fmla="*/ 9169 h 10158"/>
                <a:gd name="connsiteX3-75" fmla="*/ 1050 w 10000"/>
                <a:gd name="connsiteY3-76" fmla="*/ 10000 h 10158"/>
                <a:gd name="connsiteX4-77" fmla="*/ 2452 w 10000"/>
                <a:gd name="connsiteY4-78" fmla="*/ 3668 h 10158"/>
                <a:gd name="connsiteX5-79" fmla="*/ 2761 w 10000"/>
                <a:gd name="connsiteY5-80" fmla="*/ 8711 h 10158"/>
                <a:gd name="connsiteX6-81" fmla="*/ 3125 w 10000"/>
                <a:gd name="connsiteY6-82" fmla="*/ 9284 h 10158"/>
                <a:gd name="connsiteX7-83" fmla="*/ 3515 w 10000"/>
                <a:gd name="connsiteY7-84" fmla="*/ 9685 h 10158"/>
                <a:gd name="connsiteX8-85" fmla="*/ 4781 w 10000"/>
                <a:gd name="connsiteY8-86" fmla="*/ 6017 h 10158"/>
                <a:gd name="connsiteX9-87" fmla="*/ 5171 w 10000"/>
                <a:gd name="connsiteY9-88" fmla="*/ 7794 h 10158"/>
                <a:gd name="connsiteX10-89" fmla="*/ 5454 w 10000"/>
                <a:gd name="connsiteY10-90" fmla="*/ 9284 h 10158"/>
                <a:gd name="connsiteX11-91" fmla="*/ 5883 w 10000"/>
                <a:gd name="connsiteY11-92" fmla="*/ 10158 h 10158"/>
                <a:gd name="connsiteX12-93" fmla="*/ 7294 w 10000"/>
                <a:gd name="connsiteY12-94" fmla="*/ 4728 h 10158"/>
                <a:gd name="connsiteX13-95" fmla="*/ 7569 w 10000"/>
                <a:gd name="connsiteY13-96" fmla="*/ 9284 h 10158"/>
                <a:gd name="connsiteX14-97" fmla="*/ 7960 w 10000"/>
                <a:gd name="connsiteY14-98" fmla="*/ 9857 h 10158"/>
                <a:gd name="connsiteX15-99" fmla="*/ 8312 w 10000"/>
                <a:gd name="connsiteY15-100" fmla="*/ 9986 h 10158"/>
                <a:gd name="connsiteX16-101" fmla="*/ 10000 w 10000"/>
                <a:gd name="connsiteY16-102" fmla="*/ 3911 h 10158"/>
                <a:gd name="connsiteX0-103" fmla="*/ 0 w 10000"/>
                <a:gd name="connsiteY0-104" fmla="*/ 0 h 10158"/>
                <a:gd name="connsiteX1-105" fmla="*/ 444 w 10000"/>
                <a:gd name="connsiteY1-106" fmla="*/ 6848 h 10158"/>
                <a:gd name="connsiteX2-107" fmla="*/ 727 w 10000"/>
                <a:gd name="connsiteY2-108" fmla="*/ 9169 h 10158"/>
                <a:gd name="connsiteX3-109" fmla="*/ 1050 w 10000"/>
                <a:gd name="connsiteY3-110" fmla="*/ 10000 h 10158"/>
                <a:gd name="connsiteX4-111" fmla="*/ 2452 w 10000"/>
                <a:gd name="connsiteY4-112" fmla="*/ 3668 h 10158"/>
                <a:gd name="connsiteX5-113" fmla="*/ 2761 w 10000"/>
                <a:gd name="connsiteY5-114" fmla="*/ 8711 h 10158"/>
                <a:gd name="connsiteX6-115" fmla="*/ 3125 w 10000"/>
                <a:gd name="connsiteY6-116" fmla="*/ 9284 h 10158"/>
                <a:gd name="connsiteX7-117" fmla="*/ 3515 w 10000"/>
                <a:gd name="connsiteY7-118" fmla="*/ 9685 h 10158"/>
                <a:gd name="connsiteX8-119" fmla="*/ 4781 w 10000"/>
                <a:gd name="connsiteY8-120" fmla="*/ 6017 h 10158"/>
                <a:gd name="connsiteX9-121" fmla="*/ 5171 w 10000"/>
                <a:gd name="connsiteY9-122" fmla="*/ 7794 h 10158"/>
                <a:gd name="connsiteX10-123" fmla="*/ 5535 w 10000"/>
                <a:gd name="connsiteY10-124" fmla="*/ 9456 h 10158"/>
                <a:gd name="connsiteX11-125" fmla="*/ 5883 w 10000"/>
                <a:gd name="connsiteY11-126" fmla="*/ 10158 h 10158"/>
                <a:gd name="connsiteX12-127" fmla="*/ 7294 w 10000"/>
                <a:gd name="connsiteY12-128" fmla="*/ 4728 h 10158"/>
                <a:gd name="connsiteX13-129" fmla="*/ 7569 w 10000"/>
                <a:gd name="connsiteY13-130" fmla="*/ 9284 h 10158"/>
                <a:gd name="connsiteX14-131" fmla="*/ 7960 w 10000"/>
                <a:gd name="connsiteY14-132" fmla="*/ 9857 h 10158"/>
                <a:gd name="connsiteX15-133" fmla="*/ 8312 w 10000"/>
                <a:gd name="connsiteY15-134" fmla="*/ 9986 h 10158"/>
                <a:gd name="connsiteX16-135" fmla="*/ 10000 w 10000"/>
                <a:gd name="connsiteY16-136" fmla="*/ 3911 h 10158"/>
                <a:gd name="connsiteX0-137" fmla="*/ 0 w 10000"/>
                <a:gd name="connsiteY0-138" fmla="*/ 0 h 10258"/>
                <a:gd name="connsiteX1-139" fmla="*/ 444 w 10000"/>
                <a:gd name="connsiteY1-140" fmla="*/ 6848 h 10258"/>
                <a:gd name="connsiteX2-141" fmla="*/ 727 w 10000"/>
                <a:gd name="connsiteY2-142" fmla="*/ 9169 h 10258"/>
                <a:gd name="connsiteX3-143" fmla="*/ 1131 w 10000"/>
                <a:gd name="connsiteY3-144" fmla="*/ 10258 h 10258"/>
                <a:gd name="connsiteX4-145" fmla="*/ 2452 w 10000"/>
                <a:gd name="connsiteY4-146" fmla="*/ 3668 h 10258"/>
                <a:gd name="connsiteX5-147" fmla="*/ 2761 w 10000"/>
                <a:gd name="connsiteY5-148" fmla="*/ 8711 h 10258"/>
                <a:gd name="connsiteX6-149" fmla="*/ 3125 w 10000"/>
                <a:gd name="connsiteY6-150" fmla="*/ 9284 h 10258"/>
                <a:gd name="connsiteX7-151" fmla="*/ 3515 w 10000"/>
                <a:gd name="connsiteY7-152" fmla="*/ 9685 h 10258"/>
                <a:gd name="connsiteX8-153" fmla="*/ 4781 w 10000"/>
                <a:gd name="connsiteY8-154" fmla="*/ 6017 h 10258"/>
                <a:gd name="connsiteX9-155" fmla="*/ 5171 w 10000"/>
                <a:gd name="connsiteY9-156" fmla="*/ 7794 h 10258"/>
                <a:gd name="connsiteX10-157" fmla="*/ 5535 w 10000"/>
                <a:gd name="connsiteY10-158" fmla="*/ 9456 h 10258"/>
                <a:gd name="connsiteX11-159" fmla="*/ 5883 w 10000"/>
                <a:gd name="connsiteY11-160" fmla="*/ 10158 h 10258"/>
                <a:gd name="connsiteX12-161" fmla="*/ 7294 w 10000"/>
                <a:gd name="connsiteY12-162" fmla="*/ 4728 h 10258"/>
                <a:gd name="connsiteX13-163" fmla="*/ 7569 w 10000"/>
                <a:gd name="connsiteY13-164" fmla="*/ 9284 h 10258"/>
                <a:gd name="connsiteX14-165" fmla="*/ 7960 w 10000"/>
                <a:gd name="connsiteY14-166" fmla="*/ 9857 h 10258"/>
                <a:gd name="connsiteX15-167" fmla="*/ 8312 w 10000"/>
                <a:gd name="connsiteY15-168" fmla="*/ 9986 h 10258"/>
                <a:gd name="connsiteX16-169" fmla="*/ 10000 w 10000"/>
                <a:gd name="connsiteY16-170" fmla="*/ 3911 h 10258"/>
                <a:gd name="connsiteX0-171" fmla="*/ 0 w 9984"/>
                <a:gd name="connsiteY0-172" fmla="*/ 0 h 10000"/>
                <a:gd name="connsiteX1-173" fmla="*/ 428 w 9984"/>
                <a:gd name="connsiteY1-174" fmla="*/ 6590 h 10000"/>
                <a:gd name="connsiteX2-175" fmla="*/ 711 w 9984"/>
                <a:gd name="connsiteY2-176" fmla="*/ 8911 h 10000"/>
                <a:gd name="connsiteX3-177" fmla="*/ 1115 w 9984"/>
                <a:gd name="connsiteY3-178" fmla="*/ 10000 h 10000"/>
                <a:gd name="connsiteX4-179" fmla="*/ 2436 w 9984"/>
                <a:gd name="connsiteY4-180" fmla="*/ 3410 h 10000"/>
                <a:gd name="connsiteX5-181" fmla="*/ 2745 w 9984"/>
                <a:gd name="connsiteY5-182" fmla="*/ 8453 h 10000"/>
                <a:gd name="connsiteX6-183" fmla="*/ 3109 w 9984"/>
                <a:gd name="connsiteY6-184" fmla="*/ 9026 h 10000"/>
                <a:gd name="connsiteX7-185" fmla="*/ 3499 w 9984"/>
                <a:gd name="connsiteY7-186" fmla="*/ 9427 h 10000"/>
                <a:gd name="connsiteX8-187" fmla="*/ 4765 w 9984"/>
                <a:gd name="connsiteY8-188" fmla="*/ 5759 h 10000"/>
                <a:gd name="connsiteX9-189" fmla="*/ 5155 w 9984"/>
                <a:gd name="connsiteY9-190" fmla="*/ 7536 h 10000"/>
                <a:gd name="connsiteX10-191" fmla="*/ 5519 w 9984"/>
                <a:gd name="connsiteY10-192" fmla="*/ 9198 h 10000"/>
                <a:gd name="connsiteX11-193" fmla="*/ 5867 w 9984"/>
                <a:gd name="connsiteY11-194" fmla="*/ 9900 h 10000"/>
                <a:gd name="connsiteX12-195" fmla="*/ 7278 w 9984"/>
                <a:gd name="connsiteY12-196" fmla="*/ 4470 h 10000"/>
                <a:gd name="connsiteX13-197" fmla="*/ 7553 w 9984"/>
                <a:gd name="connsiteY13-198" fmla="*/ 9026 h 10000"/>
                <a:gd name="connsiteX14-199" fmla="*/ 7944 w 9984"/>
                <a:gd name="connsiteY14-200" fmla="*/ 9599 h 10000"/>
                <a:gd name="connsiteX15-201" fmla="*/ 8296 w 9984"/>
                <a:gd name="connsiteY15-202" fmla="*/ 9728 h 10000"/>
                <a:gd name="connsiteX16-203" fmla="*/ 9984 w 9984"/>
                <a:gd name="connsiteY16-204" fmla="*/ 365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9984" h="10000">
                  <a:moveTo>
                    <a:pt x="0" y="0"/>
                  </a:moveTo>
                  <a:cubicBezTo>
                    <a:pt x="143" y="2197"/>
                    <a:pt x="285" y="4393"/>
                    <a:pt x="428" y="6590"/>
                  </a:cubicBezTo>
                  <a:cubicBezTo>
                    <a:pt x="522" y="7364"/>
                    <a:pt x="617" y="8137"/>
                    <a:pt x="711" y="8911"/>
                  </a:cubicBezTo>
                  <a:lnTo>
                    <a:pt x="1115" y="10000"/>
                  </a:lnTo>
                  <a:lnTo>
                    <a:pt x="2436" y="3410"/>
                  </a:lnTo>
                  <a:cubicBezTo>
                    <a:pt x="2538" y="5091"/>
                    <a:pt x="2642" y="6772"/>
                    <a:pt x="2745" y="8453"/>
                  </a:cubicBezTo>
                  <a:lnTo>
                    <a:pt x="3109" y="9026"/>
                  </a:lnTo>
                  <a:lnTo>
                    <a:pt x="3499" y="9427"/>
                  </a:lnTo>
                  <a:lnTo>
                    <a:pt x="4765" y="5759"/>
                  </a:lnTo>
                  <a:lnTo>
                    <a:pt x="5155" y="7536"/>
                  </a:lnTo>
                  <a:cubicBezTo>
                    <a:pt x="5249" y="8033"/>
                    <a:pt x="5425" y="8701"/>
                    <a:pt x="5519" y="9198"/>
                  </a:cubicBezTo>
                  <a:lnTo>
                    <a:pt x="5867" y="9900"/>
                  </a:lnTo>
                  <a:lnTo>
                    <a:pt x="7278" y="4470"/>
                  </a:lnTo>
                  <a:cubicBezTo>
                    <a:pt x="7370" y="5989"/>
                    <a:pt x="7461" y="7507"/>
                    <a:pt x="7553" y="9026"/>
                  </a:cubicBezTo>
                  <a:lnTo>
                    <a:pt x="7944" y="9599"/>
                  </a:lnTo>
                  <a:lnTo>
                    <a:pt x="8296" y="9728"/>
                  </a:lnTo>
                  <a:cubicBezTo>
                    <a:pt x="9063" y="6987"/>
                    <a:pt x="9217" y="6394"/>
                    <a:pt x="9984" y="3653"/>
                  </a:cubicBezTo>
                </a:path>
              </a:pathLst>
            </a:custGeom>
            <a:noFill/>
            <a:ln w="15875">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2359" name="Freeform 483"/>
            <p:cNvSpPr/>
            <p:nvPr/>
          </p:nvSpPr>
          <p:spPr bwMode="auto">
            <a:xfrm>
              <a:off x="7941154" y="3719776"/>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60" name="Freeform 485"/>
            <p:cNvSpPr/>
            <p:nvPr/>
          </p:nvSpPr>
          <p:spPr bwMode="auto">
            <a:xfrm>
              <a:off x="7990367" y="3970601"/>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61" name="Freeform 487"/>
            <p:cNvSpPr/>
            <p:nvPr/>
          </p:nvSpPr>
          <p:spPr bwMode="auto">
            <a:xfrm>
              <a:off x="8037995" y="4002351"/>
              <a:ext cx="49213" cy="49213"/>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62" name="Freeform 489"/>
            <p:cNvSpPr/>
            <p:nvPr/>
          </p:nvSpPr>
          <p:spPr bwMode="auto">
            <a:xfrm>
              <a:off x="8097524" y="4008701"/>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63" name="Freeform 491"/>
            <p:cNvSpPr/>
            <p:nvPr/>
          </p:nvSpPr>
          <p:spPr bwMode="auto">
            <a:xfrm>
              <a:off x="7233126" y="3659451"/>
              <a:ext cx="47625" cy="49213"/>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64" name="Freeform 493"/>
            <p:cNvSpPr/>
            <p:nvPr/>
          </p:nvSpPr>
          <p:spPr bwMode="auto">
            <a:xfrm>
              <a:off x="7026750" y="4022988"/>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65" name="Freeform 495"/>
            <p:cNvSpPr/>
            <p:nvPr/>
          </p:nvSpPr>
          <p:spPr bwMode="auto">
            <a:xfrm>
              <a:off x="6977537" y="3968220"/>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66" name="Freeform 497"/>
            <p:cNvSpPr/>
            <p:nvPr/>
          </p:nvSpPr>
          <p:spPr bwMode="auto">
            <a:xfrm>
              <a:off x="6933882" y="3837250"/>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67" name="Freeform 499"/>
            <p:cNvSpPr/>
            <p:nvPr/>
          </p:nvSpPr>
          <p:spPr bwMode="auto">
            <a:xfrm>
              <a:off x="6871971" y="3475299"/>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68" name="Freeform 501"/>
            <p:cNvSpPr/>
            <p:nvPr/>
          </p:nvSpPr>
          <p:spPr bwMode="auto">
            <a:xfrm>
              <a:off x="7283134" y="3940439"/>
              <a:ext cx="47625" cy="44450"/>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69" name="Freeform 503"/>
            <p:cNvSpPr/>
            <p:nvPr/>
          </p:nvSpPr>
          <p:spPr bwMode="auto">
            <a:xfrm>
              <a:off x="7339492" y="3975363"/>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70" name="Freeform 505"/>
            <p:cNvSpPr/>
            <p:nvPr/>
          </p:nvSpPr>
          <p:spPr bwMode="auto">
            <a:xfrm>
              <a:off x="7390289" y="3994414"/>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71" name="Freeform 507"/>
            <p:cNvSpPr/>
            <p:nvPr/>
          </p:nvSpPr>
          <p:spPr bwMode="auto">
            <a:xfrm>
              <a:off x="7578410" y="3791214"/>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72" name="Freeform 509"/>
            <p:cNvSpPr/>
            <p:nvPr/>
          </p:nvSpPr>
          <p:spPr bwMode="auto">
            <a:xfrm>
              <a:off x="7630795" y="3892813"/>
              <a:ext cx="49213"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73" name="Freeform 511"/>
            <p:cNvSpPr/>
            <p:nvPr/>
          </p:nvSpPr>
          <p:spPr bwMode="auto">
            <a:xfrm>
              <a:off x="7683976" y="3980125"/>
              <a:ext cx="47625" cy="4603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74" name="Freeform 513"/>
            <p:cNvSpPr/>
            <p:nvPr/>
          </p:nvSpPr>
          <p:spPr bwMode="auto">
            <a:xfrm>
              <a:off x="7733192" y="4023780"/>
              <a:ext cx="47625" cy="49213"/>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2375" name="Group 2374"/>
          <p:cNvGrpSpPr/>
          <p:nvPr/>
        </p:nvGrpSpPr>
        <p:grpSpPr>
          <a:xfrm>
            <a:off x="7280754" y="3713426"/>
            <a:ext cx="500063" cy="403225"/>
            <a:chOff x="7280754" y="3713426"/>
            <a:chExt cx="500063" cy="403225"/>
          </a:xfrm>
        </p:grpSpPr>
        <p:sp>
          <p:nvSpPr>
            <p:cNvPr id="2376" name="Freeform 519"/>
            <p:cNvSpPr/>
            <p:nvPr/>
          </p:nvSpPr>
          <p:spPr bwMode="auto">
            <a:xfrm>
              <a:off x="7322029" y="3826139"/>
              <a:ext cx="436084" cy="265113"/>
            </a:xfrm>
            <a:custGeom>
              <a:avLst/>
              <a:gdLst>
                <a:gd name="T0" fmla="*/ 0 w 225"/>
                <a:gd name="T1" fmla="*/ 167 h 167"/>
                <a:gd name="T2" fmla="*/ 150 w 225"/>
                <a:gd name="T3" fmla="*/ 0 h 167"/>
                <a:gd name="T4" fmla="*/ 225 w 225"/>
                <a:gd name="T5" fmla="*/ 167 h 167"/>
              </a:gdLst>
              <a:ahLst/>
              <a:cxnLst>
                <a:cxn ang="0">
                  <a:pos x="T0" y="T1"/>
                </a:cxn>
                <a:cxn ang="0">
                  <a:pos x="T2" y="T3"/>
                </a:cxn>
                <a:cxn ang="0">
                  <a:pos x="T4" y="T5"/>
                </a:cxn>
              </a:cxnLst>
              <a:rect l="0" t="0" r="r" b="b"/>
              <a:pathLst>
                <a:path w="225" h="167">
                  <a:moveTo>
                    <a:pt x="0" y="167"/>
                  </a:moveTo>
                  <a:lnTo>
                    <a:pt x="150" y="0"/>
                  </a:lnTo>
                  <a:lnTo>
                    <a:pt x="225" y="167"/>
                  </a:lnTo>
                </a:path>
              </a:pathLst>
            </a:custGeom>
            <a:noFill/>
            <a:ln w="15875">
              <a:solidFill>
                <a:srgbClr val="2F93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2377" name="Line 310"/>
            <p:cNvSpPr>
              <a:spLocks noChangeShapeType="1"/>
            </p:cNvSpPr>
            <p:nvPr/>
          </p:nvSpPr>
          <p:spPr bwMode="auto">
            <a:xfrm flipV="1">
              <a:off x="7295040" y="3736180"/>
              <a:ext cx="305910" cy="5821"/>
            </a:xfrm>
            <a:prstGeom prst="line">
              <a:avLst/>
            </a:prstGeom>
            <a:noFill/>
            <a:ln w="15875">
              <a:solidFill>
                <a:srgbClr val="086F3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2378" name="Rectangle 427"/>
            <p:cNvSpPr>
              <a:spLocks noChangeArrowheads="1"/>
            </p:cNvSpPr>
            <p:nvPr/>
          </p:nvSpPr>
          <p:spPr bwMode="auto">
            <a:xfrm>
              <a:off x="7576028" y="3713426"/>
              <a:ext cx="49213"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379" name="Rectangle 449"/>
            <p:cNvSpPr>
              <a:spLocks noChangeArrowheads="1"/>
            </p:cNvSpPr>
            <p:nvPr/>
          </p:nvSpPr>
          <p:spPr bwMode="auto">
            <a:xfrm>
              <a:off x="7280754" y="3719776"/>
              <a:ext cx="47625" cy="4603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380" name="Freeform 450"/>
            <p:cNvSpPr/>
            <p:nvPr/>
          </p:nvSpPr>
          <p:spPr bwMode="auto">
            <a:xfrm>
              <a:off x="7318853" y="4008701"/>
              <a:ext cx="436877" cy="82550"/>
            </a:xfrm>
            <a:custGeom>
              <a:avLst/>
              <a:gdLst>
                <a:gd name="T0" fmla="*/ 0 w 212"/>
                <a:gd name="T1" fmla="*/ 52 h 52"/>
                <a:gd name="T2" fmla="*/ 135 w 212"/>
                <a:gd name="T3" fmla="*/ 52 h 52"/>
                <a:gd name="T4" fmla="*/ 212 w 212"/>
                <a:gd name="T5" fmla="*/ 0 h 52"/>
              </a:gdLst>
              <a:ahLst/>
              <a:cxnLst>
                <a:cxn ang="0">
                  <a:pos x="T0" y="T1"/>
                </a:cxn>
                <a:cxn ang="0">
                  <a:pos x="T2" y="T3"/>
                </a:cxn>
                <a:cxn ang="0">
                  <a:pos x="T4" y="T5"/>
                </a:cxn>
              </a:cxnLst>
              <a:rect l="0" t="0" r="r" b="b"/>
              <a:pathLst>
                <a:path w="212" h="52">
                  <a:moveTo>
                    <a:pt x="0" y="52"/>
                  </a:moveTo>
                  <a:lnTo>
                    <a:pt x="135" y="52"/>
                  </a:lnTo>
                  <a:lnTo>
                    <a:pt x="212" y="0"/>
                  </a:lnTo>
                </a:path>
              </a:pathLst>
            </a:custGeom>
            <a:noFill/>
            <a:ln w="15875">
              <a:solidFill>
                <a:srgbClr val="91C3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2381" name="Freeform 451"/>
            <p:cNvSpPr/>
            <p:nvPr/>
          </p:nvSpPr>
          <p:spPr bwMode="auto">
            <a:xfrm>
              <a:off x="7722873" y="3980126"/>
              <a:ext cx="53975" cy="50800"/>
            </a:xfrm>
            <a:custGeom>
              <a:avLst/>
              <a:gdLst>
                <a:gd name="T0" fmla="*/ 0 w 34"/>
                <a:gd name="T1" fmla="*/ 16 h 32"/>
                <a:gd name="T2" fmla="*/ 16 w 34"/>
                <a:gd name="T3" fmla="*/ 0 h 32"/>
                <a:gd name="T4" fmla="*/ 34 w 34"/>
                <a:gd name="T5" fmla="*/ 16 h 32"/>
                <a:gd name="T6" fmla="*/ 16 w 34"/>
                <a:gd name="T7" fmla="*/ 32 h 32"/>
                <a:gd name="T8" fmla="*/ 0 w 34"/>
                <a:gd name="T9" fmla="*/ 16 h 32"/>
              </a:gdLst>
              <a:ahLst/>
              <a:cxnLst>
                <a:cxn ang="0">
                  <a:pos x="T0" y="T1"/>
                </a:cxn>
                <a:cxn ang="0">
                  <a:pos x="T2" y="T3"/>
                </a:cxn>
                <a:cxn ang="0">
                  <a:pos x="T4" y="T5"/>
                </a:cxn>
                <a:cxn ang="0">
                  <a:pos x="T6" y="T7"/>
                </a:cxn>
                <a:cxn ang="0">
                  <a:pos x="T8" y="T9"/>
                </a:cxn>
              </a:cxnLst>
              <a:rect l="0" t="0" r="r" b="b"/>
              <a:pathLst>
                <a:path w="34" h="32">
                  <a:moveTo>
                    <a:pt x="0" y="16"/>
                  </a:moveTo>
                  <a:lnTo>
                    <a:pt x="16" y="0"/>
                  </a:lnTo>
                  <a:lnTo>
                    <a:pt x="34" y="16"/>
                  </a:lnTo>
                  <a:lnTo>
                    <a:pt x="16"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82" name="Freeform 452"/>
            <p:cNvSpPr/>
            <p:nvPr/>
          </p:nvSpPr>
          <p:spPr bwMode="auto">
            <a:xfrm>
              <a:off x="7576822" y="4065851"/>
              <a:ext cx="53975" cy="50800"/>
            </a:xfrm>
            <a:custGeom>
              <a:avLst/>
              <a:gdLst>
                <a:gd name="T0" fmla="*/ 0 w 34"/>
                <a:gd name="T1" fmla="*/ 16 h 32"/>
                <a:gd name="T2" fmla="*/ 16 w 34"/>
                <a:gd name="T3" fmla="*/ 0 h 32"/>
                <a:gd name="T4" fmla="*/ 34 w 34"/>
                <a:gd name="T5" fmla="*/ 16 h 32"/>
                <a:gd name="T6" fmla="*/ 16 w 34"/>
                <a:gd name="T7" fmla="*/ 32 h 32"/>
                <a:gd name="T8" fmla="*/ 0 w 34"/>
                <a:gd name="T9" fmla="*/ 16 h 32"/>
              </a:gdLst>
              <a:ahLst/>
              <a:cxnLst>
                <a:cxn ang="0">
                  <a:pos x="T0" y="T1"/>
                </a:cxn>
                <a:cxn ang="0">
                  <a:pos x="T2" y="T3"/>
                </a:cxn>
                <a:cxn ang="0">
                  <a:pos x="T4" y="T5"/>
                </a:cxn>
                <a:cxn ang="0">
                  <a:pos x="T6" y="T7"/>
                </a:cxn>
                <a:cxn ang="0">
                  <a:pos x="T8" y="T9"/>
                </a:cxn>
              </a:cxnLst>
              <a:rect l="0" t="0" r="r" b="b"/>
              <a:pathLst>
                <a:path w="34" h="32">
                  <a:moveTo>
                    <a:pt x="0" y="16"/>
                  </a:moveTo>
                  <a:lnTo>
                    <a:pt x="16" y="0"/>
                  </a:lnTo>
                  <a:lnTo>
                    <a:pt x="34" y="16"/>
                  </a:lnTo>
                  <a:lnTo>
                    <a:pt x="16"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83" name="Freeform 453"/>
            <p:cNvSpPr/>
            <p:nvPr/>
          </p:nvSpPr>
          <p:spPr bwMode="auto">
            <a:xfrm>
              <a:off x="7292661" y="4069026"/>
              <a:ext cx="53975" cy="47625"/>
            </a:xfrm>
            <a:custGeom>
              <a:avLst/>
              <a:gdLst>
                <a:gd name="T0" fmla="*/ 0 w 34"/>
                <a:gd name="T1" fmla="*/ 14 h 30"/>
                <a:gd name="T2" fmla="*/ 16 w 34"/>
                <a:gd name="T3" fmla="*/ 0 h 30"/>
                <a:gd name="T4" fmla="*/ 34 w 34"/>
                <a:gd name="T5" fmla="*/ 14 h 30"/>
                <a:gd name="T6" fmla="*/ 16 w 34"/>
                <a:gd name="T7" fmla="*/ 30 h 30"/>
                <a:gd name="T8" fmla="*/ 0 w 34"/>
                <a:gd name="T9" fmla="*/ 14 h 30"/>
              </a:gdLst>
              <a:ahLst/>
              <a:cxnLst>
                <a:cxn ang="0">
                  <a:pos x="T0" y="T1"/>
                </a:cxn>
                <a:cxn ang="0">
                  <a:pos x="T2" y="T3"/>
                </a:cxn>
                <a:cxn ang="0">
                  <a:pos x="T4" y="T5"/>
                </a:cxn>
                <a:cxn ang="0">
                  <a:pos x="T6" y="T7"/>
                </a:cxn>
                <a:cxn ang="0">
                  <a:pos x="T8" y="T9"/>
                </a:cxn>
              </a:cxnLst>
              <a:rect l="0" t="0" r="r" b="b"/>
              <a:pathLst>
                <a:path w="34" h="30">
                  <a:moveTo>
                    <a:pt x="0" y="14"/>
                  </a:moveTo>
                  <a:lnTo>
                    <a:pt x="16" y="0"/>
                  </a:lnTo>
                  <a:lnTo>
                    <a:pt x="34" y="14"/>
                  </a:lnTo>
                  <a:lnTo>
                    <a:pt x="16" y="30"/>
                  </a:lnTo>
                  <a:lnTo>
                    <a:pt x="0" y="14"/>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84" name="Rectangle 516"/>
            <p:cNvSpPr>
              <a:spLocks noChangeArrowheads="1"/>
            </p:cNvSpPr>
            <p:nvPr/>
          </p:nvSpPr>
          <p:spPr bwMode="auto">
            <a:xfrm>
              <a:off x="7578411" y="3802326"/>
              <a:ext cx="49213" cy="49213"/>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385" name="Rectangle 517"/>
            <p:cNvSpPr>
              <a:spLocks noChangeArrowheads="1"/>
            </p:cNvSpPr>
            <p:nvPr/>
          </p:nvSpPr>
          <p:spPr bwMode="auto">
            <a:xfrm>
              <a:off x="7285516" y="4069026"/>
              <a:ext cx="47625" cy="44450"/>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386" name="Rectangle 518"/>
            <p:cNvSpPr>
              <a:spLocks noChangeArrowheads="1"/>
            </p:cNvSpPr>
            <p:nvPr/>
          </p:nvSpPr>
          <p:spPr bwMode="auto">
            <a:xfrm>
              <a:off x="7730812" y="4069026"/>
              <a:ext cx="47625" cy="44450"/>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387" name="Freeform 520"/>
            <p:cNvSpPr/>
            <p:nvPr/>
          </p:nvSpPr>
          <p:spPr bwMode="auto">
            <a:xfrm>
              <a:off x="7287898" y="3756288"/>
              <a:ext cx="47625"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88" name="Freeform 522"/>
            <p:cNvSpPr/>
            <p:nvPr/>
          </p:nvSpPr>
          <p:spPr bwMode="auto">
            <a:xfrm>
              <a:off x="7733192" y="3718188"/>
              <a:ext cx="47625" cy="49213"/>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89" name="Freeform 524"/>
            <p:cNvSpPr/>
            <p:nvPr/>
          </p:nvSpPr>
          <p:spPr bwMode="auto">
            <a:xfrm>
              <a:off x="7576028" y="3718188"/>
              <a:ext cx="49213" cy="4603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390" name="Freeform 526"/>
            <p:cNvSpPr/>
            <p:nvPr/>
          </p:nvSpPr>
          <p:spPr bwMode="auto">
            <a:xfrm>
              <a:off x="7315702" y="3742001"/>
              <a:ext cx="446871" cy="38896"/>
            </a:xfrm>
            <a:custGeom>
              <a:avLst/>
              <a:gdLst>
                <a:gd name="T0" fmla="*/ 0 w 223"/>
                <a:gd name="T1" fmla="*/ 23 h 23"/>
                <a:gd name="T2" fmla="*/ 148 w 223"/>
                <a:gd name="T3" fmla="*/ 0 h 23"/>
                <a:gd name="T4" fmla="*/ 223 w 223"/>
                <a:gd name="T5" fmla="*/ 0 h 23"/>
                <a:gd name="connsiteX0" fmla="*/ 0 w 15247"/>
                <a:gd name="connsiteY0" fmla="*/ 10000 h 10000"/>
                <a:gd name="connsiteX1" fmla="*/ 6637 w 15247"/>
                <a:gd name="connsiteY1" fmla="*/ 0 h 10000"/>
                <a:gd name="connsiteX2" fmla="*/ 15247 w 15247"/>
                <a:gd name="connsiteY2" fmla="*/ 1957 h 10000"/>
                <a:gd name="connsiteX0-1" fmla="*/ 0 w 15247"/>
                <a:gd name="connsiteY0-2" fmla="*/ 8696 h 8696"/>
                <a:gd name="connsiteX1-3" fmla="*/ 10942 w 15247"/>
                <a:gd name="connsiteY1-4" fmla="*/ 0 h 8696"/>
                <a:gd name="connsiteX2-5" fmla="*/ 15247 w 15247"/>
                <a:gd name="connsiteY2-6" fmla="*/ 653 h 8696"/>
                <a:gd name="connsiteX0-7" fmla="*/ 0 w 8279"/>
                <a:gd name="connsiteY0-8" fmla="*/ 12250 h 12250"/>
                <a:gd name="connsiteX1-9" fmla="*/ 5455 w 8279"/>
                <a:gd name="connsiteY1-10" fmla="*/ 0 h 12250"/>
                <a:gd name="connsiteX2-11" fmla="*/ 8279 w 8279"/>
                <a:gd name="connsiteY2-12" fmla="*/ 751 h 12250"/>
              </a:gdLst>
              <a:ahLst/>
              <a:cxnLst>
                <a:cxn ang="0">
                  <a:pos x="connsiteX0-1" y="connsiteY0-2"/>
                </a:cxn>
                <a:cxn ang="0">
                  <a:pos x="connsiteX1-3" y="connsiteY1-4"/>
                </a:cxn>
                <a:cxn ang="0">
                  <a:pos x="connsiteX2-5" y="connsiteY2-6"/>
                </a:cxn>
              </a:cxnLst>
              <a:rect l="l" t="t" r="r" b="b"/>
              <a:pathLst>
                <a:path w="8279" h="12250">
                  <a:moveTo>
                    <a:pt x="0" y="12250"/>
                  </a:moveTo>
                  <a:lnTo>
                    <a:pt x="5455" y="0"/>
                  </a:lnTo>
                  <a:cubicBezTo>
                    <a:pt x="6191" y="0"/>
                    <a:pt x="7544" y="751"/>
                    <a:pt x="8279" y="751"/>
                  </a:cubicBezTo>
                </a:path>
              </a:pathLst>
            </a:custGeom>
            <a:noFill/>
            <a:ln w="15875">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2392" name="Group 2391"/>
          <p:cNvGrpSpPr/>
          <p:nvPr/>
        </p:nvGrpSpPr>
        <p:grpSpPr>
          <a:xfrm>
            <a:off x="2942497" y="4837671"/>
            <a:ext cx="9249503" cy="1826781"/>
            <a:chOff x="2743203" y="3960941"/>
            <a:chExt cx="9249503" cy="1826781"/>
          </a:xfrm>
        </p:grpSpPr>
        <p:sp>
          <p:nvSpPr>
            <p:cNvPr id="2393" name="Rectangle: Rounded Corners 8"/>
            <p:cNvSpPr/>
            <p:nvPr/>
          </p:nvSpPr>
          <p:spPr>
            <a:xfrm rot="5400000">
              <a:off x="9732436" y="3527452"/>
              <a:ext cx="914400" cy="3606140"/>
            </a:xfrm>
            <a:prstGeom prst="round2SameRect">
              <a:avLst>
                <a:gd name="adj1" fmla="val 0"/>
                <a:gd name="adj2" fmla="val 50000"/>
              </a:avLst>
            </a:prstGeom>
            <a:solidFill>
              <a:srgbClr val="EFEB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344805"/>
              <a:r>
                <a:rPr lang="en-US" sz="1400" b="1" dirty="0">
                  <a:solidFill>
                    <a:schemeClr val="accent3"/>
                  </a:solidFill>
                </a:rPr>
                <a:t>Clear immune responses were seen </a:t>
              </a:r>
              <a:br>
                <a:rPr lang="en-US" sz="1400" b="1" dirty="0">
                  <a:solidFill>
                    <a:schemeClr val="accent3"/>
                  </a:solidFill>
                </a:rPr>
              </a:br>
              <a:r>
                <a:rPr lang="en-US" sz="1400" b="1" dirty="0">
                  <a:solidFill>
                    <a:schemeClr val="accent3"/>
                  </a:solidFill>
                </a:rPr>
                <a:t>to most influenza strains, except in </a:t>
              </a:r>
              <a:br>
                <a:rPr lang="en-US" sz="1400" b="1" dirty="0">
                  <a:solidFill>
                    <a:schemeClr val="accent3"/>
                  </a:solidFill>
                </a:rPr>
              </a:br>
              <a:r>
                <a:rPr lang="en-US" sz="1400" b="1" dirty="0">
                  <a:solidFill>
                    <a:schemeClr val="accent3"/>
                  </a:solidFill>
                </a:rPr>
                <a:t>1 patient (patient 6)</a:t>
              </a:r>
              <a:endParaRPr lang="en-US" sz="1400" b="1" dirty="0">
                <a:solidFill>
                  <a:schemeClr val="accent3"/>
                </a:solidFill>
              </a:endParaRPr>
            </a:p>
          </p:txBody>
        </p:sp>
        <p:sp>
          <p:nvSpPr>
            <p:cNvPr id="2394" name="Rectangle: Rounded Corners 8"/>
            <p:cNvSpPr/>
            <p:nvPr/>
          </p:nvSpPr>
          <p:spPr>
            <a:xfrm rot="16200000">
              <a:off x="3847988" y="3137626"/>
              <a:ext cx="822960" cy="3032530"/>
            </a:xfrm>
            <a:prstGeom prst="round2SameRect">
              <a:avLst>
                <a:gd name="adj1" fmla="val 0"/>
                <a:gd name="adj2" fmla="val 50000"/>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0" rIns="91440" bIns="0" rtlCol="0" anchor="ctr"/>
            <a:lstStyle/>
            <a:p>
              <a:pPr marL="167005" lvl="0">
                <a:defRPr/>
              </a:pPr>
              <a:endParaRPr lang="en-US" sz="1400" b="1" dirty="0">
                <a:solidFill>
                  <a:srgbClr val="0B426D"/>
                </a:solidFill>
                <a:cs typeface="Arial" panose="020B0604020202020204" pitchFamily="34" charset="0"/>
              </a:endParaRPr>
            </a:p>
          </p:txBody>
        </p:sp>
        <p:sp>
          <p:nvSpPr>
            <p:cNvPr id="2395" name="Rectangle: Rounded Corners 8"/>
            <p:cNvSpPr/>
            <p:nvPr/>
          </p:nvSpPr>
          <p:spPr>
            <a:xfrm rot="16200000" flipV="1">
              <a:off x="9778156" y="2569351"/>
              <a:ext cx="822960" cy="3606140"/>
            </a:xfrm>
            <a:prstGeom prst="round2SameRect">
              <a:avLst>
                <a:gd name="adj1" fmla="val 0"/>
                <a:gd name="adj2" fmla="val 50000"/>
              </a:avLst>
            </a:prstGeom>
            <a:solidFill>
              <a:srgbClr val="0D42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0" rIns="91440" bIns="0" rtlCol="0" anchor="ctr"/>
            <a:lstStyle/>
            <a:p>
              <a:pPr marL="225425"/>
              <a:r>
                <a:rPr lang="en-US" sz="1400" b="1" dirty="0">
                  <a:solidFill>
                    <a:schemeClr val="bg1"/>
                  </a:solidFill>
                </a:rPr>
                <a:t>Total IgG levels decreased after efgartigimod treatment as expected</a:t>
              </a:r>
              <a:endParaRPr lang="en-US" sz="1400" b="1" dirty="0">
                <a:solidFill>
                  <a:schemeClr val="bg1"/>
                </a:solidFill>
              </a:endParaRPr>
            </a:p>
          </p:txBody>
        </p:sp>
      </p:grpSp>
      <p:grpSp>
        <p:nvGrpSpPr>
          <p:cNvPr id="2396" name="Group 2395"/>
          <p:cNvGrpSpPr/>
          <p:nvPr/>
        </p:nvGrpSpPr>
        <p:grpSpPr>
          <a:xfrm>
            <a:off x="6718190" y="5062153"/>
            <a:ext cx="1484764" cy="1329660"/>
            <a:chOff x="3620299" y="3218919"/>
            <a:chExt cx="1484764" cy="1329660"/>
          </a:xfrm>
        </p:grpSpPr>
        <p:sp>
          <p:nvSpPr>
            <p:cNvPr id="2397" name="TextBox 2396"/>
            <p:cNvSpPr txBox="1"/>
            <p:nvPr/>
          </p:nvSpPr>
          <p:spPr>
            <a:xfrm>
              <a:off x="3785470" y="3218919"/>
              <a:ext cx="1127232" cy="230832"/>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latin typeface="Arial" panose="020B0604020202020204"/>
                </a:rPr>
                <a:t>Total IgG antibody</a:t>
              </a:r>
              <a:endParaRPr kumimoji="0" lang="en-US" sz="900" b="0" i="0" u="none" strike="noStrike" kern="0" cap="none" spc="0" normalizeH="0" baseline="0" noProof="0" dirty="0">
                <a:ln>
                  <a:noFill/>
                </a:ln>
                <a:solidFill>
                  <a:srgbClr val="595A59"/>
                </a:solidFill>
                <a:effectLst/>
                <a:uLnTx/>
                <a:uFillTx/>
                <a:latin typeface="Arial" panose="020B0604020202020204"/>
              </a:endParaRPr>
            </a:p>
          </p:txBody>
        </p:sp>
        <p:sp>
          <p:nvSpPr>
            <p:cNvPr id="2398" name="TextBox 2397"/>
            <p:cNvSpPr txBox="1"/>
            <p:nvPr/>
          </p:nvSpPr>
          <p:spPr>
            <a:xfrm>
              <a:off x="3785470" y="3437568"/>
              <a:ext cx="1287532" cy="230832"/>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latin typeface="Arial" panose="020B0604020202020204"/>
                </a:rPr>
                <a:t>Colorado (B, Victoria)</a:t>
              </a:r>
              <a:endParaRPr kumimoji="0" lang="en-US" sz="900" b="0" i="0" u="none" strike="noStrike" kern="0" cap="none" spc="0" normalizeH="0" baseline="0" noProof="0" dirty="0">
                <a:ln>
                  <a:noFill/>
                </a:ln>
                <a:solidFill>
                  <a:srgbClr val="595A59"/>
                </a:solidFill>
                <a:effectLst/>
                <a:uLnTx/>
                <a:uFillTx/>
                <a:latin typeface="Arial" panose="020B0604020202020204"/>
              </a:endParaRPr>
            </a:p>
          </p:txBody>
        </p:sp>
        <p:sp>
          <p:nvSpPr>
            <p:cNvPr id="2399" name="TextBox 2398"/>
            <p:cNvSpPr txBox="1"/>
            <p:nvPr/>
          </p:nvSpPr>
          <p:spPr>
            <a:xfrm>
              <a:off x="3785470" y="3656217"/>
              <a:ext cx="1319593" cy="230832"/>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latin typeface="Arial" panose="020B0604020202020204"/>
                </a:rPr>
                <a:t>Phuket (B, Yamagata)</a:t>
              </a:r>
              <a:endParaRPr kumimoji="0" lang="en-US" sz="900" b="0" i="0" u="none" strike="noStrike" kern="0" cap="none" spc="0" normalizeH="0" baseline="0" noProof="0" dirty="0">
                <a:ln>
                  <a:noFill/>
                </a:ln>
                <a:solidFill>
                  <a:srgbClr val="595A59"/>
                </a:solidFill>
                <a:effectLst/>
                <a:uLnTx/>
                <a:uFillTx/>
                <a:latin typeface="Arial" panose="020B0604020202020204"/>
              </a:endParaRPr>
            </a:p>
          </p:txBody>
        </p:sp>
        <p:sp>
          <p:nvSpPr>
            <p:cNvPr id="2400" name="TextBox 2399"/>
            <p:cNvSpPr txBox="1"/>
            <p:nvPr/>
          </p:nvSpPr>
          <p:spPr>
            <a:xfrm>
              <a:off x="3785470" y="3874866"/>
              <a:ext cx="1114408" cy="230832"/>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latin typeface="Arial" panose="020B0604020202020204"/>
                </a:rPr>
                <a:t>Kansas (A, H3N2)</a:t>
              </a:r>
              <a:endParaRPr kumimoji="0" lang="en-US" sz="900" b="0" i="0" u="none" strike="noStrike" kern="0" cap="none" spc="0" normalizeH="0" baseline="0" noProof="0" dirty="0">
                <a:ln>
                  <a:noFill/>
                </a:ln>
                <a:solidFill>
                  <a:srgbClr val="595A59"/>
                </a:solidFill>
                <a:effectLst/>
                <a:uLnTx/>
                <a:uFillTx/>
                <a:latin typeface="Arial" panose="020B0604020202020204"/>
              </a:endParaRPr>
            </a:p>
          </p:txBody>
        </p:sp>
        <p:sp>
          <p:nvSpPr>
            <p:cNvPr id="2401" name="TextBox 2400"/>
            <p:cNvSpPr txBox="1"/>
            <p:nvPr/>
          </p:nvSpPr>
          <p:spPr>
            <a:xfrm>
              <a:off x="3785470" y="4093514"/>
              <a:ext cx="1184940" cy="230832"/>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rgbClr val="595A59"/>
                  </a:solidFill>
                  <a:effectLst/>
                  <a:uLnTx/>
                  <a:uFillTx/>
                  <a:latin typeface="Arial" panose="020B0604020202020204"/>
                </a:rPr>
                <a:t>Brisbane (A, H1N1)</a:t>
              </a:r>
              <a:endParaRPr kumimoji="0" lang="en-US" sz="900" b="0" i="0" u="none" strike="noStrike" kern="0" cap="none" spc="0" normalizeH="0" baseline="0" noProof="0" dirty="0">
                <a:ln>
                  <a:noFill/>
                </a:ln>
                <a:solidFill>
                  <a:srgbClr val="595A59"/>
                </a:solidFill>
                <a:effectLst/>
                <a:uLnTx/>
                <a:uFillTx/>
                <a:latin typeface="Arial" panose="020B0604020202020204"/>
              </a:endParaRPr>
            </a:p>
          </p:txBody>
        </p:sp>
        <p:sp>
          <p:nvSpPr>
            <p:cNvPr id="2402" name="TextBox 2401"/>
            <p:cNvSpPr txBox="1"/>
            <p:nvPr/>
          </p:nvSpPr>
          <p:spPr>
            <a:xfrm>
              <a:off x="3785470" y="4317747"/>
              <a:ext cx="1127232" cy="230832"/>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sz="900" kern="0" dirty="0">
                  <a:solidFill>
                    <a:srgbClr val="595A59"/>
                  </a:solidFill>
                  <a:latin typeface="Arial" panose="020B0604020202020204"/>
                </a:rPr>
                <a:t>Efgartigimod </a:t>
              </a:r>
              <a:r>
                <a:rPr kumimoji="0" lang="en-US" sz="900" b="0" i="0" u="none" strike="noStrike" kern="0" cap="none" spc="0" normalizeH="0" baseline="0" noProof="0" dirty="0">
                  <a:ln>
                    <a:noFill/>
                  </a:ln>
                  <a:solidFill>
                    <a:srgbClr val="595A59"/>
                  </a:solidFill>
                  <a:effectLst/>
                  <a:uLnTx/>
                  <a:uFillTx/>
                  <a:latin typeface="Arial" panose="020B0604020202020204"/>
                </a:rPr>
                <a:t>cycle</a:t>
              </a:r>
              <a:endParaRPr kumimoji="0" lang="en-US" sz="900" b="0" i="0" u="none" strike="noStrike" kern="0" cap="none" spc="0" normalizeH="0" baseline="0" noProof="0" dirty="0">
                <a:ln>
                  <a:noFill/>
                </a:ln>
                <a:solidFill>
                  <a:srgbClr val="595A59"/>
                </a:solidFill>
                <a:effectLst/>
                <a:uLnTx/>
                <a:uFillTx/>
                <a:latin typeface="Arial" panose="020B0604020202020204"/>
              </a:endParaRPr>
            </a:p>
          </p:txBody>
        </p:sp>
        <p:cxnSp>
          <p:nvCxnSpPr>
            <p:cNvPr id="2403" name="Straight Connector 2402"/>
            <p:cNvCxnSpPr/>
            <p:nvPr/>
          </p:nvCxnSpPr>
          <p:spPr>
            <a:xfrm flipH="1">
              <a:off x="3620299" y="4208930"/>
              <a:ext cx="175126" cy="0"/>
            </a:xfrm>
            <a:prstGeom prst="line">
              <a:avLst/>
            </a:prstGeom>
            <a:noFill/>
            <a:ln w="15875" cap="flat" cmpd="sng" algn="ctr">
              <a:solidFill>
                <a:srgbClr val="086F3C"/>
              </a:solidFill>
              <a:prstDash val="solid"/>
              <a:miter lim="800000"/>
            </a:ln>
            <a:effectLst/>
          </p:spPr>
        </p:cxnSp>
        <p:sp>
          <p:nvSpPr>
            <p:cNvPr id="2404" name="Rectangle 2403"/>
            <p:cNvSpPr/>
            <p:nvPr/>
          </p:nvSpPr>
          <p:spPr>
            <a:xfrm>
              <a:off x="3672329" y="4173397"/>
              <a:ext cx="71065" cy="71065"/>
            </a:xfrm>
            <a:prstGeom prst="rect">
              <a:avLst/>
            </a:prstGeom>
            <a:solidFill>
              <a:srgbClr val="086F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2405" name="Straight Connector 2404"/>
            <p:cNvCxnSpPr/>
            <p:nvPr/>
          </p:nvCxnSpPr>
          <p:spPr>
            <a:xfrm flipH="1">
              <a:off x="3620299" y="3990281"/>
              <a:ext cx="175126" cy="0"/>
            </a:xfrm>
            <a:prstGeom prst="line">
              <a:avLst/>
            </a:prstGeom>
            <a:noFill/>
            <a:ln w="15875" cap="flat" cmpd="sng" algn="ctr">
              <a:solidFill>
                <a:srgbClr val="CCDDEE">
                  <a:lumMod val="75000"/>
                </a:srgbClr>
              </a:solidFill>
              <a:prstDash val="solid"/>
              <a:miter lim="800000"/>
            </a:ln>
            <a:effectLst/>
          </p:spPr>
        </p:cxnSp>
        <p:sp>
          <p:nvSpPr>
            <p:cNvPr id="2406" name="Oval 2405"/>
            <p:cNvSpPr/>
            <p:nvPr/>
          </p:nvSpPr>
          <p:spPr>
            <a:xfrm>
              <a:off x="3672329" y="3954749"/>
              <a:ext cx="71065" cy="71065"/>
            </a:xfrm>
            <a:prstGeom prst="ellips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2407" name="Straight Connector 2406"/>
            <p:cNvCxnSpPr/>
            <p:nvPr/>
          </p:nvCxnSpPr>
          <p:spPr>
            <a:xfrm flipH="1">
              <a:off x="3620299" y="3771633"/>
              <a:ext cx="175126" cy="0"/>
            </a:xfrm>
            <a:prstGeom prst="line">
              <a:avLst/>
            </a:prstGeom>
            <a:noFill/>
            <a:ln w="15875" cap="flat" cmpd="sng" algn="ctr">
              <a:solidFill>
                <a:srgbClr val="91C352"/>
              </a:solidFill>
              <a:prstDash val="solid"/>
              <a:miter lim="800000"/>
            </a:ln>
            <a:effectLst/>
          </p:spPr>
        </p:cxnSp>
        <p:sp>
          <p:nvSpPr>
            <p:cNvPr id="2408" name="Diamond 2407"/>
            <p:cNvSpPr/>
            <p:nvPr/>
          </p:nvSpPr>
          <p:spPr>
            <a:xfrm>
              <a:off x="3668940" y="3732710"/>
              <a:ext cx="77845" cy="77845"/>
            </a:xfrm>
            <a:prstGeom prst="diamond">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2409" name="Straight Connector 2408"/>
            <p:cNvCxnSpPr/>
            <p:nvPr/>
          </p:nvCxnSpPr>
          <p:spPr>
            <a:xfrm flipH="1">
              <a:off x="3620299" y="3552984"/>
              <a:ext cx="175126" cy="0"/>
            </a:xfrm>
            <a:prstGeom prst="line">
              <a:avLst/>
            </a:prstGeom>
            <a:noFill/>
            <a:ln w="15875" cap="flat" cmpd="sng" algn="ctr">
              <a:solidFill>
                <a:srgbClr val="0D426E">
                  <a:lumMod val="60000"/>
                  <a:lumOff val="40000"/>
                </a:srgbClr>
              </a:solidFill>
              <a:prstDash val="solid"/>
              <a:miter lim="800000"/>
            </a:ln>
            <a:effectLst/>
          </p:spPr>
        </p:cxnSp>
        <p:sp>
          <p:nvSpPr>
            <p:cNvPr id="2410" name="Rectangle 2409"/>
            <p:cNvSpPr/>
            <p:nvPr/>
          </p:nvSpPr>
          <p:spPr>
            <a:xfrm>
              <a:off x="3672329" y="3517451"/>
              <a:ext cx="71065" cy="71065"/>
            </a:xfrm>
            <a:prstGeom prst="rect">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2411" name="Straight Connector 2410"/>
            <p:cNvCxnSpPr/>
            <p:nvPr/>
          </p:nvCxnSpPr>
          <p:spPr>
            <a:xfrm flipH="1">
              <a:off x="3620299" y="3334335"/>
              <a:ext cx="175126" cy="0"/>
            </a:xfrm>
            <a:prstGeom prst="line">
              <a:avLst/>
            </a:prstGeom>
            <a:noFill/>
            <a:ln w="15875" cap="flat" cmpd="sng" algn="ctr">
              <a:solidFill>
                <a:srgbClr val="0D426E"/>
              </a:solidFill>
              <a:prstDash val="solid"/>
              <a:miter lim="800000"/>
            </a:ln>
            <a:effectLst/>
          </p:spPr>
        </p:cxnSp>
        <p:sp>
          <p:nvSpPr>
            <p:cNvPr id="2412" name="Oval 2411"/>
            <p:cNvSpPr/>
            <p:nvPr/>
          </p:nvSpPr>
          <p:spPr>
            <a:xfrm>
              <a:off x="3672329" y="3298802"/>
              <a:ext cx="71065" cy="71065"/>
            </a:xfrm>
            <a:prstGeom prst="ellipse">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2414" name="TextBox 2413"/>
          <p:cNvSpPr txBox="1"/>
          <p:nvPr/>
        </p:nvSpPr>
        <p:spPr>
          <a:xfrm>
            <a:off x="2912823" y="5280027"/>
            <a:ext cx="3382471" cy="523220"/>
          </a:xfrm>
          <a:prstGeom prst="rect">
            <a:avLst/>
          </a:prstGeom>
          <a:noFill/>
        </p:spPr>
        <p:txBody>
          <a:bodyPr wrap="square" rtlCol="0">
            <a:spAutoFit/>
          </a:bodyPr>
          <a:lstStyle/>
          <a:p>
            <a:r>
              <a:rPr lang="en-US" sz="1400" b="1" dirty="0">
                <a:solidFill>
                  <a:srgbClr val="0B426D"/>
                </a:solidFill>
                <a:cs typeface="Arial" panose="020B0604020202020204" pitchFamily="34" charset="0"/>
              </a:rPr>
              <a:t>Influenza was reported in 1 vaccinated patient (patient 5, day 127)</a:t>
            </a:r>
            <a:endParaRPr lang="en-US" sz="1400" b="1" dirty="0">
              <a:solidFill>
                <a:srgbClr val="0B426D"/>
              </a:solidFill>
              <a:cs typeface="Arial" panose="020B0604020202020204" pitchFamily="34" charset="0"/>
            </a:endParaRPr>
          </a:p>
        </p:txBody>
      </p:sp>
      <p:sp>
        <p:nvSpPr>
          <p:cNvPr id="8" name="Rectangle 7"/>
          <p:cNvSpPr/>
          <p:nvPr/>
        </p:nvSpPr>
        <p:spPr>
          <a:xfrm>
            <a:off x="6756357" y="6227484"/>
            <a:ext cx="135082" cy="769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Patients Receiving Efgartigimod Were Able to Mount Humoral Immune Responses to COVID-19 Vaccines</a:t>
            </a:r>
            <a:endParaRPr lang="en-US" dirty="0"/>
          </a:p>
        </p:txBody>
      </p:sp>
      <p:grpSp>
        <p:nvGrpSpPr>
          <p:cNvPr id="5" name="Group 4"/>
          <p:cNvGrpSpPr/>
          <p:nvPr/>
        </p:nvGrpSpPr>
        <p:grpSpPr>
          <a:xfrm>
            <a:off x="655023" y="1421632"/>
            <a:ext cx="2278811" cy="2372701"/>
            <a:chOff x="756590" y="2707691"/>
            <a:chExt cx="2278811" cy="2372701"/>
          </a:xfrm>
        </p:grpSpPr>
        <p:sp>
          <p:nvSpPr>
            <p:cNvPr id="6" name="Line 1166"/>
            <p:cNvSpPr>
              <a:spLocks noChangeShapeType="1"/>
            </p:cNvSpPr>
            <p:nvPr/>
          </p:nvSpPr>
          <p:spPr bwMode="auto">
            <a:xfrm>
              <a:off x="1214994" y="3779261"/>
              <a:ext cx="178167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7" name="Freeform 1205"/>
            <p:cNvSpPr/>
            <p:nvPr/>
          </p:nvSpPr>
          <p:spPr bwMode="auto">
            <a:xfrm>
              <a:off x="1217535" y="3025140"/>
              <a:ext cx="1774585" cy="1191059"/>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algn="ctr"/>
              <a:endParaRPr lang="en-US" dirty="0"/>
            </a:p>
          </p:txBody>
        </p:sp>
        <p:sp>
          <p:nvSpPr>
            <p:cNvPr id="8" name="Line 1207"/>
            <p:cNvSpPr>
              <a:spLocks noChangeShapeType="1"/>
            </p:cNvSpPr>
            <p:nvPr/>
          </p:nvSpPr>
          <p:spPr bwMode="auto">
            <a:xfrm flipH="1">
              <a:off x="1174324" y="382207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9" name="Line 1213"/>
            <p:cNvSpPr>
              <a:spLocks noChangeShapeType="1"/>
            </p:cNvSpPr>
            <p:nvPr/>
          </p:nvSpPr>
          <p:spPr bwMode="auto">
            <a:xfrm flipH="1">
              <a:off x="1174324" y="30300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0" name="Line 1281"/>
            <p:cNvSpPr>
              <a:spLocks noChangeShapeType="1"/>
            </p:cNvSpPr>
            <p:nvPr/>
          </p:nvSpPr>
          <p:spPr bwMode="auto">
            <a:xfrm flipH="1">
              <a:off x="1174324" y="3427584"/>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1" name="Line 1287"/>
            <p:cNvSpPr>
              <a:spLocks noChangeShapeType="1"/>
            </p:cNvSpPr>
            <p:nvPr/>
          </p:nvSpPr>
          <p:spPr bwMode="auto">
            <a:xfrm>
              <a:off x="12149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2" name="Freeform 1347"/>
            <p:cNvSpPr/>
            <p:nvPr/>
          </p:nvSpPr>
          <p:spPr bwMode="auto">
            <a:xfrm>
              <a:off x="2847552" y="3525049"/>
              <a:ext cx="58098" cy="56781"/>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dirty="0"/>
            </a:p>
          </p:txBody>
        </p:sp>
        <p:sp>
          <p:nvSpPr>
            <p:cNvPr id="13" name="Rectangle 682"/>
            <p:cNvSpPr>
              <a:spLocks noChangeArrowheads="1"/>
            </p:cNvSpPr>
            <p:nvPr/>
          </p:nvSpPr>
          <p:spPr bwMode="auto">
            <a:xfrm>
              <a:off x="1250043" y="3807537"/>
              <a:ext cx="169919"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LLOQ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4" name="Rectangle 673"/>
            <p:cNvSpPr>
              <a:spLocks noChangeArrowheads="1"/>
            </p:cNvSpPr>
            <p:nvPr/>
          </p:nvSpPr>
          <p:spPr bwMode="auto">
            <a:xfrm>
              <a:off x="1591867" y="4972670"/>
              <a:ext cx="102592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700" b="0" i="0" u="none" strike="noStrike" cap="none" normalizeH="0" baseline="0" dirty="0">
                  <a:ln>
                    <a:noFill/>
                  </a:ln>
                  <a:solidFill>
                    <a:srgbClr val="595A59"/>
                  </a:solidFill>
                  <a:effectLst/>
                  <a:latin typeface="Arial" panose="020B0604020202020204" pitchFamily="34" charset="0"/>
                </a:rPr>
                <a:t>Days after 2</a:t>
              </a:r>
              <a:r>
                <a:rPr kumimoji="0" lang="en-US" altLang="en-US" sz="700" b="0" i="0" u="none" strike="noStrike" cap="none" normalizeH="0" baseline="30000" dirty="0">
                  <a:ln>
                    <a:noFill/>
                  </a:ln>
                  <a:solidFill>
                    <a:srgbClr val="595A59"/>
                  </a:solidFill>
                  <a:effectLst/>
                  <a:latin typeface="Arial" panose="020B0604020202020204" pitchFamily="34" charset="0"/>
                </a:rPr>
                <a:t>nd</a:t>
              </a:r>
              <a:r>
                <a:rPr kumimoji="0" lang="en-US" altLang="en-US" sz="700" b="0" i="0" u="none" strike="noStrike" cap="none" normalizeH="0" baseline="0" dirty="0">
                  <a:ln>
                    <a:noFill/>
                  </a:ln>
                  <a:solidFill>
                    <a:srgbClr val="595A59"/>
                  </a:solidFill>
                  <a:effectLst/>
                  <a:latin typeface="Arial" panose="020B0604020202020204" pitchFamily="34" charset="0"/>
                </a:rPr>
                <a:t> vaccination</a:t>
              </a:r>
              <a:endParaRPr kumimoji="0" lang="en-US" altLang="en-US" sz="700" b="0" i="0" u="none" strike="noStrike" cap="none" normalizeH="0" baseline="0" dirty="0">
                <a:ln>
                  <a:noFill/>
                </a:ln>
                <a:solidFill>
                  <a:schemeClr val="tx1"/>
                </a:solidFill>
                <a:effectLst/>
                <a:latin typeface="Arial" panose="020B0604020202020204" pitchFamily="34" charset="0"/>
              </a:endParaRPr>
            </a:p>
          </p:txBody>
        </p:sp>
        <p:sp>
          <p:nvSpPr>
            <p:cNvPr id="15" name="Rectangle 589"/>
            <p:cNvSpPr>
              <a:spLocks noChangeArrowheads="1"/>
            </p:cNvSpPr>
            <p:nvPr/>
          </p:nvSpPr>
          <p:spPr bwMode="auto">
            <a:xfrm rot="16200000">
              <a:off x="1668303"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6" name="Rectangle 646"/>
            <p:cNvSpPr>
              <a:spLocks noChangeArrowheads="1"/>
            </p:cNvSpPr>
            <p:nvPr/>
          </p:nvSpPr>
          <p:spPr bwMode="auto">
            <a:xfrm>
              <a:off x="1013333" y="2992813"/>
              <a:ext cx="137297"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7" name="Rectangle 742"/>
            <p:cNvSpPr>
              <a:spLocks noChangeArrowheads="1"/>
            </p:cNvSpPr>
            <p:nvPr/>
          </p:nvSpPr>
          <p:spPr bwMode="auto">
            <a:xfrm>
              <a:off x="1081980" y="3785092"/>
              <a:ext cx="68649"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8" name="Rectangle 748"/>
            <p:cNvSpPr>
              <a:spLocks noChangeArrowheads="1"/>
            </p:cNvSpPr>
            <p:nvPr/>
          </p:nvSpPr>
          <p:spPr bwMode="auto">
            <a:xfrm>
              <a:off x="1116306" y="4182678"/>
              <a:ext cx="34326"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 name="Rectangle 643"/>
            <p:cNvSpPr>
              <a:spLocks noChangeArrowheads="1"/>
            </p:cNvSpPr>
            <p:nvPr/>
          </p:nvSpPr>
          <p:spPr bwMode="auto">
            <a:xfrm>
              <a:off x="1047657" y="3393540"/>
              <a:ext cx="102974"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0" name="Rectangle 741"/>
            <p:cNvSpPr>
              <a:spLocks noChangeArrowheads="1"/>
            </p:cNvSpPr>
            <p:nvPr/>
          </p:nvSpPr>
          <p:spPr bwMode="auto">
            <a:xfrm>
              <a:off x="1156719"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-60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1" name="Rectangle 20"/>
            <p:cNvSpPr/>
            <p:nvPr/>
          </p:nvSpPr>
          <p:spPr>
            <a:xfrm rot="16200000">
              <a:off x="221988" y="3500456"/>
              <a:ext cx="1253869" cy="184666"/>
            </a:xfrm>
            <a:prstGeom prst="rect">
              <a:avLst/>
            </a:prstGeom>
            <a:noFill/>
            <a:ln w="12700" cap="flat" cmpd="sng" algn="ctr">
              <a:noFill/>
              <a:prstDash val="solid"/>
              <a:miter lim="800000"/>
            </a:ln>
            <a:effectLst/>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COVID-19 S-RBD IgG (AU/mL)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22" name="Line 1207"/>
            <p:cNvSpPr>
              <a:spLocks noChangeShapeType="1"/>
            </p:cNvSpPr>
            <p:nvPr/>
          </p:nvSpPr>
          <p:spPr bwMode="auto">
            <a:xfrm flipH="1">
              <a:off x="1174324" y="421619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3" name="Line 1287"/>
            <p:cNvSpPr>
              <a:spLocks noChangeShapeType="1"/>
            </p:cNvSpPr>
            <p:nvPr/>
          </p:nvSpPr>
          <p:spPr bwMode="auto">
            <a:xfrm>
              <a:off x="1573332"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4" name="Rectangle 741"/>
            <p:cNvSpPr>
              <a:spLocks noChangeArrowheads="1"/>
            </p:cNvSpPr>
            <p:nvPr/>
          </p:nvSpPr>
          <p:spPr bwMode="auto">
            <a:xfrm>
              <a:off x="1515057"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5" name="Line 1287"/>
            <p:cNvSpPr>
              <a:spLocks noChangeShapeType="1"/>
            </p:cNvSpPr>
            <p:nvPr/>
          </p:nvSpPr>
          <p:spPr bwMode="auto">
            <a:xfrm>
              <a:off x="1931477"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6" name="Rectangle 741"/>
            <p:cNvSpPr>
              <a:spLocks noChangeArrowheads="1"/>
            </p:cNvSpPr>
            <p:nvPr/>
          </p:nvSpPr>
          <p:spPr bwMode="auto">
            <a:xfrm>
              <a:off x="1873202"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7" name="Line 1287"/>
            <p:cNvSpPr>
              <a:spLocks noChangeShapeType="1"/>
            </p:cNvSpPr>
            <p:nvPr/>
          </p:nvSpPr>
          <p:spPr bwMode="auto">
            <a:xfrm>
              <a:off x="2285963"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8" name="Rectangle 741"/>
            <p:cNvSpPr>
              <a:spLocks noChangeArrowheads="1"/>
            </p:cNvSpPr>
            <p:nvPr/>
          </p:nvSpPr>
          <p:spPr bwMode="auto">
            <a:xfrm>
              <a:off x="2264322" y="4270481"/>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9" name="Line 1287"/>
            <p:cNvSpPr>
              <a:spLocks noChangeShapeType="1"/>
            </p:cNvSpPr>
            <p:nvPr/>
          </p:nvSpPr>
          <p:spPr bwMode="auto">
            <a:xfrm>
              <a:off x="264042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0" name="Rectangle 741"/>
            <p:cNvSpPr>
              <a:spLocks noChangeArrowheads="1"/>
            </p:cNvSpPr>
            <p:nvPr/>
          </p:nvSpPr>
          <p:spPr bwMode="auto">
            <a:xfrm>
              <a:off x="2598783" y="4270481"/>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1" name="Line 1287"/>
            <p:cNvSpPr>
              <a:spLocks noChangeShapeType="1"/>
            </p:cNvSpPr>
            <p:nvPr/>
          </p:nvSpPr>
          <p:spPr bwMode="auto">
            <a:xfrm>
              <a:off x="2992120" y="4189095"/>
              <a:ext cx="0" cy="68221"/>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2" name="Rectangle 741"/>
            <p:cNvSpPr>
              <a:spLocks noChangeArrowheads="1"/>
            </p:cNvSpPr>
            <p:nvPr/>
          </p:nvSpPr>
          <p:spPr bwMode="auto">
            <a:xfrm>
              <a:off x="2948838"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600" dirty="0">
                  <a:solidFill>
                    <a:srgbClr val="595A59"/>
                  </a:solidFill>
                </a:rPr>
                <a:t>4</a:t>
              </a: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3" name="Rectangle 589"/>
            <p:cNvSpPr>
              <a:spLocks noChangeArrowheads="1"/>
            </p:cNvSpPr>
            <p:nvPr/>
          </p:nvSpPr>
          <p:spPr bwMode="auto">
            <a:xfrm rot="16200000">
              <a:off x="2068767"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2</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4" name="Line 1287"/>
            <p:cNvSpPr>
              <a:spLocks noChangeShapeType="1"/>
            </p:cNvSpPr>
            <p:nvPr/>
          </p:nvSpPr>
          <p:spPr bwMode="auto">
            <a:xfrm>
              <a:off x="1910263"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5" name="Line 1287"/>
            <p:cNvSpPr>
              <a:spLocks noChangeShapeType="1"/>
            </p:cNvSpPr>
            <p:nvPr/>
          </p:nvSpPr>
          <p:spPr bwMode="auto">
            <a:xfrm>
              <a:off x="2300788"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grpSp>
          <p:nvGrpSpPr>
            <p:cNvPr id="36" name="Group 35"/>
            <p:cNvGrpSpPr/>
            <p:nvPr/>
          </p:nvGrpSpPr>
          <p:grpSpPr>
            <a:xfrm>
              <a:off x="1486402" y="3208020"/>
              <a:ext cx="1224107" cy="577530"/>
              <a:chOff x="1486402" y="3208020"/>
              <a:chExt cx="1224107" cy="577530"/>
            </a:xfrm>
          </p:grpSpPr>
          <p:grpSp>
            <p:nvGrpSpPr>
              <p:cNvPr id="38" name="Group 37"/>
              <p:cNvGrpSpPr/>
              <p:nvPr/>
            </p:nvGrpSpPr>
            <p:grpSpPr>
              <a:xfrm>
                <a:off x="1486402" y="3208020"/>
                <a:ext cx="1224107" cy="577530"/>
                <a:chOff x="1486402" y="3208020"/>
                <a:chExt cx="1224107" cy="577530"/>
              </a:xfrm>
            </p:grpSpPr>
            <p:sp>
              <p:nvSpPr>
                <p:cNvPr id="40" name="Isosceles Triangle 39"/>
                <p:cNvSpPr/>
                <p:nvPr/>
              </p:nvSpPr>
              <p:spPr>
                <a:xfrm>
                  <a:off x="2643835" y="3208020"/>
                  <a:ext cx="66674" cy="5747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1486402" y="3728072"/>
                  <a:ext cx="66674" cy="5747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p:cNvCxnSpPr/>
              <p:nvPr/>
            </p:nvCxnSpPr>
            <p:spPr>
              <a:xfrm flipV="1">
                <a:off x="1526883" y="3238500"/>
                <a:ext cx="1143927" cy="518311"/>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7" name="Rectangle 950"/>
            <p:cNvSpPr>
              <a:spLocks noChangeArrowheads="1"/>
            </p:cNvSpPr>
            <p:nvPr/>
          </p:nvSpPr>
          <p:spPr bwMode="auto">
            <a:xfrm>
              <a:off x="1640758" y="2707691"/>
              <a:ext cx="928139"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Arial" panose="020B0604020202020204" pitchFamily="34" charset="0"/>
                </a:rPr>
                <a:t>Patient 18-pfizer</a:t>
              </a:r>
              <a:endParaRPr kumimoji="0" lang="en-US" altLang="en-US" sz="1000" b="0" i="0" u="none" strike="noStrike" cap="none" normalizeH="0" baseline="0" dirty="0">
                <a:ln>
                  <a:noFill/>
                </a:ln>
                <a:solidFill>
                  <a:srgbClr val="595A59"/>
                </a:solidFill>
                <a:effectLst/>
                <a:latin typeface="Arial" panose="020B0604020202020204" pitchFamily="34" charset="0"/>
              </a:endParaRPr>
            </a:p>
          </p:txBody>
        </p:sp>
      </p:grpSp>
      <p:grpSp>
        <p:nvGrpSpPr>
          <p:cNvPr id="303" name="Group 302"/>
          <p:cNvGrpSpPr/>
          <p:nvPr/>
        </p:nvGrpSpPr>
        <p:grpSpPr>
          <a:xfrm>
            <a:off x="10111667" y="5529504"/>
            <a:ext cx="1478823" cy="569387"/>
            <a:chOff x="10111667" y="5529504"/>
            <a:chExt cx="1478823" cy="569387"/>
          </a:xfrm>
        </p:grpSpPr>
        <p:sp>
          <p:nvSpPr>
            <p:cNvPr id="304" name="Rectangle 673"/>
            <p:cNvSpPr>
              <a:spLocks noChangeArrowheads="1"/>
            </p:cNvSpPr>
            <p:nvPr/>
          </p:nvSpPr>
          <p:spPr bwMode="auto">
            <a:xfrm>
              <a:off x="10385032" y="5529504"/>
              <a:ext cx="120545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ts val="600"/>
                </a:spcBef>
                <a:spcAft>
                  <a:spcPct val="0"/>
                </a:spcAft>
                <a:buClrTx/>
                <a:buSzTx/>
                <a:buFontTx/>
                <a:buNone/>
              </a:pPr>
              <a:r>
                <a:rPr kumimoji="0" lang="en-US" altLang="en-US" sz="900" b="0" i="0" u="none" strike="noStrike" cap="none" normalizeH="0" baseline="0" dirty="0">
                  <a:ln>
                    <a:noFill/>
                  </a:ln>
                  <a:solidFill>
                    <a:srgbClr val="595A59"/>
                  </a:solidFill>
                  <a:effectLst/>
                  <a:latin typeface="Arial" panose="020B0604020202020204" pitchFamily="34" charset="0"/>
                </a:rPr>
                <a:t>S-RBD IgG</a:t>
              </a:r>
              <a:endParaRPr kumimoji="0" lang="en-US" altLang="en-US" sz="900" b="0" i="0" u="none" strike="noStrike" cap="none" normalizeH="0" baseline="0" dirty="0">
                <a:ln>
                  <a:noFill/>
                </a:ln>
                <a:solidFill>
                  <a:srgbClr val="595A59"/>
                </a:solidFill>
                <a:effectLst/>
                <a:latin typeface="Arial" panose="020B0604020202020204" pitchFamily="34" charset="0"/>
              </a:endParaRPr>
            </a:p>
            <a:p>
              <a:pPr marL="0" marR="0" lvl="0" indent="0" defTabSz="914400" rtl="0" eaLnBrk="0" fontAlgn="base" latinLnBrk="0" hangingPunct="0">
                <a:lnSpc>
                  <a:spcPct val="100000"/>
                </a:lnSpc>
                <a:spcBef>
                  <a:spcPts val="600"/>
                </a:spcBef>
                <a:spcAft>
                  <a:spcPct val="0"/>
                </a:spcAft>
                <a:buClrTx/>
                <a:buSzTx/>
                <a:buFontTx/>
                <a:buNone/>
              </a:pPr>
              <a:r>
                <a:rPr lang="en-US" altLang="en-US" sz="900" dirty="0">
                  <a:solidFill>
                    <a:srgbClr val="595A59"/>
                  </a:solidFill>
                </a:rPr>
                <a:t>Lowest total IgG</a:t>
              </a:r>
              <a:endParaRPr kumimoji="0" lang="en-US" altLang="en-US" sz="900" b="0" i="0" u="none" strike="noStrike" cap="none" normalizeH="0" baseline="0" dirty="0">
                <a:ln>
                  <a:noFill/>
                </a:ln>
                <a:solidFill>
                  <a:srgbClr val="595A59"/>
                </a:solidFill>
                <a:effectLst/>
                <a:latin typeface="Arial" panose="020B0604020202020204" pitchFamily="34" charset="0"/>
              </a:endParaRPr>
            </a:p>
            <a:p>
              <a:pPr marL="0" marR="0" lvl="0" indent="0" defTabSz="914400" rtl="0" eaLnBrk="0" fontAlgn="base" latinLnBrk="0" hangingPunct="0">
                <a:lnSpc>
                  <a:spcPct val="100000"/>
                </a:lnSpc>
                <a:spcBef>
                  <a:spcPts val="600"/>
                </a:spcBef>
                <a:spcAft>
                  <a:spcPct val="0"/>
                </a:spcAft>
                <a:buClrTx/>
                <a:buSzTx/>
                <a:buFontTx/>
                <a:buNone/>
              </a:pPr>
              <a:r>
                <a:rPr lang="en-US" altLang="en-US" sz="900" dirty="0">
                  <a:solidFill>
                    <a:srgbClr val="595A59"/>
                  </a:solidFill>
                </a:rPr>
                <a:t>Receiving </a:t>
              </a:r>
              <a:r>
                <a:rPr lang="en-US" sz="900" kern="0" dirty="0">
                  <a:solidFill>
                    <a:srgbClr val="595A59"/>
                  </a:solidFill>
                  <a:latin typeface="Arial" panose="020B0604020202020204"/>
                </a:rPr>
                <a:t>efgartigimod</a:t>
              </a:r>
              <a:r>
                <a:rPr lang="en-US" altLang="en-US" sz="900" dirty="0">
                  <a:solidFill>
                    <a:srgbClr val="595A59"/>
                  </a:solidFill>
                </a:rPr>
                <a:t> </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305" name="Rectangle 304"/>
            <p:cNvSpPr/>
            <p:nvPr/>
          </p:nvSpPr>
          <p:spPr>
            <a:xfrm>
              <a:off x="10153346" y="5974959"/>
              <a:ext cx="155448" cy="100584"/>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10111667" y="5541471"/>
              <a:ext cx="238806" cy="124247"/>
              <a:chOff x="10241040" y="5627794"/>
              <a:chExt cx="238806" cy="124247"/>
            </a:xfrm>
          </p:grpSpPr>
          <p:sp>
            <p:nvSpPr>
              <p:cNvPr id="314" name="Isosceles Triangle 313"/>
              <p:cNvSpPr/>
              <p:nvPr/>
            </p:nvSpPr>
            <p:spPr>
              <a:xfrm>
                <a:off x="10288380" y="5627794"/>
                <a:ext cx="144126" cy="12424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Connector 322"/>
              <p:cNvCxnSpPr/>
              <p:nvPr/>
            </p:nvCxnSpPr>
            <p:spPr>
              <a:xfrm>
                <a:off x="10241040" y="5692419"/>
                <a:ext cx="23880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307" name="Straight Arrow Connector 306"/>
            <p:cNvCxnSpPr/>
            <p:nvPr/>
          </p:nvCxnSpPr>
          <p:spPr>
            <a:xfrm flipV="1">
              <a:off x="10231070" y="5770330"/>
              <a:ext cx="0" cy="11892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a:off x="3502339" y="1421632"/>
            <a:ext cx="2300452" cy="2372701"/>
            <a:chOff x="3502339" y="1421632"/>
            <a:chExt cx="2300452" cy="2372701"/>
          </a:xfrm>
        </p:grpSpPr>
        <p:grpSp>
          <p:nvGrpSpPr>
            <p:cNvPr id="42" name="Group 41"/>
            <p:cNvGrpSpPr/>
            <p:nvPr/>
          </p:nvGrpSpPr>
          <p:grpSpPr>
            <a:xfrm>
              <a:off x="3502339" y="1421632"/>
              <a:ext cx="2300452" cy="2372701"/>
              <a:chOff x="4069921" y="2707691"/>
              <a:chExt cx="2300452" cy="2372701"/>
            </a:xfrm>
          </p:grpSpPr>
          <p:sp>
            <p:nvSpPr>
              <p:cNvPr id="43" name="Rectangle 42"/>
              <p:cNvSpPr/>
              <p:nvPr/>
            </p:nvSpPr>
            <p:spPr>
              <a:xfrm>
                <a:off x="4562475" y="3025139"/>
                <a:ext cx="247649"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234734" y="3025139"/>
                <a:ext cx="251666"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901690" y="3025139"/>
                <a:ext cx="245745"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069921" y="2707691"/>
                <a:ext cx="2300452" cy="2372701"/>
                <a:chOff x="756590" y="2707691"/>
                <a:chExt cx="2300452" cy="2372701"/>
              </a:xfrm>
            </p:grpSpPr>
            <p:sp>
              <p:nvSpPr>
                <p:cNvPr id="47" name="Line 1166"/>
                <p:cNvSpPr>
                  <a:spLocks noChangeShapeType="1"/>
                </p:cNvSpPr>
                <p:nvPr/>
              </p:nvSpPr>
              <p:spPr bwMode="auto">
                <a:xfrm>
                  <a:off x="1214994" y="3779261"/>
                  <a:ext cx="178167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48" name="Freeform 1205"/>
                <p:cNvSpPr/>
                <p:nvPr/>
              </p:nvSpPr>
              <p:spPr bwMode="auto">
                <a:xfrm>
                  <a:off x="1217535" y="3025140"/>
                  <a:ext cx="1774585" cy="1191059"/>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algn="ctr"/>
                  <a:endParaRPr lang="en-US" dirty="0"/>
                </a:p>
              </p:txBody>
            </p:sp>
            <p:sp>
              <p:nvSpPr>
                <p:cNvPr id="49" name="Line 1207"/>
                <p:cNvSpPr>
                  <a:spLocks noChangeShapeType="1"/>
                </p:cNvSpPr>
                <p:nvPr/>
              </p:nvSpPr>
              <p:spPr bwMode="auto">
                <a:xfrm flipH="1">
                  <a:off x="1174324" y="382207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50" name="Line 1213"/>
                <p:cNvSpPr>
                  <a:spLocks noChangeShapeType="1"/>
                </p:cNvSpPr>
                <p:nvPr/>
              </p:nvSpPr>
              <p:spPr bwMode="auto">
                <a:xfrm flipH="1">
                  <a:off x="1174324" y="30300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51" name="Line 1281"/>
                <p:cNvSpPr>
                  <a:spLocks noChangeShapeType="1"/>
                </p:cNvSpPr>
                <p:nvPr/>
              </p:nvSpPr>
              <p:spPr bwMode="auto">
                <a:xfrm flipH="1">
                  <a:off x="1174324" y="3427584"/>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52" name="Line 1287"/>
                <p:cNvSpPr>
                  <a:spLocks noChangeShapeType="1"/>
                </p:cNvSpPr>
                <p:nvPr/>
              </p:nvSpPr>
              <p:spPr bwMode="auto">
                <a:xfrm>
                  <a:off x="12149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53" name="Freeform 1347"/>
                <p:cNvSpPr/>
                <p:nvPr/>
              </p:nvSpPr>
              <p:spPr bwMode="auto">
                <a:xfrm>
                  <a:off x="2847552" y="3525049"/>
                  <a:ext cx="58098" cy="56781"/>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dirty="0"/>
                </a:p>
              </p:txBody>
            </p:sp>
            <p:sp>
              <p:nvSpPr>
                <p:cNvPr id="54" name="Rectangle 682"/>
                <p:cNvSpPr>
                  <a:spLocks noChangeArrowheads="1"/>
                </p:cNvSpPr>
                <p:nvPr/>
              </p:nvSpPr>
              <p:spPr bwMode="auto">
                <a:xfrm>
                  <a:off x="1250043" y="3807537"/>
                  <a:ext cx="169919"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LLOQ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55" name="Rectangle 673"/>
                <p:cNvSpPr>
                  <a:spLocks noChangeArrowheads="1"/>
                </p:cNvSpPr>
                <p:nvPr/>
              </p:nvSpPr>
              <p:spPr bwMode="auto">
                <a:xfrm>
                  <a:off x="1591867" y="4972670"/>
                  <a:ext cx="102592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700" b="0" i="0" u="none" strike="noStrike" cap="none" normalizeH="0" baseline="0" dirty="0">
                      <a:ln>
                        <a:noFill/>
                      </a:ln>
                      <a:solidFill>
                        <a:srgbClr val="595A59"/>
                      </a:solidFill>
                      <a:effectLst/>
                      <a:latin typeface="Arial" panose="020B0604020202020204" pitchFamily="34" charset="0"/>
                    </a:rPr>
                    <a:t>Days after 2</a:t>
                  </a:r>
                  <a:r>
                    <a:rPr kumimoji="0" lang="en-US" altLang="en-US" sz="700" b="0" i="0" u="none" strike="noStrike" cap="none" normalizeH="0" baseline="30000" dirty="0">
                      <a:ln>
                        <a:noFill/>
                      </a:ln>
                      <a:solidFill>
                        <a:srgbClr val="595A59"/>
                      </a:solidFill>
                      <a:effectLst/>
                      <a:latin typeface="Arial" panose="020B0604020202020204" pitchFamily="34" charset="0"/>
                    </a:rPr>
                    <a:t>nd</a:t>
                  </a:r>
                  <a:r>
                    <a:rPr kumimoji="0" lang="en-US" altLang="en-US" sz="700" b="0" i="0" u="none" strike="noStrike" cap="none" normalizeH="0" baseline="0" dirty="0">
                      <a:ln>
                        <a:noFill/>
                      </a:ln>
                      <a:solidFill>
                        <a:srgbClr val="595A59"/>
                      </a:solidFill>
                      <a:effectLst/>
                      <a:latin typeface="Arial" panose="020B0604020202020204" pitchFamily="34" charset="0"/>
                    </a:rPr>
                    <a:t> vaccination</a:t>
                  </a:r>
                  <a:endParaRPr kumimoji="0" lang="en-US" altLang="en-US" sz="700" b="0" i="0" u="none" strike="noStrike" cap="none" normalizeH="0" baseline="0" dirty="0">
                    <a:ln>
                      <a:noFill/>
                    </a:ln>
                    <a:solidFill>
                      <a:schemeClr val="tx1"/>
                    </a:solidFill>
                    <a:effectLst/>
                    <a:latin typeface="Arial" panose="020B0604020202020204" pitchFamily="34" charset="0"/>
                  </a:endParaRPr>
                </a:p>
              </p:txBody>
            </p:sp>
            <p:sp>
              <p:nvSpPr>
                <p:cNvPr id="56" name="Rectangle 589"/>
                <p:cNvSpPr>
                  <a:spLocks noChangeArrowheads="1"/>
                </p:cNvSpPr>
                <p:nvPr/>
              </p:nvSpPr>
              <p:spPr bwMode="auto">
                <a:xfrm rot="16200000">
                  <a:off x="1326204"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57" name="Rectangle 646"/>
                <p:cNvSpPr>
                  <a:spLocks noChangeArrowheads="1"/>
                </p:cNvSpPr>
                <p:nvPr/>
              </p:nvSpPr>
              <p:spPr bwMode="auto">
                <a:xfrm>
                  <a:off x="1013333" y="2992813"/>
                  <a:ext cx="137297"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58" name="Rectangle 742"/>
                <p:cNvSpPr>
                  <a:spLocks noChangeArrowheads="1"/>
                </p:cNvSpPr>
                <p:nvPr/>
              </p:nvSpPr>
              <p:spPr bwMode="auto">
                <a:xfrm>
                  <a:off x="1081980" y="3785092"/>
                  <a:ext cx="68649"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59" name="Rectangle 748"/>
                <p:cNvSpPr>
                  <a:spLocks noChangeArrowheads="1"/>
                </p:cNvSpPr>
                <p:nvPr/>
              </p:nvSpPr>
              <p:spPr bwMode="auto">
                <a:xfrm>
                  <a:off x="1116306" y="4182678"/>
                  <a:ext cx="34326"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60" name="Rectangle 643"/>
                <p:cNvSpPr>
                  <a:spLocks noChangeArrowheads="1"/>
                </p:cNvSpPr>
                <p:nvPr/>
              </p:nvSpPr>
              <p:spPr bwMode="auto">
                <a:xfrm>
                  <a:off x="1047657" y="3393540"/>
                  <a:ext cx="102974"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61" name="Rectangle 741"/>
                <p:cNvSpPr>
                  <a:spLocks noChangeArrowheads="1"/>
                </p:cNvSpPr>
                <p:nvPr/>
              </p:nvSpPr>
              <p:spPr bwMode="auto">
                <a:xfrm>
                  <a:off x="1156719"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62" name="Rectangle 61"/>
                <p:cNvSpPr/>
                <p:nvPr/>
              </p:nvSpPr>
              <p:spPr>
                <a:xfrm rot="16200000">
                  <a:off x="221988" y="3500456"/>
                  <a:ext cx="1253869" cy="184666"/>
                </a:xfrm>
                <a:prstGeom prst="rect">
                  <a:avLst/>
                </a:prstGeom>
                <a:noFill/>
                <a:ln w="12700" cap="flat" cmpd="sng" algn="ctr">
                  <a:noFill/>
                  <a:prstDash val="solid"/>
                  <a:miter lim="800000"/>
                </a:ln>
                <a:effectLst/>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COVID-19 S-RBD IgG (AU/mL)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63" name="Line 1207"/>
                <p:cNvSpPr>
                  <a:spLocks noChangeShapeType="1"/>
                </p:cNvSpPr>
                <p:nvPr/>
              </p:nvSpPr>
              <p:spPr bwMode="auto">
                <a:xfrm flipH="1">
                  <a:off x="1174324" y="421619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64" name="Line 1287"/>
                <p:cNvSpPr>
                  <a:spLocks noChangeShapeType="1"/>
                </p:cNvSpPr>
                <p:nvPr/>
              </p:nvSpPr>
              <p:spPr bwMode="auto">
                <a:xfrm>
                  <a:off x="1510467"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65" name="Rectangle 741"/>
                <p:cNvSpPr>
                  <a:spLocks noChangeArrowheads="1"/>
                </p:cNvSpPr>
                <p:nvPr/>
              </p:nvSpPr>
              <p:spPr bwMode="auto">
                <a:xfrm>
                  <a:off x="1452193" y="4270481"/>
                  <a:ext cx="11221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-25</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66" name="Line 1287"/>
                <p:cNvSpPr>
                  <a:spLocks noChangeShapeType="1"/>
                </p:cNvSpPr>
                <p:nvPr/>
              </p:nvSpPr>
              <p:spPr bwMode="auto">
                <a:xfrm>
                  <a:off x="1805747"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67" name="Rectangle 741"/>
                <p:cNvSpPr>
                  <a:spLocks noChangeArrowheads="1"/>
                </p:cNvSpPr>
                <p:nvPr/>
              </p:nvSpPr>
              <p:spPr bwMode="auto">
                <a:xfrm>
                  <a:off x="1781937" y="4270481"/>
                  <a:ext cx="4328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68" name="Line 1287"/>
                <p:cNvSpPr>
                  <a:spLocks noChangeShapeType="1"/>
                </p:cNvSpPr>
                <p:nvPr/>
              </p:nvSpPr>
              <p:spPr bwMode="auto">
                <a:xfrm>
                  <a:off x="2397883"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69" name="Rectangle 741"/>
                <p:cNvSpPr>
                  <a:spLocks noChangeArrowheads="1"/>
                </p:cNvSpPr>
                <p:nvPr/>
              </p:nvSpPr>
              <p:spPr bwMode="auto">
                <a:xfrm>
                  <a:off x="2354602"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70" name="Line 1287"/>
                <p:cNvSpPr>
                  <a:spLocks noChangeShapeType="1"/>
                </p:cNvSpPr>
                <p:nvPr/>
              </p:nvSpPr>
              <p:spPr bwMode="auto">
                <a:xfrm>
                  <a:off x="2695669"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71" name="Rectangle 741"/>
                <p:cNvSpPr>
                  <a:spLocks noChangeArrowheads="1"/>
                </p:cNvSpPr>
                <p:nvPr/>
              </p:nvSpPr>
              <p:spPr bwMode="auto">
                <a:xfrm>
                  <a:off x="2654027"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75</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72" name="Line 1287"/>
                <p:cNvSpPr>
                  <a:spLocks noChangeShapeType="1"/>
                </p:cNvSpPr>
                <p:nvPr/>
              </p:nvSpPr>
              <p:spPr bwMode="auto">
                <a:xfrm>
                  <a:off x="2992120" y="4189095"/>
                  <a:ext cx="0" cy="68221"/>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73" name="Rectangle 741"/>
                <p:cNvSpPr>
                  <a:spLocks noChangeArrowheads="1"/>
                </p:cNvSpPr>
                <p:nvPr/>
              </p:nvSpPr>
              <p:spPr bwMode="auto">
                <a:xfrm>
                  <a:off x="2927198" y="4270481"/>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74" name="Rectangle 589"/>
                <p:cNvSpPr>
                  <a:spLocks noChangeArrowheads="1"/>
                </p:cNvSpPr>
                <p:nvPr/>
              </p:nvSpPr>
              <p:spPr bwMode="auto">
                <a:xfrm rot="16200000">
                  <a:off x="1584331"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2</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75" name="Line 1287"/>
                <p:cNvSpPr>
                  <a:spLocks noChangeShapeType="1"/>
                </p:cNvSpPr>
                <p:nvPr/>
              </p:nvSpPr>
              <p:spPr bwMode="auto">
                <a:xfrm>
                  <a:off x="1556783"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76" name="Line 1287"/>
                <p:cNvSpPr>
                  <a:spLocks noChangeShapeType="1"/>
                </p:cNvSpPr>
                <p:nvPr/>
              </p:nvSpPr>
              <p:spPr bwMode="auto">
                <a:xfrm>
                  <a:off x="1819587"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grpSp>
              <p:nvGrpSpPr>
                <p:cNvPr id="77" name="Group 76"/>
                <p:cNvGrpSpPr/>
                <p:nvPr/>
              </p:nvGrpSpPr>
              <p:grpSpPr>
                <a:xfrm>
                  <a:off x="1214529" y="3428098"/>
                  <a:ext cx="1405629" cy="311401"/>
                  <a:chOff x="1214529" y="3428098"/>
                  <a:chExt cx="1405629" cy="311401"/>
                </a:xfrm>
              </p:grpSpPr>
              <p:grpSp>
                <p:nvGrpSpPr>
                  <p:cNvPr id="81" name="Group 80"/>
                  <p:cNvGrpSpPr/>
                  <p:nvPr/>
                </p:nvGrpSpPr>
                <p:grpSpPr>
                  <a:xfrm>
                    <a:off x="1214529" y="3428098"/>
                    <a:ext cx="1405629" cy="311401"/>
                    <a:chOff x="1214529" y="3428098"/>
                    <a:chExt cx="1405629" cy="311401"/>
                  </a:xfrm>
                </p:grpSpPr>
                <p:sp>
                  <p:nvSpPr>
                    <p:cNvPr id="83" name="Isosceles Triangle 82"/>
                    <p:cNvSpPr>
                      <a:spLocks noChangeAspect="1"/>
                    </p:cNvSpPr>
                    <p:nvPr/>
                  </p:nvSpPr>
                  <p:spPr>
                    <a:xfrm>
                      <a:off x="2553484" y="3428098"/>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a:off x="1214529" y="3675491"/>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2" name="Straight Connector 81"/>
                  <p:cNvCxnSpPr/>
                  <p:nvPr/>
                </p:nvCxnSpPr>
                <p:spPr>
                  <a:xfrm flipV="1">
                    <a:off x="1245334" y="3461917"/>
                    <a:ext cx="1328629" cy="243308"/>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8" name="Rectangle 950"/>
                <p:cNvSpPr>
                  <a:spLocks noChangeArrowheads="1"/>
                </p:cNvSpPr>
                <p:nvPr/>
              </p:nvSpPr>
              <p:spPr bwMode="auto">
                <a:xfrm>
                  <a:off x="1640759" y="2707691"/>
                  <a:ext cx="928139"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Arial" panose="020B0604020202020204" pitchFamily="34" charset="0"/>
                    </a:rPr>
                    <a:t>Patient 16-pfizer</a:t>
                  </a:r>
                  <a:endParaRPr kumimoji="0" lang="en-US" altLang="en-US" sz="1000" b="0" i="0" u="none" strike="noStrike" cap="none" normalizeH="0" baseline="0" dirty="0">
                    <a:ln>
                      <a:noFill/>
                    </a:ln>
                    <a:solidFill>
                      <a:srgbClr val="595A59"/>
                    </a:solidFill>
                    <a:effectLst/>
                    <a:latin typeface="Arial" panose="020B0604020202020204" pitchFamily="34" charset="0"/>
                  </a:endParaRPr>
                </a:p>
              </p:txBody>
            </p:sp>
            <p:sp>
              <p:nvSpPr>
                <p:cNvPr id="79" name="Line 1287"/>
                <p:cNvSpPr>
                  <a:spLocks noChangeShapeType="1"/>
                </p:cNvSpPr>
                <p:nvPr/>
              </p:nvSpPr>
              <p:spPr bwMode="auto">
                <a:xfrm>
                  <a:off x="2102861"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80" name="Rectangle 741"/>
                <p:cNvSpPr>
                  <a:spLocks noChangeArrowheads="1"/>
                </p:cNvSpPr>
                <p:nvPr/>
              </p:nvSpPr>
              <p:spPr bwMode="auto">
                <a:xfrm>
                  <a:off x="2059580"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25</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grpSp>
        </p:grpSp>
        <p:cxnSp>
          <p:nvCxnSpPr>
            <p:cNvPr id="218" name="Straight Arrow Connector 217"/>
            <p:cNvCxnSpPr/>
            <p:nvPr/>
          </p:nvCxnSpPr>
          <p:spPr>
            <a:xfrm flipV="1">
              <a:off x="4335084" y="2808303"/>
              <a:ext cx="0" cy="123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flipV="1">
              <a:off x="4994991" y="2808303"/>
              <a:ext cx="0" cy="123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3502339" y="4170728"/>
            <a:ext cx="2300452" cy="2372701"/>
            <a:chOff x="3502339" y="4170728"/>
            <a:chExt cx="2300452" cy="2372701"/>
          </a:xfrm>
        </p:grpSpPr>
        <p:grpSp>
          <p:nvGrpSpPr>
            <p:cNvPr id="85" name="Group 84"/>
            <p:cNvGrpSpPr/>
            <p:nvPr/>
          </p:nvGrpSpPr>
          <p:grpSpPr>
            <a:xfrm>
              <a:off x="3502339" y="4170728"/>
              <a:ext cx="2300452" cy="2372701"/>
              <a:chOff x="6966450" y="2707691"/>
              <a:chExt cx="2300452" cy="2372701"/>
            </a:xfrm>
          </p:grpSpPr>
          <p:sp>
            <p:nvSpPr>
              <p:cNvPr id="86" name="Rectangle 85"/>
              <p:cNvSpPr/>
              <p:nvPr/>
            </p:nvSpPr>
            <p:spPr>
              <a:xfrm>
                <a:off x="7546965" y="3025139"/>
                <a:ext cx="152400"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981429" y="3025139"/>
                <a:ext cx="152400"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6966450" y="2707691"/>
                <a:ext cx="2300452" cy="2372701"/>
                <a:chOff x="756590" y="2707691"/>
                <a:chExt cx="2300452" cy="2372701"/>
              </a:xfrm>
            </p:grpSpPr>
            <p:sp>
              <p:nvSpPr>
                <p:cNvPr id="89" name="Line 1166"/>
                <p:cNvSpPr>
                  <a:spLocks noChangeShapeType="1"/>
                </p:cNvSpPr>
                <p:nvPr/>
              </p:nvSpPr>
              <p:spPr bwMode="auto">
                <a:xfrm>
                  <a:off x="1214994" y="3889368"/>
                  <a:ext cx="178167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90" name="Freeform 1205"/>
                <p:cNvSpPr/>
                <p:nvPr/>
              </p:nvSpPr>
              <p:spPr bwMode="auto">
                <a:xfrm>
                  <a:off x="1217535" y="3025140"/>
                  <a:ext cx="1774585" cy="1191059"/>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algn="ctr"/>
                  <a:endParaRPr lang="en-US" dirty="0"/>
                </a:p>
              </p:txBody>
            </p:sp>
            <p:sp>
              <p:nvSpPr>
                <p:cNvPr id="91" name="Line 1207"/>
                <p:cNvSpPr>
                  <a:spLocks noChangeShapeType="1"/>
                </p:cNvSpPr>
                <p:nvPr/>
              </p:nvSpPr>
              <p:spPr bwMode="auto">
                <a:xfrm flipH="1">
                  <a:off x="1174324" y="3920894"/>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92" name="Line 1213"/>
                <p:cNvSpPr>
                  <a:spLocks noChangeShapeType="1"/>
                </p:cNvSpPr>
                <p:nvPr/>
              </p:nvSpPr>
              <p:spPr bwMode="auto">
                <a:xfrm flipH="1">
                  <a:off x="1174324" y="30300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93" name="Line 1281"/>
                <p:cNvSpPr>
                  <a:spLocks noChangeShapeType="1"/>
                </p:cNvSpPr>
                <p:nvPr/>
              </p:nvSpPr>
              <p:spPr bwMode="auto">
                <a:xfrm flipH="1">
                  <a:off x="1174324" y="3621390"/>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94" name="Line 1287"/>
                <p:cNvSpPr>
                  <a:spLocks noChangeShapeType="1"/>
                </p:cNvSpPr>
                <p:nvPr/>
              </p:nvSpPr>
              <p:spPr bwMode="auto">
                <a:xfrm>
                  <a:off x="12149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95" name="Freeform 1347"/>
                <p:cNvSpPr/>
                <p:nvPr/>
              </p:nvSpPr>
              <p:spPr bwMode="auto">
                <a:xfrm>
                  <a:off x="2847552" y="3525049"/>
                  <a:ext cx="58098" cy="56781"/>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dirty="0"/>
                </a:p>
              </p:txBody>
            </p:sp>
            <p:sp>
              <p:nvSpPr>
                <p:cNvPr id="96" name="Rectangle 682"/>
                <p:cNvSpPr>
                  <a:spLocks noChangeArrowheads="1"/>
                </p:cNvSpPr>
                <p:nvPr/>
              </p:nvSpPr>
              <p:spPr bwMode="auto">
                <a:xfrm>
                  <a:off x="1250043" y="3913834"/>
                  <a:ext cx="169919"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LLOQ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97" name="Rectangle 673"/>
                <p:cNvSpPr>
                  <a:spLocks noChangeArrowheads="1"/>
                </p:cNvSpPr>
                <p:nvPr/>
              </p:nvSpPr>
              <p:spPr bwMode="auto">
                <a:xfrm>
                  <a:off x="1591867" y="4972670"/>
                  <a:ext cx="102592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700" b="0" i="0" u="none" strike="noStrike" cap="none" normalizeH="0" baseline="0" dirty="0">
                      <a:ln>
                        <a:noFill/>
                      </a:ln>
                      <a:solidFill>
                        <a:srgbClr val="595A59"/>
                      </a:solidFill>
                      <a:effectLst/>
                      <a:latin typeface="Arial" panose="020B0604020202020204" pitchFamily="34" charset="0"/>
                    </a:rPr>
                    <a:t>Days after 2</a:t>
                  </a:r>
                  <a:r>
                    <a:rPr kumimoji="0" lang="en-US" altLang="en-US" sz="700" b="0" i="0" u="none" strike="noStrike" cap="none" normalizeH="0" baseline="30000" dirty="0">
                      <a:ln>
                        <a:noFill/>
                      </a:ln>
                      <a:solidFill>
                        <a:srgbClr val="595A59"/>
                      </a:solidFill>
                      <a:effectLst/>
                      <a:latin typeface="Arial" panose="020B0604020202020204" pitchFamily="34" charset="0"/>
                    </a:rPr>
                    <a:t>nd</a:t>
                  </a:r>
                  <a:r>
                    <a:rPr kumimoji="0" lang="en-US" altLang="en-US" sz="700" b="0" i="0" u="none" strike="noStrike" cap="none" normalizeH="0" baseline="0" dirty="0">
                      <a:ln>
                        <a:noFill/>
                      </a:ln>
                      <a:solidFill>
                        <a:srgbClr val="595A59"/>
                      </a:solidFill>
                      <a:effectLst/>
                      <a:latin typeface="Arial" panose="020B0604020202020204" pitchFamily="34" charset="0"/>
                    </a:rPr>
                    <a:t> vaccination</a:t>
                  </a:r>
                  <a:endParaRPr kumimoji="0" lang="en-US" altLang="en-US" sz="700" b="0" i="0" u="none" strike="noStrike" cap="none" normalizeH="0" baseline="0" dirty="0">
                    <a:ln>
                      <a:noFill/>
                    </a:ln>
                    <a:solidFill>
                      <a:schemeClr val="tx1"/>
                    </a:solidFill>
                    <a:effectLst/>
                    <a:latin typeface="Arial" panose="020B0604020202020204" pitchFamily="34" charset="0"/>
                  </a:endParaRPr>
                </a:p>
              </p:txBody>
            </p:sp>
            <p:sp>
              <p:nvSpPr>
                <p:cNvPr id="98" name="Rectangle 589"/>
                <p:cNvSpPr>
                  <a:spLocks noChangeArrowheads="1"/>
                </p:cNvSpPr>
                <p:nvPr/>
              </p:nvSpPr>
              <p:spPr bwMode="auto">
                <a:xfrm rot="16200000">
                  <a:off x="1903467"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99" name="Rectangle 646"/>
                <p:cNvSpPr>
                  <a:spLocks noChangeArrowheads="1"/>
                </p:cNvSpPr>
                <p:nvPr/>
              </p:nvSpPr>
              <p:spPr bwMode="auto">
                <a:xfrm>
                  <a:off x="934224" y="2984054"/>
                  <a:ext cx="2164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0" name="Rectangle 742"/>
                <p:cNvSpPr>
                  <a:spLocks noChangeArrowheads="1"/>
                </p:cNvSpPr>
                <p:nvPr/>
              </p:nvSpPr>
              <p:spPr bwMode="auto">
                <a:xfrm>
                  <a:off x="1081980" y="3883911"/>
                  <a:ext cx="68649"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1" name="Rectangle 748"/>
                <p:cNvSpPr>
                  <a:spLocks noChangeArrowheads="1"/>
                </p:cNvSpPr>
                <p:nvPr/>
              </p:nvSpPr>
              <p:spPr bwMode="auto">
                <a:xfrm>
                  <a:off x="1116306" y="4182678"/>
                  <a:ext cx="34326"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2" name="Rectangle 643"/>
                <p:cNvSpPr>
                  <a:spLocks noChangeArrowheads="1"/>
                </p:cNvSpPr>
                <p:nvPr/>
              </p:nvSpPr>
              <p:spPr bwMode="auto">
                <a:xfrm>
                  <a:off x="1047657" y="3587346"/>
                  <a:ext cx="102974"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3" name="Rectangle 741"/>
                <p:cNvSpPr>
                  <a:spLocks noChangeArrowheads="1"/>
                </p:cNvSpPr>
                <p:nvPr/>
              </p:nvSpPr>
              <p:spPr bwMode="auto">
                <a:xfrm>
                  <a:off x="1135079" y="4270481"/>
                  <a:ext cx="1554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4" name="Rectangle 103"/>
                <p:cNvSpPr/>
                <p:nvPr/>
              </p:nvSpPr>
              <p:spPr>
                <a:xfrm rot="16200000">
                  <a:off x="221988" y="3500456"/>
                  <a:ext cx="1253869" cy="184666"/>
                </a:xfrm>
                <a:prstGeom prst="rect">
                  <a:avLst/>
                </a:prstGeom>
                <a:noFill/>
                <a:ln w="12700" cap="flat" cmpd="sng" algn="ctr">
                  <a:noFill/>
                  <a:prstDash val="solid"/>
                  <a:miter lim="800000"/>
                </a:ln>
                <a:effectLst/>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COVID-19 S-RBD IgG (AU/mL)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05" name="Line 1207"/>
                <p:cNvSpPr>
                  <a:spLocks noChangeShapeType="1"/>
                </p:cNvSpPr>
                <p:nvPr/>
              </p:nvSpPr>
              <p:spPr bwMode="auto">
                <a:xfrm flipH="1">
                  <a:off x="1174324" y="421619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06" name="Line 1287"/>
                <p:cNvSpPr>
                  <a:spLocks noChangeShapeType="1"/>
                </p:cNvSpPr>
                <p:nvPr/>
              </p:nvSpPr>
              <p:spPr bwMode="auto">
                <a:xfrm>
                  <a:off x="1576878"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07" name="Rectangle 741"/>
                <p:cNvSpPr>
                  <a:spLocks noChangeArrowheads="1"/>
                </p:cNvSpPr>
                <p:nvPr/>
              </p:nvSpPr>
              <p:spPr bwMode="auto">
                <a:xfrm>
                  <a:off x="1499132" y="4270481"/>
                  <a:ext cx="1554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08" name="Line 1287"/>
                <p:cNvSpPr>
                  <a:spLocks noChangeShapeType="1"/>
                </p:cNvSpPr>
                <p:nvPr/>
              </p:nvSpPr>
              <p:spPr bwMode="auto">
                <a:xfrm>
                  <a:off x="1931212"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09" name="Rectangle 741"/>
                <p:cNvSpPr>
                  <a:spLocks noChangeArrowheads="1"/>
                </p:cNvSpPr>
                <p:nvPr/>
              </p:nvSpPr>
              <p:spPr bwMode="auto">
                <a:xfrm>
                  <a:off x="1875107"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10" name="Line 1287"/>
                <p:cNvSpPr>
                  <a:spLocks noChangeShapeType="1"/>
                </p:cNvSpPr>
                <p:nvPr/>
              </p:nvSpPr>
              <p:spPr bwMode="auto">
                <a:xfrm>
                  <a:off x="264042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11" name="Rectangle 741"/>
                <p:cNvSpPr>
                  <a:spLocks noChangeArrowheads="1"/>
                </p:cNvSpPr>
                <p:nvPr/>
              </p:nvSpPr>
              <p:spPr bwMode="auto">
                <a:xfrm>
                  <a:off x="2598782"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12" name="Line 1287"/>
                <p:cNvSpPr>
                  <a:spLocks noChangeShapeType="1"/>
                </p:cNvSpPr>
                <p:nvPr/>
              </p:nvSpPr>
              <p:spPr bwMode="auto">
                <a:xfrm>
                  <a:off x="2992120" y="4189095"/>
                  <a:ext cx="0" cy="68221"/>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13" name="Rectangle 741"/>
                <p:cNvSpPr>
                  <a:spLocks noChangeArrowheads="1"/>
                </p:cNvSpPr>
                <p:nvPr/>
              </p:nvSpPr>
              <p:spPr bwMode="auto">
                <a:xfrm>
                  <a:off x="2927198" y="4270481"/>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14" name="Rectangle 589"/>
                <p:cNvSpPr>
                  <a:spLocks noChangeArrowheads="1"/>
                </p:cNvSpPr>
                <p:nvPr/>
              </p:nvSpPr>
              <p:spPr bwMode="auto">
                <a:xfrm rot="16200000">
                  <a:off x="2055210"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2</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15" name="Line 1287"/>
                <p:cNvSpPr>
                  <a:spLocks noChangeShapeType="1"/>
                </p:cNvSpPr>
                <p:nvPr/>
              </p:nvSpPr>
              <p:spPr bwMode="auto">
                <a:xfrm>
                  <a:off x="2135903"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16" name="Line 1287"/>
                <p:cNvSpPr>
                  <a:spLocks noChangeShapeType="1"/>
                </p:cNvSpPr>
                <p:nvPr/>
              </p:nvSpPr>
              <p:spPr bwMode="auto">
                <a:xfrm>
                  <a:off x="2293879"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grpSp>
              <p:nvGrpSpPr>
                <p:cNvPr id="117" name="Group 116"/>
                <p:cNvGrpSpPr/>
                <p:nvPr/>
              </p:nvGrpSpPr>
              <p:grpSpPr>
                <a:xfrm>
                  <a:off x="1305969" y="3198276"/>
                  <a:ext cx="1497667" cy="1045413"/>
                  <a:chOff x="1305969" y="3198276"/>
                  <a:chExt cx="1497667" cy="1045413"/>
                </a:xfrm>
              </p:grpSpPr>
              <p:grpSp>
                <p:nvGrpSpPr>
                  <p:cNvPr id="123" name="Group 122"/>
                  <p:cNvGrpSpPr/>
                  <p:nvPr/>
                </p:nvGrpSpPr>
                <p:grpSpPr>
                  <a:xfrm>
                    <a:off x="1305969" y="3198276"/>
                    <a:ext cx="1497667" cy="1045413"/>
                    <a:chOff x="1305969" y="3198276"/>
                    <a:chExt cx="1497667" cy="1045413"/>
                  </a:xfrm>
                </p:grpSpPr>
                <p:sp>
                  <p:nvSpPr>
                    <p:cNvPr id="125" name="Isosceles Triangle 124"/>
                    <p:cNvSpPr/>
                    <p:nvPr/>
                  </p:nvSpPr>
                  <p:spPr>
                    <a:xfrm>
                      <a:off x="2736962" y="3198276"/>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a:off x="1305969" y="4179681"/>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p:cNvCxnSpPr/>
                  <p:nvPr/>
                </p:nvCxnSpPr>
                <p:spPr>
                  <a:xfrm flipV="1">
                    <a:off x="1329484" y="3230880"/>
                    <a:ext cx="1430655" cy="99441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18" name="Rectangle 950"/>
                <p:cNvSpPr>
                  <a:spLocks noChangeArrowheads="1"/>
                </p:cNvSpPr>
                <p:nvPr/>
              </p:nvSpPr>
              <p:spPr bwMode="auto">
                <a:xfrm>
                  <a:off x="1640759" y="2707691"/>
                  <a:ext cx="928139"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Arial" panose="020B0604020202020204" pitchFamily="34" charset="0"/>
                    </a:rPr>
                    <a:t>Patient 17-pfizer</a:t>
                  </a:r>
                  <a:endParaRPr kumimoji="0" lang="en-US" altLang="en-US" sz="1000" b="0" i="0" u="none" strike="noStrike" cap="none" normalizeH="0" baseline="0" dirty="0">
                    <a:ln>
                      <a:noFill/>
                    </a:ln>
                    <a:solidFill>
                      <a:srgbClr val="595A59"/>
                    </a:solidFill>
                    <a:effectLst/>
                    <a:latin typeface="Arial" panose="020B0604020202020204" pitchFamily="34" charset="0"/>
                  </a:endParaRPr>
                </a:p>
              </p:txBody>
            </p:sp>
            <p:sp>
              <p:nvSpPr>
                <p:cNvPr id="119" name="Line 1287"/>
                <p:cNvSpPr>
                  <a:spLocks noChangeShapeType="1"/>
                </p:cNvSpPr>
                <p:nvPr/>
              </p:nvSpPr>
              <p:spPr bwMode="auto">
                <a:xfrm>
                  <a:off x="2287646"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20" name="Rectangle 741"/>
                <p:cNvSpPr>
                  <a:spLocks noChangeArrowheads="1"/>
                </p:cNvSpPr>
                <p:nvPr/>
              </p:nvSpPr>
              <p:spPr bwMode="auto">
                <a:xfrm>
                  <a:off x="2266006" y="4270481"/>
                  <a:ext cx="4328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21" name="Line 1213"/>
                <p:cNvSpPr>
                  <a:spLocks noChangeShapeType="1"/>
                </p:cNvSpPr>
                <p:nvPr/>
              </p:nvSpPr>
              <p:spPr bwMode="auto">
                <a:xfrm flipH="1">
                  <a:off x="1174324" y="33263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22" name="Rectangle 646"/>
                <p:cNvSpPr>
                  <a:spLocks noChangeArrowheads="1"/>
                </p:cNvSpPr>
                <p:nvPr/>
              </p:nvSpPr>
              <p:spPr bwMode="auto">
                <a:xfrm>
                  <a:off x="1013333" y="3289113"/>
                  <a:ext cx="137297"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grpSp>
        </p:grpSp>
        <p:cxnSp>
          <p:nvCxnSpPr>
            <p:cNvPr id="332" name="Straight Arrow Connector 331"/>
            <p:cNvCxnSpPr/>
            <p:nvPr/>
          </p:nvCxnSpPr>
          <p:spPr>
            <a:xfrm flipV="1">
              <a:off x="4274419" y="5547064"/>
              <a:ext cx="0" cy="123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09601" y="4170728"/>
            <a:ext cx="2324234" cy="2372701"/>
            <a:chOff x="609601" y="4170728"/>
            <a:chExt cx="2324234" cy="2372701"/>
          </a:xfrm>
        </p:grpSpPr>
        <p:grpSp>
          <p:nvGrpSpPr>
            <p:cNvPr id="181" name="Group 180"/>
            <p:cNvGrpSpPr/>
            <p:nvPr/>
          </p:nvGrpSpPr>
          <p:grpSpPr>
            <a:xfrm>
              <a:off x="609601" y="4170728"/>
              <a:ext cx="2324234" cy="2372701"/>
              <a:chOff x="6966450" y="2707691"/>
              <a:chExt cx="2278811" cy="2372701"/>
            </a:xfrm>
          </p:grpSpPr>
          <p:sp>
            <p:nvSpPr>
              <p:cNvPr id="182" name="Rectangle 181"/>
              <p:cNvSpPr/>
              <p:nvPr/>
            </p:nvSpPr>
            <p:spPr>
              <a:xfrm>
                <a:off x="7711429" y="3025139"/>
                <a:ext cx="309417"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8544705" y="3025139"/>
                <a:ext cx="306722"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6966450" y="2707691"/>
                <a:ext cx="2278811" cy="2372701"/>
                <a:chOff x="756590" y="2707691"/>
                <a:chExt cx="2278811" cy="2372701"/>
              </a:xfrm>
            </p:grpSpPr>
            <p:sp>
              <p:nvSpPr>
                <p:cNvPr id="185" name="Line 1166"/>
                <p:cNvSpPr>
                  <a:spLocks noChangeShapeType="1"/>
                </p:cNvSpPr>
                <p:nvPr/>
              </p:nvSpPr>
              <p:spPr bwMode="auto">
                <a:xfrm>
                  <a:off x="1214994" y="3782688"/>
                  <a:ext cx="178167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86" name="Freeform 1205"/>
                <p:cNvSpPr/>
                <p:nvPr/>
              </p:nvSpPr>
              <p:spPr bwMode="auto">
                <a:xfrm>
                  <a:off x="1217535" y="3025140"/>
                  <a:ext cx="1774585" cy="1191059"/>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algn="ctr"/>
                  <a:endParaRPr lang="en-US" dirty="0"/>
                </a:p>
              </p:txBody>
            </p:sp>
            <p:sp>
              <p:nvSpPr>
                <p:cNvPr id="187" name="Line 1207"/>
                <p:cNvSpPr>
                  <a:spLocks noChangeShapeType="1"/>
                </p:cNvSpPr>
                <p:nvPr/>
              </p:nvSpPr>
              <p:spPr bwMode="auto">
                <a:xfrm flipH="1">
                  <a:off x="1174324" y="3824374"/>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88" name="Line 1213"/>
                <p:cNvSpPr>
                  <a:spLocks noChangeShapeType="1"/>
                </p:cNvSpPr>
                <p:nvPr/>
              </p:nvSpPr>
              <p:spPr bwMode="auto">
                <a:xfrm flipH="1">
                  <a:off x="1174324" y="30300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89" name="Line 1281"/>
                <p:cNvSpPr>
                  <a:spLocks noChangeShapeType="1"/>
                </p:cNvSpPr>
                <p:nvPr/>
              </p:nvSpPr>
              <p:spPr bwMode="auto">
                <a:xfrm flipH="1">
                  <a:off x="1174324" y="3427723"/>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90" name="Line 1287"/>
                <p:cNvSpPr>
                  <a:spLocks noChangeShapeType="1"/>
                </p:cNvSpPr>
                <p:nvPr/>
              </p:nvSpPr>
              <p:spPr bwMode="auto">
                <a:xfrm>
                  <a:off x="12149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91" name="Freeform 1347"/>
                <p:cNvSpPr/>
                <p:nvPr/>
              </p:nvSpPr>
              <p:spPr bwMode="auto">
                <a:xfrm>
                  <a:off x="2847552" y="3525049"/>
                  <a:ext cx="58098" cy="56781"/>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dirty="0"/>
                </a:p>
              </p:txBody>
            </p:sp>
            <p:sp>
              <p:nvSpPr>
                <p:cNvPr id="192" name="Rectangle 682"/>
                <p:cNvSpPr>
                  <a:spLocks noChangeArrowheads="1"/>
                </p:cNvSpPr>
                <p:nvPr/>
              </p:nvSpPr>
              <p:spPr bwMode="auto">
                <a:xfrm>
                  <a:off x="1250043" y="3807154"/>
                  <a:ext cx="169919"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LLOQ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93" name="Rectangle 673"/>
                <p:cNvSpPr>
                  <a:spLocks noChangeArrowheads="1"/>
                </p:cNvSpPr>
                <p:nvPr/>
              </p:nvSpPr>
              <p:spPr bwMode="auto">
                <a:xfrm>
                  <a:off x="1591867" y="4972670"/>
                  <a:ext cx="102592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700" b="0" i="0" u="none" strike="noStrike" cap="none" normalizeH="0" baseline="0" dirty="0">
                      <a:ln>
                        <a:noFill/>
                      </a:ln>
                      <a:solidFill>
                        <a:srgbClr val="595A59"/>
                      </a:solidFill>
                      <a:effectLst/>
                      <a:latin typeface="Arial" panose="020B0604020202020204" pitchFamily="34" charset="0"/>
                    </a:rPr>
                    <a:t>Days after 2</a:t>
                  </a:r>
                  <a:r>
                    <a:rPr kumimoji="0" lang="en-US" altLang="en-US" sz="700" b="0" i="0" u="none" strike="noStrike" cap="none" normalizeH="0" baseline="30000" dirty="0">
                      <a:ln>
                        <a:noFill/>
                      </a:ln>
                      <a:solidFill>
                        <a:srgbClr val="595A59"/>
                      </a:solidFill>
                      <a:effectLst/>
                      <a:latin typeface="Arial" panose="020B0604020202020204" pitchFamily="34" charset="0"/>
                    </a:rPr>
                    <a:t>nd</a:t>
                  </a:r>
                  <a:r>
                    <a:rPr kumimoji="0" lang="en-US" altLang="en-US" sz="700" b="0" i="0" u="none" strike="noStrike" cap="none" normalizeH="0" baseline="0" dirty="0">
                      <a:ln>
                        <a:noFill/>
                      </a:ln>
                      <a:solidFill>
                        <a:srgbClr val="595A59"/>
                      </a:solidFill>
                      <a:effectLst/>
                      <a:latin typeface="Arial" panose="020B0604020202020204" pitchFamily="34" charset="0"/>
                    </a:rPr>
                    <a:t> vaccination</a:t>
                  </a:r>
                  <a:endParaRPr kumimoji="0" lang="en-US" altLang="en-US" sz="700" b="0" i="0" u="none" strike="noStrike" cap="none" normalizeH="0" baseline="0" dirty="0">
                    <a:ln>
                      <a:noFill/>
                    </a:ln>
                    <a:solidFill>
                      <a:schemeClr val="tx1"/>
                    </a:solidFill>
                    <a:effectLst/>
                    <a:latin typeface="Arial" panose="020B0604020202020204" pitchFamily="34" charset="0"/>
                  </a:endParaRPr>
                </a:p>
              </p:txBody>
            </p:sp>
            <p:sp>
              <p:nvSpPr>
                <p:cNvPr id="194" name="Rectangle 589"/>
                <p:cNvSpPr>
                  <a:spLocks noChangeArrowheads="1"/>
                </p:cNvSpPr>
                <p:nvPr/>
              </p:nvSpPr>
              <p:spPr bwMode="auto">
                <a:xfrm rot="16200000">
                  <a:off x="1564523"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5" name="Rectangle 646"/>
                <p:cNvSpPr>
                  <a:spLocks noChangeArrowheads="1"/>
                </p:cNvSpPr>
                <p:nvPr/>
              </p:nvSpPr>
              <p:spPr bwMode="auto">
                <a:xfrm>
                  <a:off x="955865" y="2984054"/>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6" name="Rectangle 742"/>
                <p:cNvSpPr>
                  <a:spLocks noChangeArrowheads="1"/>
                </p:cNvSpPr>
                <p:nvPr/>
              </p:nvSpPr>
              <p:spPr bwMode="auto">
                <a:xfrm>
                  <a:off x="1076768" y="3778632"/>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7" name="Rectangle 748"/>
                <p:cNvSpPr>
                  <a:spLocks noChangeArrowheads="1"/>
                </p:cNvSpPr>
                <p:nvPr/>
              </p:nvSpPr>
              <p:spPr bwMode="auto">
                <a:xfrm>
                  <a:off x="1116306" y="4182678"/>
                  <a:ext cx="34326"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8" name="Rectangle 643"/>
                <p:cNvSpPr>
                  <a:spLocks noChangeArrowheads="1"/>
                </p:cNvSpPr>
                <p:nvPr/>
              </p:nvSpPr>
              <p:spPr bwMode="auto">
                <a:xfrm>
                  <a:off x="1033487" y="3377300"/>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99" name="Rectangle 741"/>
                <p:cNvSpPr>
                  <a:spLocks noChangeArrowheads="1"/>
                </p:cNvSpPr>
                <p:nvPr/>
              </p:nvSpPr>
              <p:spPr bwMode="auto">
                <a:xfrm>
                  <a:off x="1156720"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-60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00" name="Rectangle 199"/>
                <p:cNvSpPr/>
                <p:nvPr/>
              </p:nvSpPr>
              <p:spPr>
                <a:xfrm rot="16200000">
                  <a:off x="221988" y="3500456"/>
                  <a:ext cx="1253869" cy="184666"/>
                </a:xfrm>
                <a:prstGeom prst="rect">
                  <a:avLst/>
                </a:prstGeom>
                <a:noFill/>
                <a:ln w="12700" cap="flat" cmpd="sng" algn="ctr">
                  <a:noFill/>
                  <a:prstDash val="solid"/>
                  <a:miter lim="800000"/>
                </a:ln>
                <a:effectLst/>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COVID-19 S-RBD IgG (AU/mL)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201" name="Line 1207"/>
                <p:cNvSpPr>
                  <a:spLocks noChangeShapeType="1"/>
                </p:cNvSpPr>
                <p:nvPr/>
              </p:nvSpPr>
              <p:spPr bwMode="auto">
                <a:xfrm flipH="1">
                  <a:off x="1174324" y="421619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02" name="Line 1287"/>
                <p:cNvSpPr>
                  <a:spLocks noChangeShapeType="1"/>
                </p:cNvSpPr>
                <p:nvPr/>
              </p:nvSpPr>
              <p:spPr bwMode="auto">
                <a:xfrm>
                  <a:off x="1513378"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03" name="Rectangle 741"/>
                <p:cNvSpPr>
                  <a:spLocks noChangeArrowheads="1"/>
                </p:cNvSpPr>
                <p:nvPr/>
              </p:nvSpPr>
              <p:spPr bwMode="auto">
                <a:xfrm>
                  <a:off x="1457273"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600" dirty="0">
                      <a:solidFill>
                        <a:srgbClr val="595A59"/>
                      </a:solidFill>
                    </a:rPr>
                    <a:t>-40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04" name="Line 1287"/>
                <p:cNvSpPr>
                  <a:spLocks noChangeShapeType="1"/>
                </p:cNvSpPr>
                <p:nvPr/>
              </p:nvSpPr>
              <p:spPr bwMode="auto">
                <a:xfrm>
                  <a:off x="1811103"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05" name="Rectangle 741"/>
                <p:cNvSpPr>
                  <a:spLocks noChangeArrowheads="1"/>
                </p:cNvSpPr>
                <p:nvPr/>
              </p:nvSpPr>
              <p:spPr bwMode="auto">
                <a:xfrm>
                  <a:off x="1754998"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06" name="Line 1287"/>
                <p:cNvSpPr>
                  <a:spLocks noChangeShapeType="1"/>
                </p:cNvSpPr>
                <p:nvPr/>
              </p:nvSpPr>
              <p:spPr bwMode="auto">
                <a:xfrm>
                  <a:off x="270138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07" name="Rectangle 741"/>
                <p:cNvSpPr>
                  <a:spLocks noChangeArrowheads="1"/>
                </p:cNvSpPr>
                <p:nvPr/>
              </p:nvSpPr>
              <p:spPr bwMode="auto">
                <a:xfrm>
                  <a:off x="2659742"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08" name="Line 1287"/>
                <p:cNvSpPr>
                  <a:spLocks noChangeShapeType="1"/>
                </p:cNvSpPr>
                <p:nvPr/>
              </p:nvSpPr>
              <p:spPr bwMode="auto">
                <a:xfrm>
                  <a:off x="2992120" y="4189095"/>
                  <a:ext cx="0" cy="68221"/>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09" name="Rectangle 741"/>
                <p:cNvSpPr>
                  <a:spLocks noChangeArrowheads="1"/>
                </p:cNvSpPr>
                <p:nvPr/>
              </p:nvSpPr>
              <p:spPr bwMode="auto">
                <a:xfrm>
                  <a:off x="2948839" y="4270481"/>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60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10" name="Rectangle 589"/>
                <p:cNvSpPr>
                  <a:spLocks noChangeArrowheads="1"/>
                </p:cNvSpPr>
                <p:nvPr/>
              </p:nvSpPr>
              <p:spPr bwMode="auto">
                <a:xfrm rot="16200000">
                  <a:off x="1891040"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2</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11" name="Line 1287"/>
                <p:cNvSpPr>
                  <a:spLocks noChangeShapeType="1"/>
                </p:cNvSpPr>
                <p:nvPr/>
              </p:nvSpPr>
              <p:spPr bwMode="auto">
                <a:xfrm>
                  <a:off x="1796958"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12" name="Line 1287"/>
                <p:cNvSpPr>
                  <a:spLocks noChangeShapeType="1"/>
                </p:cNvSpPr>
                <p:nvPr/>
              </p:nvSpPr>
              <p:spPr bwMode="auto">
                <a:xfrm>
                  <a:off x="2123475"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grpSp>
              <p:nvGrpSpPr>
                <p:cNvPr id="213" name="Group 212"/>
                <p:cNvGrpSpPr/>
                <p:nvPr/>
              </p:nvGrpSpPr>
              <p:grpSpPr>
                <a:xfrm>
                  <a:off x="1465946" y="3203006"/>
                  <a:ext cx="897106" cy="589087"/>
                  <a:chOff x="1465946" y="3203006"/>
                  <a:chExt cx="897106" cy="589087"/>
                </a:xfrm>
              </p:grpSpPr>
              <p:grpSp>
                <p:nvGrpSpPr>
                  <p:cNvPr id="219" name="Group 218"/>
                  <p:cNvGrpSpPr/>
                  <p:nvPr/>
                </p:nvGrpSpPr>
                <p:grpSpPr>
                  <a:xfrm>
                    <a:off x="1465946" y="3203006"/>
                    <a:ext cx="897106" cy="589087"/>
                    <a:chOff x="1465946" y="3203006"/>
                    <a:chExt cx="897106" cy="589087"/>
                  </a:xfrm>
                </p:grpSpPr>
                <p:sp>
                  <p:nvSpPr>
                    <p:cNvPr id="221" name="Isosceles Triangle 220"/>
                    <p:cNvSpPr/>
                    <p:nvPr/>
                  </p:nvSpPr>
                  <p:spPr>
                    <a:xfrm>
                      <a:off x="2296378" y="3203006"/>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Isosceles Triangle 221"/>
                    <p:cNvSpPr/>
                    <p:nvPr/>
                  </p:nvSpPr>
                  <p:spPr>
                    <a:xfrm>
                      <a:off x="1465946" y="3728085"/>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0" name="Straight Connector 219"/>
                  <p:cNvCxnSpPr/>
                  <p:nvPr/>
                </p:nvCxnSpPr>
                <p:spPr>
                  <a:xfrm flipV="1">
                    <a:off x="1496027" y="3241917"/>
                    <a:ext cx="832649" cy="519826"/>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14" name="Rectangle 950"/>
                <p:cNvSpPr>
                  <a:spLocks noChangeArrowheads="1"/>
                </p:cNvSpPr>
                <p:nvPr/>
              </p:nvSpPr>
              <p:spPr bwMode="auto">
                <a:xfrm>
                  <a:off x="1640759" y="2707691"/>
                  <a:ext cx="928139"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Arial" panose="020B0604020202020204" pitchFamily="34" charset="0"/>
                    </a:rPr>
                    <a:t>Patient 12-pfizer</a:t>
                  </a:r>
                  <a:endParaRPr kumimoji="0" lang="en-US" altLang="en-US" sz="1000" b="0" i="0" u="none" strike="noStrike" cap="none" normalizeH="0" baseline="0" dirty="0">
                    <a:ln>
                      <a:noFill/>
                    </a:ln>
                    <a:solidFill>
                      <a:srgbClr val="595A59"/>
                    </a:solidFill>
                    <a:effectLst/>
                    <a:latin typeface="Arial" panose="020B0604020202020204" pitchFamily="34" charset="0"/>
                  </a:endParaRPr>
                </a:p>
              </p:txBody>
            </p:sp>
            <p:sp>
              <p:nvSpPr>
                <p:cNvPr id="215" name="Line 1287"/>
                <p:cNvSpPr>
                  <a:spLocks noChangeShapeType="1"/>
                </p:cNvSpPr>
                <p:nvPr/>
              </p:nvSpPr>
              <p:spPr bwMode="auto">
                <a:xfrm>
                  <a:off x="2107510"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16" name="Rectangle 741"/>
                <p:cNvSpPr>
                  <a:spLocks noChangeArrowheads="1"/>
                </p:cNvSpPr>
                <p:nvPr/>
              </p:nvSpPr>
              <p:spPr bwMode="auto">
                <a:xfrm>
                  <a:off x="2085870" y="4270481"/>
                  <a:ext cx="4328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52" name="Line 1287"/>
                <p:cNvSpPr>
                  <a:spLocks noChangeShapeType="1"/>
                </p:cNvSpPr>
                <p:nvPr/>
              </p:nvSpPr>
              <p:spPr bwMode="auto">
                <a:xfrm>
                  <a:off x="24046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53" name="Rectangle 741"/>
                <p:cNvSpPr>
                  <a:spLocks noChangeArrowheads="1"/>
                </p:cNvSpPr>
                <p:nvPr/>
              </p:nvSpPr>
              <p:spPr bwMode="auto">
                <a:xfrm>
                  <a:off x="2363052"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grpSp>
        </p:grpSp>
        <p:cxnSp>
          <p:nvCxnSpPr>
            <p:cNvPr id="333" name="Straight Arrow Connector 332"/>
            <p:cNvCxnSpPr/>
            <p:nvPr/>
          </p:nvCxnSpPr>
          <p:spPr>
            <a:xfrm flipV="1">
              <a:off x="2637970" y="5547064"/>
              <a:ext cx="0" cy="123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p:nvPr/>
          </p:nvCxnSpPr>
          <p:spPr>
            <a:xfrm flipV="1">
              <a:off x="1791632" y="5547064"/>
              <a:ext cx="0" cy="123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a:off x="6346225" y="1421632"/>
            <a:ext cx="2278811" cy="2372701"/>
            <a:chOff x="6346225" y="1421632"/>
            <a:chExt cx="2278811" cy="2372701"/>
          </a:xfrm>
        </p:grpSpPr>
        <p:grpSp>
          <p:nvGrpSpPr>
            <p:cNvPr id="223" name="Group 222"/>
            <p:cNvGrpSpPr/>
            <p:nvPr/>
          </p:nvGrpSpPr>
          <p:grpSpPr>
            <a:xfrm>
              <a:off x="6346225" y="1421632"/>
              <a:ext cx="2278811" cy="2372701"/>
              <a:chOff x="4069921" y="2707691"/>
              <a:chExt cx="2278811" cy="2372701"/>
            </a:xfrm>
          </p:grpSpPr>
          <p:sp>
            <p:nvSpPr>
              <p:cNvPr id="224" name="Rectangle 223"/>
              <p:cNvSpPr/>
              <p:nvPr/>
            </p:nvSpPr>
            <p:spPr>
              <a:xfrm>
                <a:off x="4746336" y="3025139"/>
                <a:ext cx="368760" cy="1191057"/>
              </a:xfrm>
              <a:prstGeom prst="rect">
                <a:avLst/>
              </a:prstGeom>
              <a:solidFill>
                <a:srgbClr val="DEDED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5720811" y="3025139"/>
                <a:ext cx="374725" cy="1191057"/>
              </a:xfrm>
              <a:prstGeom prst="rect">
                <a:avLst/>
              </a:prstGeom>
              <a:solidFill>
                <a:srgbClr val="DEDED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a:off x="4069921" y="2707691"/>
                <a:ext cx="2278811" cy="2372701"/>
                <a:chOff x="756590" y="2707691"/>
                <a:chExt cx="2278811" cy="2372701"/>
              </a:xfrm>
            </p:grpSpPr>
            <p:sp>
              <p:nvSpPr>
                <p:cNvPr id="228" name="Line 1166"/>
                <p:cNvSpPr>
                  <a:spLocks noChangeShapeType="1"/>
                </p:cNvSpPr>
                <p:nvPr/>
              </p:nvSpPr>
              <p:spPr bwMode="auto">
                <a:xfrm>
                  <a:off x="1214994" y="3779261"/>
                  <a:ext cx="178167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29" name="Freeform 1205"/>
                <p:cNvSpPr/>
                <p:nvPr/>
              </p:nvSpPr>
              <p:spPr bwMode="auto">
                <a:xfrm>
                  <a:off x="1217535" y="3025140"/>
                  <a:ext cx="1774585" cy="1191059"/>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algn="ctr"/>
                  <a:endParaRPr lang="en-US" dirty="0"/>
                </a:p>
              </p:txBody>
            </p:sp>
            <p:sp>
              <p:nvSpPr>
                <p:cNvPr id="230" name="Line 1207"/>
                <p:cNvSpPr>
                  <a:spLocks noChangeShapeType="1"/>
                </p:cNvSpPr>
                <p:nvPr/>
              </p:nvSpPr>
              <p:spPr bwMode="auto">
                <a:xfrm flipH="1">
                  <a:off x="1174324" y="382207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31" name="Line 1213"/>
                <p:cNvSpPr>
                  <a:spLocks noChangeShapeType="1"/>
                </p:cNvSpPr>
                <p:nvPr/>
              </p:nvSpPr>
              <p:spPr bwMode="auto">
                <a:xfrm flipH="1">
                  <a:off x="1174324" y="30300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32" name="Line 1281"/>
                <p:cNvSpPr>
                  <a:spLocks noChangeShapeType="1"/>
                </p:cNvSpPr>
                <p:nvPr/>
              </p:nvSpPr>
              <p:spPr bwMode="auto">
                <a:xfrm flipH="1">
                  <a:off x="1174324" y="3427584"/>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33" name="Line 1287"/>
                <p:cNvSpPr>
                  <a:spLocks noChangeShapeType="1"/>
                </p:cNvSpPr>
                <p:nvPr/>
              </p:nvSpPr>
              <p:spPr bwMode="auto">
                <a:xfrm>
                  <a:off x="12149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34" name="Freeform 1347"/>
                <p:cNvSpPr/>
                <p:nvPr/>
              </p:nvSpPr>
              <p:spPr bwMode="auto">
                <a:xfrm>
                  <a:off x="2847552" y="3525049"/>
                  <a:ext cx="58098" cy="56781"/>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dirty="0"/>
                </a:p>
              </p:txBody>
            </p:sp>
            <p:sp>
              <p:nvSpPr>
                <p:cNvPr id="235" name="Rectangle 682"/>
                <p:cNvSpPr>
                  <a:spLocks noChangeArrowheads="1"/>
                </p:cNvSpPr>
                <p:nvPr/>
              </p:nvSpPr>
              <p:spPr bwMode="auto">
                <a:xfrm>
                  <a:off x="1250043" y="3807537"/>
                  <a:ext cx="169919"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LLOQ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236" name="Rectangle 673"/>
                <p:cNvSpPr>
                  <a:spLocks noChangeArrowheads="1"/>
                </p:cNvSpPr>
                <p:nvPr/>
              </p:nvSpPr>
              <p:spPr bwMode="auto">
                <a:xfrm>
                  <a:off x="1591867" y="4972670"/>
                  <a:ext cx="102592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700" b="0" i="0" u="none" strike="noStrike" cap="none" normalizeH="0" baseline="0" dirty="0">
                      <a:ln>
                        <a:noFill/>
                      </a:ln>
                      <a:solidFill>
                        <a:srgbClr val="595A59"/>
                      </a:solidFill>
                      <a:effectLst/>
                      <a:latin typeface="Arial" panose="020B0604020202020204" pitchFamily="34" charset="0"/>
                    </a:rPr>
                    <a:t>Days after 2</a:t>
                  </a:r>
                  <a:r>
                    <a:rPr kumimoji="0" lang="en-US" altLang="en-US" sz="700" b="0" i="0" u="none" strike="noStrike" cap="none" normalizeH="0" baseline="30000" dirty="0">
                      <a:ln>
                        <a:noFill/>
                      </a:ln>
                      <a:solidFill>
                        <a:srgbClr val="595A59"/>
                      </a:solidFill>
                      <a:effectLst/>
                      <a:latin typeface="Arial" panose="020B0604020202020204" pitchFamily="34" charset="0"/>
                    </a:rPr>
                    <a:t>nd</a:t>
                  </a:r>
                  <a:r>
                    <a:rPr kumimoji="0" lang="en-US" altLang="en-US" sz="700" b="0" i="0" u="none" strike="noStrike" cap="none" normalizeH="0" baseline="0" dirty="0">
                      <a:ln>
                        <a:noFill/>
                      </a:ln>
                      <a:solidFill>
                        <a:srgbClr val="595A59"/>
                      </a:solidFill>
                      <a:effectLst/>
                      <a:latin typeface="Arial" panose="020B0604020202020204" pitchFamily="34" charset="0"/>
                    </a:rPr>
                    <a:t> vaccination</a:t>
                  </a:r>
                  <a:endParaRPr kumimoji="0" lang="en-US" altLang="en-US" sz="700" b="0" i="0" u="none" strike="noStrike" cap="none" normalizeH="0" baseline="0" dirty="0">
                    <a:ln>
                      <a:noFill/>
                    </a:ln>
                    <a:solidFill>
                      <a:schemeClr val="tx1"/>
                    </a:solidFill>
                    <a:effectLst/>
                    <a:latin typeface="Arial" panose="020B0604020202020204" pitchFamily="34" charset="0"/>
                  </a:endParaRPr>
                </a:p>
              </p:txBody>
            </p:sp>
            <p:sp>
              <p:nvSpPr>
                <p:cNvPr id="237" name="Rectangle 589"/>
                <p:cNvSpPr>
                  <a:spLocks noChangeArrowheads="1"/>
                </p:cNvSpPr>
                <p:nvPr/>
              </p:nvSpPr>
              <p:spPr bwMode="auto">
                <a:xfrm rot="16200000">
                  <a:off x="1697260"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8" name="Rectangle 646"/>
                <p:cNvSpPr>
                  <a:spLocks noChangeArrowheads="1"/>
                </p:cNvSpPr>
                <p:nvPr/>
              </p:nvSpPr>
              <p:spPr bwMode="auto">
                <a:xfrm>
                  <a:off x="1013333" y="2992813"/>
                  <a:ext cx="137297"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39" name="Rectangle 742"/>
                <p:cNvSpPr>
                  <a:spLocks noChangeArrowheads="1"/>
                </p:cNvSpPr>
                <p:nvPr/>
              </p:nvSpPr>
              <p:spPr bwMode="auto">
                <a:xfrm>
                  <a:off x="1081980" y="3785092"/>
                  <a:ext cx="68649"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40" name="Rectangle 748"/>
                <p:cNvSpPr>
                  <a:spLocks noChangeArrowheads="1"/>
                </p:cNvSpPr>
                <p:nvPr/>
              </p:nvSpPr>
              <p:spPr bwMode="auto">
                <a:xfrm>
                  <a:off x="1116306" y="4182678"/>
                  <a:ext cx="34326"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41" name="Rectangle 643"/>
                <p:cNvSpPr>
                  <a:spLocks noChangeArrowheads="1"/>
                </p:cNvSpPr>
                <p:nvPr/>
              </p:nvSpPr>
              <p:spPr bwMode="auto">
                <a:xfrm>
                  <a:off x="1047657" y="3393540"/>
                  <a:ext cx="102974"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42" name="Rectangle 741"/>
                <p:cNvSpPr>
                  <a:spLocks noChangeArrowheads="1"/>
                </p:cNvSpPr>
                <p:nvPr/>
              </p:nvSpPr>
              <p:spPr bwMode="auto">
                <a:xfrm>
                  <a:off x="1156719"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-80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43" name="Rectangle 242"/>
                <p:cNvSpPr/>
                <p:nvPr/>
              </p:nvSpPr>
              <p:spPr>
                <a:xfrm rot="16200000">
                  <a:off x="221988" y="3500456"/>
                  <a:ext cx="1253869" cy="184666"/>
                </a:xfrm>
                <a:prstGeom prst="rect">
                  <a:avLst/>
                </a:prstGeom>
                <a:noFill/>
                <a:ln w="12700" cap="flat" cmpd="sng" algn="ctr">
                  <a:noFill/>
                  <a:prstDash val="solid"/>
                  <a:miter lim="800000"/>
                </a:ln>
                <a:effectLst/>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COVID-19 S-RBD IgG (AU/mL)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244" name="Line 1207"/>
                <p:cNvSpPr>
                  <a:spLocks noChangeShapeType="1"/>
                </p:cNvSpPr>
                <p:nvPr/>
              </p:nvSpPr>
              <p:spPr bwMode="auto">
                <a:xfrm flipH="1">
                  <a:off x="1174324" y="421619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45" name="Line 1287"/>
                <p:cNvSpPr>
                  <a:spLocks noChangeShapeType="1"/>
                </p:cNvSpPr>
                <p:nvPr/>
              </p:nvSpPr>
              <p:spPr bwMode="auto">
                <a:xfrm>
                  <a:off x="1573967"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46" name="Rectangle 741"/>
                <p:cNvSpPr>
                  <a:spLocks noChangeArrowheads="1"/>
                </p:cNvSpPr>
                <p:nvPr/>
              </p:nvSpPr>
              <p:spPr bwMode="auto">
                <a:xfrm>
                  <a:off x="1515692"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600" dirty="0">
                      <a:solidFill>
                        <a:srgbClr val="595A59"/>
                      </a:solidFill>
                    </a:rPr>
                    <a:t>-60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51" name="Line 1287"/>
                <p:cNvSpPr>
                  <a:spLocks noChangeShapeType="1"/>
                </p:cNvSpPr>
                <p:nvPr/>
              </p:nvSpPr>
              <p:spPr bwMode="auto">
                <a:xfrm>
                  <a:off x="2639789"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52" name="Rectangle 741"/>
                <p:cNvSpPr>
                  <a:spLocks noChangeArrowheads="1"/>
                </p:cNvSpPr>
                <p:nvPr/>
              </p:nvSpPr>
              <p:spPr bwMode="auto">
                <a:xfrm>
                  <a:off x="2619788" y="4270481"/>
                  <a:ext cx="4328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53" name="Line 1287"/>
                <p:cNvSpPr>
                  <a:spLocks noChangeShapeType="1"/>
                </p:cNvSpPr>
                <p:nvPr/>
              </p:nvSpPr>
              <p:spPr bwMode="auto">
                <a:xfrm>
                  <a:off x="2992120" y="4189095"/>
                  <a:ext cx="0" cy="68221"/>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54" name="Rectangle 741"/>
                <p:cNvSpPr>
                  <a:spLocks noChangeArrowheads="1"/>
                </p:cNvSpPr>
                <p:nvPr/>
              </p:nvSpPr>
              <p:spPr bwMode="auto">
                <a:xfrm>
                  <a:off x="2948838"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55" name="Rectangle 589"/>
                <p:cNvSpPr>
                  <a:spLocks noChangeArrowheads="1"/>
                </p:cNvSpPr>
                <p:nvPr/>
              </p:nvSpPr>
              <p:spPr bwMode="auto">
                <a:xfrm rot="16200000">
                  <a:off x="2423870"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2</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256" name="Line 1287"/>
                <p:cNvSpPr>
                  <a:spLocks noChangeShapeType="1"/>
                </p:cNvSpPr>
                <p:nvPr/>
              </p:nvSpPr>
              <p:spPr bwMode="auto">
                <a:xfrm>
                  <a:off x="1929695"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57" name="Line 1287"/>
                <p:cNvSpPr>
                  <a:spLocks noChangeShapeType="1"/>
                </p:cNvSpPr>
                <p:nvPr/>
              </p:nvSpPr>
              <p:spPr bwMode="auto">
                <a:xfrm>
                  <a:off x="2656305"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grpSp>
              <p:nvGrpSpPr>
                <p:cNvPr id="258" name="Group 257"/>
                <p:cNvGrpSpPr/>
                <p:nvPr/>
              </p:nvGrpSpPr>
              <p:grpSpPr>
                <a:xfrm>
                  <a:off x="1397101" y="3313873"/>
                  <a:ext cx="1043248" cy="68463"/>
                  <a:chOff x="1397101" y="3313873"/>
                  <a:chExt cx="1043248" cy="68463"/>
                </a:xfrm>
              </p:grpSpPr>
              <p:grpSp>
                <p:nvGrpSpPr>
                  <p:cNvPr id="262" name="Group 261"/>
                  <p:cNvGrpSpPr/>
                  <p:nvPr/>
                </p:nvGrpSpPr>
                <p:grpSpPr>
                  <a:xfrm>
                    <a:off x="1397101" y="3313873"/>
                    <a:ext cx="1043248" cy="68463"/>
                    <a:chOff x="1397101" y="3313873"/>
                    <a:chExt cx="1043248" cy="68463"/>
                  </a:xfrm>
                </p:grpSpPr>
                <p:sp>
                  <p:nvSpPr>
                    <p:cNvPr id="264" name="Isosceles Triangle 263"/>
                    <p:cNvSpPr>
                      <a:spLocks noChangeAspect="1"/>
                    </p:cNvSpPr>
                    <p:nvPr/>
                  </p:nvSpPr>
                  <p:spPr>
                    <a:xfrm>
                      <a:off x="2373675" y="3318328"/>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1397101" y="3313873"/>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3" name="Straight Connector 262"/>
                  <p:cNvCxnSpPr/>
                  <p:nvPr/>
                </p:nvCxnSpPr>
                <p:spPr>
                  <a:xfrm>
                    <a:off x="1412363" y="3349605"/>
                    <a:ext cx="1006622" cy="6554"/>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59" name="Rectangle 950"/>
                <p:cNvSpPr>
                  <a:spLocks noChangeArrowheads="1"/>
                </p:cNvSpPr>
                <p:nvPr/>
              </p:nvSpPr>
              <p:spPr bwMode="auto">
                <a:xfrm>
                  <a:off x="1640759" y="2707691"/>
                  <a:ext cx="928139"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Arial" panose="020B0604020202020204" pitchFamily="34" charset="0"/>
                    </a:rPr>
                    <a:t>Patient 13-pfizer</a:t>
                  </a:r>
                  <a:endParaRPr kumimoji="0" lang="en-US" altLang="en-US" sz="1000" b="0" i="0" u="none" strike="noStrike" cap="none" normalizeH="0" baseline="0" dirty="0">
                    <a:ln>
                      <a:noFill/>
                    </a:ln>
                    <a:solidFill>
                      <a:srgbClr val="595A59"/>
                    </a:solidFill>
                    <a:effectLst/>
                    <a:latin typeface="Arial" panose="020B0604020202020204" pitchFamily="34" charset="0"/>
                  </a:endParaRPr>
                </a:p>
              </p:txBody>
            </p:sp>
            <p:sp>
              <p:nvSpPr>
                <p:cNvPr id="260" name="Line 1287"/>
                <p:cNvSpPr>
                  <a:spLocks noChangeShapeType="1"/>
                </p:cNvSpPr>
                <p:nvPr/>
              </p:nvSpPr>
              <p:spPr bwMode="auto">
                <a:xfrm>
                  <a:off x="2285741"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261" name="Rectangle 741"/>
                <p:cNvSpPr>
                  <a:spLocks noChangeArrowheads="1"/>
                </p:cNvSpPr>
                <p:nvPr/>
              </p:nvSpPr>
              <p:spPr bwMode="auto">
                <a:xfrm>
                  <a:off x="2229636"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grpSp>
        </p:grpSp>
        <p:cxnSp>
          <p:nvCxnSpPr>
            <p:cNvPr id="351" name="Straight Arrow Connector 350"/>
            <p:cNvCxnSpPr/>
            <p:nvPr/>
          </p:nvCxnSpPr>
          <p:spPr>
            <a:xfrm flipV="1">
              <a:off x="7519361" y="2808303"/>
              <a:ext cx="0" cy="123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flipV="1">
              <a:off x="8489390" y="2808303"/>
              <a:ext cx="0" cy="123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a:off x="9223138" y="1421632"/>
            <a:ext cx="2300452" cy="2372701"/>
            <a:chOff x="9223138" y="1421632"/>
            <a:chExt cx="2300452" cy="2372701"/>
          </a:xfrm>
        </p:grpSpPr>
        <p:grpSp>
          <p:nvGrpSpPr>
            <p:cNvPr id="127" name="Group 126"/>
            <p:cNvGrpSpPr/>
            <p:nvPr/>
          </p:nvGrpSpPr>
          <p:grpSpPr>
            <a:xfrm>
              <a:off x="9223138" y="1421632"/>
              <a:ext cx="2300452" cy="2372701"/>
              <a:chOff x="4069921" y="2707691"/>
              <a:chExt cx="2300452" cy="2372701"/>
            </a:xfrm>
          </p:grpSpPr>
          <p:sp>
            <p:nvSpPr>
              <p:cNvPr id="128" name="Rectangle 127"/>
              <p:cNvSpPr/>
              <p:nvPr/>
            </p:nvSpPr>
            <p:spPr>
              <a:xfrm>
                <a:off x="4595303" y="3025139"/>
                <a:ext cx="190499"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268402" y="3025139"/>
                <a:ext cx="215901"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6038023" y="3025139"/>
                <a:ext cx="187960"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4069921" y="2707691"/>
                <a:ext cx="2300452" cy="2372701"/>
                <a:chOff x="756590" y="2707691"/>
                <a:chExt cx="2300452" cy="2372701"/>
              </a:xfrm>
            </p:grpSpPr>
            <p:sp>
              <p:nvSpPr>
                <p:cNvPr id="132" name="Line 1166"/>
                <p:cNvSpPr>
                  <a:spLocks noChangeShapeType="1"/>
                </p:cNvSpPr>
                <p:nvPr/>
              </p:nvSpPr>
              <p:spPr bwMode="auto">
                <a:xfrm>
                  <a:off x="1214994" y="3598731"/>
                  <a:ext cx="178167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33" name="Freeform 1205"/>
                <p:cNvSpPr/>
                <p:nvPr/>
              </p:nvSpPr>
              <p:spPr bwMode="auto">
                <a:xfrm>
                  <a:off x="1217535" y="3025140"/>
                  <a:ext cx="1774585" cy="1191059"/>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algn="ctr"/>
                  <a:endParaRPr lang="en-US" dirty="0"/>
                </a:p>
              </p:txBody>
            </p:sp>
            <p:sp>
              <p:nvSpPr>
                <p:cNvPr id="134" name="Line 1207"/>
                <p:cNvSpPr>
                  <a:spLocks noChangeShapeType="1"/>
                </p:cNvSpPr>
                <p:nvPr/>
              </p:nvSpPr>
              <p:spPr bwMode="auto">
                <a:xfrm flipH="1">
                  <a:off x="1174324" y="362432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35" name="Line 1213"/>
                <p:cNvSpPr>
                  <a:spLocks noChangeShapeType="1"/>
                </p:cNvSpPr>
                <p:nvPr/>
              </p:nvSpPr>
              <p:spPr bwMode="auto">
                <a:xfrm flipH="1">
                  <a:off x="1174324" y="30300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36" name="Line 1281"/>
                <p:cNvSpPr>
                  <a:spLocks noChangeShapeType="1"/>
                </p:cNvSpPr>
                <p:nvPr/>
              </p:nvSpPr>
              <p:spPr bwMode="auto">
                <a:xfrm flipH="1">
                  <a:off x="1174324" y="3337657"/>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37" name="Line 1287"/>
                <p:cNvSpPr>
                  <a:spLocks noChangeShapeType="1"/>
                </p:cNvSpPr>
                <p:nvPr/>
              </p:nvSpPr>
              <p:spPr bwMode="auto">
                <a:xfrm>
                  <a:off x="12149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38" name="Freeform 1347"/>
                <p:cNvSpPr/>
                <p:nvPr/>
              </p:nvSpPr>
              <p:spPr bwMode="auto">
                <a:xfrm>
                  <a:off x="2847552" y="3525049"/>
                  <a:ext cx="58098" cy="56781"/>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dirty="0"/>
                </a:p>
              </p:txBody>
            </p:sp>
            <p:sp>
              <p:nvSpPr>
                <p:cNvPr id="139" name="Rectangle 682"/>
                <p:cNvSpPr>
                  <a:spLocks noChangeArrowheads="1"/>
                </p:cNvSpPr>
                <p:nvPr/>
              </p:nvSpPr>
              <p:spPr bwMode="auto">
                <a:xfrm>
                  <a:off x="1250043" y="3623197"/>
                  <a:ext cx="169919"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LLOQ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140" name="Rectangle 673"/>
                <p:cNvSpPr>
                  <a:spLocks noChangeArrowheads="1"/>
                </p:cNvSpPr>
                <p:nvPr/>
              </p:nvSpPr>
              <p:spPr bwMode="auto">
                <a:xfrm>
                  <a:off x="1591867" y="4972670"/>
                  <a:ext cx="102592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700" b="0" i="0" u="none" strike="noStrike" cap="none" normalizeH="0" baseline="0" dirty="0">
                      <a:ln>
                        <a:noFill/>
                      </a:ln>
                      <a:solidFill>
                        <a:srgbClr val="595A59"/>
                      </a:solidFill>
                      <a:effectLst/>
                      <a:latin typeface="Arial" panose="020B0604020202020204" pitchFamily="34" charset="0"/>
                    </a:rPr>
                    <a:t>Days after 2</a:t>
                  </a:r>
                  <a:r>
                    <a:rPr kumimoji="0" lang="en-US" altLang="en-US" sz="700" b="0" i="0" u="none" strike="noStrike" cap="none" normalizeH="0" baseline="30000" dirty="0">
                      <a:ln>
                        <a:noFill/>
                      </a:ln>
                      <a:solidFill>
                        <a:srgbClr val="595A59"/>
                      </a:solidFill>
                      <a:effectLst/>
                      <a:latin typeface="Arial" panose="020B0604020202020204" pitchFamily="34" charset="0"/>
                    </a:rPr>
                    <a:t>nd</a:t>
                  </a:r>
                  <a:r>
                    <a:rPr kumimoji="0" lang="en-US" altLang="en-US" sz="700" b="0" i="0" u="none" strike="noStrike" cap="none" normalizeH="0" baseline="0" dirty="0">
                      <a:ln>
                        <a:noFill/>
                      </a:ln>
                      <a:solidFill>
                        <a:srgbClr val="595A59"/>
                      </a:solidFill>
                      <a:effectLst/>
                      <a:latin typeface="Arial" panose="020B0604020202020204" pitchFamily="34" charset="0"/>
                    </a:rPr>
                    <a:t> vaccination</a:t>
                  </a:r>
                  <a:endParaRPr kumimoji="0" lang="en-US" altLang="en-US" sz="700" b="0" i="0" u="none" strike="noStrike" cap="none" normalizeH="0" baseline="0" dirty="0">
                    <a:ln>
                      <a:noFill/>
                    </a:ln>
                    <a:solidFill>
                      <a:schemeClr val="tx1"/>
                    </a:solidFill>
                    <a:effectLst/>
                    <a:latin typeface="Arial" panose="020B0604020202020204" pitchFamily="34" charset="0"/>
                  </a:endParaRPr>
                </a:p>
              </p:txBody>
            </p:sp>
            <p:sp>
              <p:nvSpPr>
                <p:cNvPr id="141" name="Rectangle 589"/>
                <p:cNvSpPr>
                  <a:spLocks noChangeArrowheads="1"/>
                </p:cNvSpPr>
                <p:nvPr/>
              </p:nvSpPr>
              <p:spPr bwMode="auto">
                <a:xfrm rot="16200000">
                  <a:off x="1732986"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2" name="Rectangle 646"/>
                <p:cNvSpPr>
                  <a:spLocks noChangeArrowheads="1"/>
                </p:cNvSpPr>
                <p:nvPr/>
              </p:nvSpPr>
              <p:spPr bwMode="auto">
                <a:xfrm>
                  <a:off x="1013333" y="2992813"/>
                  <a:ext cx="137297"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3" name="Rectangle 742"/>
                <p:cNvSpPr>
                  <a:spLocks noChangeArrowheads="1"/>
                </p:cNvSpPr>
                <p:nvPr/>
              </p:nvSpPr>
              <p:spPr bwMode="auto">
                <a:xfrm>
                  <a:off x="1081980" y="3587346"/>
                  <a:ext cx="68649"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4" name="Rectangle 748"/>
                <p:cNvSpPr>
                  <a:spLocks noChangeArrowheads="1"/>
                </p:cNvSpPr>
                <p:nvPr/>
              </p:nvSpPr>
              <p:spPr bwMode="auto">
                <a:xfrm>
                  <a:off x="1043227" y="4173919"/>
                  <a:ext cx="1074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5" name="Rectangle 643"/>
                <p:cNvSpPr>
                  <a:spLocks noChangeArrowheads="1"/>
                </p:cNvSpPr>
                <p:nvPr/>
              </p:nvSpPr>
              <p:spPr bwMode="auto">
                <a:xfrm>
                  <a:off x="1047657" y="3303613"/>
                  <a:ext cx="102974"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6" name="Rectangle 741"/>
                <p:cNvSpPr>
                  <a:spLocks noChangeArrowheads="1"/>
                </p:cNvSpPr>
                <p:nvPr/>
              </p:nvSpPr>
              <p:spPr bwMode="auto">
                <a:xfrm>
                  <a:off x="1135079" y="4270481"/>
                  <a:ext cx="1554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47" name="Rectangle 146"/>
                <p:cNvSpPr/>
                <p:nvPr/>
              </p:nvSpPr>
              <p:spPr>
                <a:xfrm rot="16200000">
                  <a:off x="221988" y="3500456"/>
                  <a:ext cx="1253869" cy="184666"/>
                </a:xfrm>
                <a:prstGeom prst="rect">
                  <a:avLst/>
                </a:prstGeom>
                <a:noFill/>
                <a:ln w="12700" cap="flat" cmpd="sng" algn="ctr">
                  <a:noFill/>
                  <a:prstDash val="solid"/>
                  <a:miter lim="800000"/>
                </a:ln>
                <a:effectLst/>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COVID-19 S-RBD IgG (AU/mL)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148" name="Line 1207"/>
                <p:cNvSpPr>
                  <a:spLocks noChangeShapeType="1"/>
                </p:cNvSpPr>
                <p:nvPr/>
              </p:nvSpPr>
              <p:spPr bwMode="auto">
                <a:xfrm flipH="1">
                  <a:off x="1174324" y="421619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49" name="Line 1287"/>
                <p:cNvSpPr>
                  <a:spLocks noChangeShapeType="1"/>
                </p:cNvSpPr>
                <p:nvPr/>
              </p:nvSpPr>
              <p:spPr bwMode="auto">
                <a:xfrm>
                  <a:off x="1388917"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50" name="Rectangle 741"/>
                <p:cNvSpPr>
                  <a:spLocks noChangeArrowheads="1"/>
                </p:cNvSpPr>
                <p:nvPr/>
              </p:nvSpPr>
              <p:spPr bwMode="auto">
                <a:xfrm>
                  <a:off x="1332812"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-80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1" name="Line 1287"/>
                <p:cNvSpPr>
                  <a:spLocks noChangeShapeType="1"/>
                </p:cNvSpPr>
                <p:nvPr/>
              </p:nvSpPr>
              <p:spPr bwMode="auto">
                <a:xfrm>
                  <a:off x="1930207"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52" name="Rectangle 741"/>
                <p:cNvSpPr>
                  <a:spLocks noChangeArrowheads="1"/>
                </p:cNvSpPr>
                <p:nvPr/>
              </p:nvSpPr>
              <p:spPr bwMode="auto">
                <a:xfrm>
                  <a:off x="1871932"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3" name="Line 1287"/>
                <p:cNvSpPr>
                  <a:spLocks noChangeShapeType="1"/>
                </p:cNvSpPr>
                <p:nvPr/>
              </p:nvSpPr>
              <p:spPr bwMode="auto">
                <a:xfrm>
                  <a:off x="228434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54" name="Rectangle 741"/>
                <p:cNvSpPr>
                  <a:spLocks noChangeArrowheads="1"/>
                </p:cNvSpPr>
                <p:nvPr/>
              </p:nvSpPr>
              <p:spPr bwMode="auto">
                <a:xfrm>
                  <a:off x="2241063"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600" dirty="0">
                      <a:solidFill>
                        <a:srgbClr val="595A59"/>
                      </a:solidFill>
                    </a:rPr>
                    <a:t>2</a:t>
                  </a: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5" name="Line 1287"/>
                <p:cNvSpPr>
                  <a:spLocks noChangeShapeType="1"/>
                </p:cNvSpPr>
                <p:nvPr/>
              </p:nvSpPr>
              <p:spPr bwMode="auto">
                <a:xfrm>
                  <a:off x="2634709"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56" name="Rectangle 741"/>
                <p:cNvSpPr>
                  <a:spLocks noChangeArrowheads="1"/>
                </p:cNvSpPr>
                <p:nvPr/>
              </p:nvSpPr>
              <p:spPr bwMode="auto">
                <a:xfrm>
                  <a:off x="2593067"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60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7" name="Line 1287"/>
                <p:cNvSpPr>
                  <a:spLocks noChangeShapeType="1"/>
                </p:cNvSpPr>
                <p:nvPr/>
              </p:nvSpPr>
              <p:spPr bwMode="auto">
                <a:xfrm>
                  <a:off x="2992120" y="4189095"/>
                  <a:ext cx="0" cy="68221"/>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58" name="Rectangle 741"/>
                <p:cNvSpPr>
                  <a:spLocks noChangeArrowheads="1"/>
                </p:cNvSpPr>
                <p:nvPr/>
              </p:nvSpPr>
              <p:spPr bwMode="auto">
                <a:xfrm>
                  <a:off x="2927198" y="4270481"/>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59" name="Rectangle 589"/>
                <p:cNvSpPr>
                  <a:spLocks noChangeArrowheads="1"/>
                </p:cNvSpPr>
                <p:nvPr/>
              </p:nvSpPr>
              <p:spPr bwMode="auto">
                <a:xfrm rot="16200000">
                  <a:off x="1879710"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2</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60" name="Line 1287"/>
                <p:cNvSpPr>
                  <a:spLocks noChangeShapeType="1"/>
                </p:cNvSpPr>
                <p:nvPr/>
              </p:nvSpPr>
              <p:spPr bwMode="auto">
                <a:xfrm>
                  <a:off x="1965421"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61" name="Line 1287"/>
                <p:cNvSpPr>
                  <a:spLocks noChangeShapeType="1"/>
                </p:cNvSpPr>
                <p:nvPr/>
              </p:nvSpPr>
              <p:spPr bwMode="auto">
                <a:xfrm>
                  <a:off x="2112145"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grpSp>
              <p:nvGrpSpPr>
                <p:cNvPr id="162" name="Group 161"/>
                <p:cNvGrpSpPr/>
                <p:nvPr/>
              </p:nvGrpSpPr>
              <p:grpSpPr>
                <a:xfrm>
                  <a:off x="1250089" y="3890378"/>
                  <a:ext cx="1509769" cy="70101"/>
                  <a:chOff x="1250089" y="3890378"/>
                  <a:chExt cx="1509769" cy="70101"/>
                </a:xfrm>
              </p:grpSpPr>
              <p:grpSp>
                <p:nvGrpSpPr>
                  <p:cNvPr id="177" name="Group 176"/>
                  <p:cNvGrpSpPr/>
                  <p:nvPr/>
                </p:nvGrpSpPr>
                <p:grpSpPr>
                  <a:xfrm>
                    <a:off x="1250089" y="3890378"/>
                    <a:ext cx="1509769" cy="70101"/>
                    <a:chOff x="1250089" y="3890378"/>
                    <a:chExt cx="1509769" cy="70101"/>
                  </a:xfrm>
                </p:grpSpPr>
                <p:sp>
                  <p:nvSpPr>
                    <p:cNvPr id="179" name="Isosceles Triangle 178"/>
                    <p:cNvSpPr>
                      <a:spLocks noChangeAspect="1"/>
                    </p:cNvSpPr>
                    <p:nvPr/>
                  </p:nvSpPr>
                  <p:spPr>
                    <a:xfrm>
                      <a:off x="2693184" y="3890378"/>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a:off x="1250089" y="3896471"/>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8" name="Straight Connector 177"/>
                  <p:cNvCxnSpPr/>
                  <p:nvPr/>
                </p:nvCxnSpPr>
                <p:spPr>
                  <a:xfrm flipV="1">
                    <a:off x="1287052" y="3926840"/>
                    <a:ext cx="1440180" cy="7621"/>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3" name="Rectangle 950"/>
                <p:cNvSpPr>
                  <a:spLocks noChangeArrowheads="1"/>
                </p:cNvSpPr>
                <p:nvPr/>
              </p:nvSpPr>
              <p:spPr bwMode="auto">
                <a:xfrm>
                  <a:off x="1640759" y="2707691"/>
                  <a:ext cx="928139"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Arial" panose="020B0604020202020204" pitchFamily="34" charset="0"/>
                    </a:rPr>
                    <a:t>Patient 15-pfizer</a:t>
                  </a:r>
                  <a:endParaRPr kumimoji="0" lang="en-US" altLang="en-US" sz="1000" b="0" i="0" u="none" strike="noStrike" cap="none" normalizeH="0" baseline="0" dirty="0">
                    <a:ln>
                      <a:noFill/>
                    </a:ln>
                    <a:solidFill>
                      <a:srgbClr val="595A59"/>
                    </a:solidFill>
                    <a:effectLst/>
                    <a:latin typeface="Arial" panose="020B0604020202020204" pitchFamily="34" charset="0"/>
                  </a:endParaRPr>
                </a:p>
              </p:txBody>
            </p:sp>
            <p:sp>
              <p:nvSpPr>
                <p:cNvPr id="164" name="Line 1287"/>
                <p:cNvSpPr>
                  <a:spLocks noChangeShapeType="1"/>
                </p:cNvSpPr>
                <p:nvPr/>
              </p:nvSpPr>
              <p:spPr bwMode="auto">
                <a:xfrm>
                  <a:off x="2102861"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65" name="Rectangle 741"/>
                <p:cNvSpPr>
                  <a:spLocks noChangeArrowheads="1"/>
                </p:cNvSpPr>
                <p:nvPr/>
              </p:nvSpPr>
              <p:spPr bwMode="auto">
                <a:xfrm>
                  <a:off x="2059580"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25</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66" name="Line 1207"/>
                <p:cNvSpPr>
                  <a:spLocks noChangeShapeType="1"/>
                </p:cNvSpPr>
                <p:nvPr/>
              </p:nvSpPr>
              <p:spPr bwMode="auto">
                <a:xfrm flipH="1">
                  <a:off x="1174324" y="3927143"/>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67" name="Rectangle 742"/>
                <p:cNvSpPr>
                  <a:spLocks noChangeArrowheads="1"/>
                </p:cNvSpPr>
                <p:nvPr/>
              </p:nvSpPr>
              <p:spPr bwMode="auto">
                <a:xfrm>
                  <a:off x="1107347" y="3881401"/>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68" name="Line 1287"/>
                <p:cNvSpPr>
                  <a:spLocks noChangeShapeType="1"/>
                </p:cNvSpPr>
                <p:nvPr/>
              </p:nvSpPr>
              <p:spPr bwMode="auto">
                <a:xfrm>
                  <a:off x="1575070"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69" name="Rectangle 741"/>
                <p:cNvSpPr>
                  <a:spLocks noChangeArrowheads="1"/>
                </p:cNvSpPr>
                <p:nvPr/>
              </p:nvSpPr>
              <p:spPr bwMode="auto">
                <a:xfrm>
                  <a:off x="1518965"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-60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70" name="Line 1287"/>
                <p:cNvSpPr>
                  <a:spLocks noChangeShapeType="1"/>
                </p:cNvSpPr>
                <p:nvPr/>
              </p:nvSpPr>
              <p:spPr bwMode="auto">
                <a:xfrm>
                  <a:off x="1743101"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71" name="Rectangle 741"/>
                <p:cNvSpPr>
                  <a:spLocks noChangeArrowheads="1"/>
                </p:cNvSpPr>
                <p:nvPr/>
              </p:nvSpPr>
              <p:spPr bwMode="auto">
                <a:xfrm>
                  <a:off x="1686996"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-40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72" name="Line 1287"/>
                <p:cNvSpPr>
                  <a:spLocks noChangeShapeType="1"/>
                </p:cNvSpPr>
                <p:nvPr/>
              </p:nvSpPr>
              <p:spPr bwMode="auto">
                <a:xfrm>
                  <a:off x="2166300"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73" name="Line 1287"/>
                <p:cNvSpPr>
                  <a:spLocks noChangeShapeType="1"/>
                </p:cNvSpPr>
                <p:nvPr/>
              </p:nvSpPr>
              <p:spPr bwMode="auto">
                <a:xfrm>
                  <a:off x="2467431"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74" name="Rectangle 741"/>
                <p:cNvSpPr>
                  <a:spLocks noChangeArrowheads="1"/>
                </p:cNvSpPr>
                <p:nvPr/>
              </p:nvSpPr>
              <p:spPr bwMode="auto">
                <a:xfrm>
                  <a:off x="2424150"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600" dirty="0">
                      <a:solidFill>
                        <a:srgbClr val="595A59"/>
                      </a:solidFill>
                    </a:rPr>
                    <a:t>4</a:t>
                  </a: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175" name="Line 1287"/>
                <p:cNvSpPr>
                  <a:spLocks noChangeShapeType="1"/>
                </p:cNvSpPr>
                <p:nvPr/>
              </p:nvSpPr>
              <p:spPr bwMode="auto">
                <a:xfrm>
                  <a:off x="282230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176" name="Rectangle 741"/>
                <p:cNvSpPr>
                  <a:spLocks noChangeArrowheads="1"/>
                </p:cNvSpPr>
                <p:nvPr/>
              </p:nvSpPr>
              <p:spPr bwMode="auto">
                <a:xfrm>
                  <a:off x="2780662"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600" dirty="0">
                      <a:solidFill>
                        <a:srgbClr val="595A59"/>
                      </a:solidFill>
                    </a:rPr>
                    <a:t>8</a:t>
                  </a: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grpSp>
        </p:grpSp>
        <p:cxnSp>
          <p:nvCxnSpPr>
            <p:cNvPr id="355" name="Straight Arrow Connector 354"/>
            <p:cNvCxnSpPr/>
            <p:nvPr/>
          </p:nvCxnSpPr>
          <p:spPr>
            <a:xfrm flipV="1">
              <a:off x="9993961" y="2808303"/>
              <a:ext cx="0" cy="123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nvCxnSpPr>
          <p:spPr>
            <a:xfrm flipV="1">
              <a:off x="10689779" y="2808303"/>
              <a:ext cx="0" cy="123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6346225" y="4170728"/>
            <a:ext cx="2278811" cy="2372701"/>
            <a:chOff x="6346225" y="4170728"/>
            <a:chExt cx="2278811" cy="2372701"/>
          </a:xfrm>
        </p:grpSpPr>
        <p:grpSp>
          <p:nvGrpSpPr>
            <p:cNvPr id="308" name="Group 307"/>
            <p:cNvGrpSpPr/>
            <p:nvPr/>
          </p:nvGrpSpPr>
          <p:grpSpPr>
            <a:xfrm>
              <a:off x="6346225" y="4170728"/>
              <a:ext cx="2278811" cy="2372701"/>
              <a:chOff x="6966450" y="2707691"/>
              <a:chExt cx="2278811" cy="2372701"/>
            </a:xfrm>
          </p:grpSpPr>
          <p:sp>
            <p:nvSpPr>
              <p:cNvPr id="309" name="Rectangle 308"/>
              <p:cNvSpPr/>
              <p:nvPr/>
            </p:nvSpPr>
            <p:spPr>
              <a:xfrm>
                <a:off x="7877144" y="3025139"/>
                <a:ext cx="246876"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8714732" y="3025139"/>
                <a:ext cx="243677" cy="1191057"/>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 name="Group 310"/>
              <p:cNvGrpSpPr/>
              <p:nvPr/>
            </p:nvGrpSpPr>
            <p:grpSpPr>
              <a:xfrm>
                <a:off x="6966450" y="2707691"/>
                <a:ext cx="2278811" cy="2372701"/>
                <a:chOff x="756590" y="2707691"/>
                <a:chExt cx="2278811" cy="2372701"/>
              </a:xfrm>
            </p:grpSpPr>
            <p:sp>
              <p:nvSpPr>
                <p:cNvPr id="312" name="Line 1166"/>
                <p:cNvSpPr>
                  <a:spLocks noChangeShapeType="1"/>
                </p:cNvSpPr>
                <p:nvPr/>
              </p:nvSpPr>
              <p:spPr bwMode="auto">
                <a:xfrm>
                  <a:off x="1224550" y="3780506"/>
                  <a:ext cx="1772122"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13" name="Freeform 1205"/>
                <p:cNvSpPr/>
                <p:nvPr/>
              </p:nvSpPr>
              <p:spPr bwMode="auto">
                <a:xfrm>
                  <a:off x="1217535" y="3025140"/>
                  <a:ext cx="1774585" cy="1191059"/>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algn="ctr"/>
                  <a:endParaRPr lang="en-US" dirty="0"/>
                </a:p>
              </p:txBody>
            </p:sp>
            <p:sp>
              <p:nvSpPr>
                <p:cNvPr id="315" name="Line 1213"/>
                <p:cNvSpPr>
                  <a:spLocks noChangeShapeType="1"/>
                </p:cNvSpPr>
                <p:nvPr/>
              </p:nvSpPr>
              <p:spPr bwMode="auto">
                <a:xfrm flipH="1">
                  <a:off x="1174324" y="3030055"/>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16" name="Line 1281"/>
                <p:cNvSpPr>
                  <a:spLocks noChangeShapeType="1"/>
                </p:cNvSpPr>
                <p:nvPr/>
              </p:nvSpPr>
              <p:spPr bwMode="auto">
                <a:xfrm flipH="1">
                  <a:off x="1174324" y="3823320"/>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17" name="Line 1287"/>
                <p:cNvSpPr>
                  <a:spLocks noChangeShapeType="1"/>
                </p:cNvSpPr>
                <p:nvPr/>
              </p:nvSpPr>
              <p:spPr bwMode="auto">
                <a:xfrm>
                  <a:off x="121499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18" name="Freeform 1347"/>
                <p:cNvSpPr/>
                <p:nvPr/>
              </p:nvSpPr>
              <p:spPr bwMode="auto">
                <a:xfrm>
                  <a:off x="2847552" y="3525049"/>
                  <a:ext cx="58098" cy="56781"/>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dirty="0"/>
                </a:p>
              </p:txBody>
            </p:sp>
            <p:sp>
              <p:nvSpPr>
                <p:cNvPr id="319" name="Rectangle 682"/>
                <p:cNvSpPr>
                  <a:spLocks noChangeArrowheads="1"/>
                </p:cNvSpPr>
                <p:nvPr/>
              </p:nvSpPr>
              <p:spPr bwMode="auto">
                <a:xfrm>
                  <a:off x="1250043" y="3804972"/>
                  <a:ext cx="169919"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500" b="0" i="0" u="none" strike="noStrike" cap="none" normalizeH="0" baseline="0" dirty="0">
                      <a:ln>
                        <a:noFill/>
                      </a:ln>
                      <a:solidFill>
                        <a:srgbClr val="434343"/>
                      </a:solidFill>
                      <a:effectLst/>
                      <a:latin typeface="Arial" panose="020B0604020202020204" pitchFamily="34" charset="0"/>
                    </a:rPr>
                    <a:t>LLOQ</a:t>
                  </a:r>
                  <a:endParaRPr kumimoji="0" lang="en-US" altLang="en-US" sz="500" b="0" i="0" u="none" strike="noStrike" cap="none" normalizeH="0" baseline="0" dirty="0">
                    <a:ln>
                      <a:noFill/>
                    </a:ln>
                    <a:solidFill>
                      <a:schemeClr val="tx1"/>
                    </a:solidFill>
                    <a:effectLst/>
                    <a:latin typeface="Arial" panose="020B0604020202020204" pitchFamily="34" charset="0"/>
                  </a:endParaRPr>
                </a:p>
              </p:txBody>
            </p:sp>
            <p:sp>
              <p:nvSpPr>
                <p:cNvPr id="320" name="Rectangle 673"/>
                <p:cNvSpPr>
                  <a:spLocks noChangeArrowheads="1"/>
                </p:cNvSpPr>
                <p:nvPr/>
              </p:nvSpPr>
              <p:spPr bwMode="auto">
                <a:xfrm>
                  <a:off x="1591867" y="4972670"/>
                  <a:ext cx="102592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700" b="0" i="0" u="none" strike="noStrike" cap="none" normalizeH="0" baseline="0" dirty="0">
                      <a:ln>
                        <a:noFill/>
                      </a:ln>
                      <a:solidFill>
                        <a:srgbClr val="595A59"/>
                      </a:solidFill>
                      <a:effectLst/>
                      <a:latin typeface="Arial" panose="020B0604020202020204" pitchFamily="34" charset="0"/>
                    </a:rPr>
                    <a:t>Days after 2</a:t>
                  </a:r>
                  <a:r>
                    <a:rPr kumimoji="0" lang="en-US" altLang="en-US" sz="700" b="0" i="0" u="none" strike="noStrike" cap="none" normalizeH="0" baseline="30000" dirty="0">
                      <a:ln>
                        <a:noFill/>
                      </a:ln>
                      <a:solidFill>
                        <a:srgbClr val="595A59"/>
                      </a:solidFill>
                      <a:effectLst/>
                      <a:latin typeface="Arial" panose="020B0604020202020204" pitchFamily="34" charset="0"/>
                    </a:rPr>
                    <a:t>nd</a:t>
                  </a:r>
                  <a:r>
                    <a:rPr kumimoji="0" lang="en-US" altLang="en-US" sz="700" b="0" i="0" u="none" strike="noStrike" cap="none" normalizeH="0" baseline="0" dirty="0">
                      <a:ln>
                        <a:noFill/>
                      </a:ln>
                      <a:solidFill>
                        <a:srgbClr val="595A59"/>
                      </a:solidFill>
                      <a:effectLst/>
                      <a:latin typeface="Arial" panose="020B0604020202020204" pitchFamily="34" charset="0"/>
                    </a:rPr>
                    <a:t> vaccination</a:t>
                  </a:r>
                  <a:endParaRPr kumimoji="0" lang="en-US" altLang="en-US" sz="700" b="0" i="0" u="none" strike="noStrike" cap="none" normalizeH="0" baseline="0" dirty="0">
                    <a:ln>
                      <a:noFill/>
                    </a:ln>
                    <a:solidFill>
                      <a:schemeClr val="tx1"/>
                    </a:solidFill>
                    <a:effectLst/>
                    <a:latin typeface="Arial" panose="020B0604020202020204" pitchFamily="34" charset="0"/>
                  </a:endParaRPr>
                </a:p>
              </p:txBody>
            </p:sp>
            <p:sp>
              <p:nvSpPr>
                <p:cNvPr id="321" name="Rectangle 589"/>
                <p:cNvSpPr>
                  <a:spLocks noChangeArrowheads="1"/>
                </p:cNvSpPr>
                <p:nvPr/>
              </p:nvSpPr>
              <p:spPr bwMode="auto">
                <a:xfrm rot="16200000">
                  <a:off x="1835574"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22" name="Rectangle 646"/>
                <p:cNvSpPr>
                  <a:spLocks noChangeArrowheads="1"/>
                </p:cNvSpPr>
                <p:nvPr/>
              </p:nvSpPr>
              <p:spPr bwMode="auto">
                <a:xfrm>
                  <a:off x="996188" y="2984054"/>
                  <a:ext cx="1731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24" name="Rectangle 748"/>
                <p:cNvSpPr>
                  <a:spLocks noChangeArrowheads="1"/>
                </p:cNvSpPr>
                <p:nvPr/>
              </p:nvSpPr>
              <p:spPr bwMode="auto">
                <a:xfrm>
                  <a:off x="1116306" y="4182678"/>
                  <a:ext cx="34326" cy="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25" name="Rectangle 643"/>
                <p:cNvSpPr>
                  <a:spLocks noChangeArrowheads="1"/>
                </p:cNvSpPr>
                <p:nvPr/>
              </p:nvSpPr>
              <p:spPr bwMode="auto">
                <a:xfrm>
                  <a:off x="1082750" y="3780517"/>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26" name="Rectangle 741"/>
                <p:cNvSpPr>
                  <a:spLocks noChangeArrowheads="1"/>
                </p:cNvSpPr>
                <p:nvPr/>
              </p:nvSpPr>
              <p:spPr bwMode="auto">
                <a:xfrm>
                  <a:off x="1135080" y="4270481"/>
                  <a:ext cx="1554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27" name="Rectangle 326"/>
                <p:cNvSpPr/>
                <p:nvPr/>
              </p:nvSpPr>
              <p:spPr>
                <a:xfrm rot="16200000">
                  <a:off x="221988" y="3500456"/>
                  <a:ext cx="1253869" cy="184666"/>
                </a:xfrm>
                <a:prstGeom prst="rect">
                  <a:avLst/>
                </a:prstGeom>
                <a:noFill/>
                <a:ln w="12700" cap="flat" cmpd="sng" algn="ctr">
                  <a:noFill/>
                  <a:prstDash val="solid"/>
                  <a:miter lim="800000"/>
                </a:ln>
                <a:effectLst/>
              </p:spPr>
              <p:txBody>
                <a:bodyPr wrap="non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rPr>
                    <a:t>COVID-19 S-RBD IgG (AU/mL)</a:t>
                  </a:r>
                  <a:endParaRPr kumimoji="0" lang="en-US" sz="600" b="0" i="0" u="none" strike="noStrike" kern="0" cap="none" spc="0" normalizeH="0" baseline="0" noProof="0" dirty="0">
                    <a:ln>
                      <a:noFill/>
                    </a:ln>
                    <a:solidFill>
                      <a:srgbClr val="595A59"/>
                    </a:solidFill>
                    <a:effectLst/>
                    <a:uLnTx/>
                    <a:uFillTx/>
                    <a:latin typeface="Arial" panose="020B0604020202020204"/>
                    <a:ea typeface="+mn-ea"/>
                    <a:cs typeface="+mn-cs"/>
                  </a:endParaRPr>
                </a:p>
              </p:txBody>
            </p:sp>
            <p:sp>
              <p:nvSpPr>
                <p:cNvPr id="328" name="Line 1207"/>
                <p:cNvSpPr>
                  <a:spLocks noChangeShapeType="1"/>
                </p:cNvSpPr>
                <p:nvPr/>
              </p:nvSpPr>
              <p:spPr bwMode="auto">
                <a:xfrm flipH="1">
                  <a:off x="1174324" y="4216199"/>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29" name="Line 1287"/>
                <p:cNvSpPr>
                  <a:spLocks noChangeShapeType="1"/>
                </p:cNvSpPr>
                <p:nvPr/>
              </p:nvSpPr>
              <p:spPr bwMode="auto">
                <a:xfrm>
                  <a:off x="1809384"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30" name="Rectangle 741"/>
                <p:cNvSpPr>
                  <a:spLocks noChangeArrowheads="1"/>
                </p:cNvSpPr>
                <p:nvPr/>
              </p:nvSpPr>
              <p:spPr bwMode="auto">
                <a:xfrm>
                  <a:off x="1753279" y="4270481"/>
                  <a:ext cx="1122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35" name="Line 1287"/>
                <p:cNvSpPr>
                  <a:spLocks noChangeShapeType="1"/>
                </p:cNvSpPr>
                <p:nvPr/>
              </p:nvSpPr>
              <p:spPr bwMode="auto">
                <a:xfrm>
                  <a:off x="2992120" y="4189095"/>
                  <a:ext cx="0" cy="68221"/>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36" name="Rectangle 741"/>
                <p:cNvSpPr>
                  <a:spLocks noChangeArrowheads="1"/>
                </p:cNvSpPr>
                <p:nvPr/>
              </p:nvSpPr>
              <p:spPr bwMode="auto">
                <a:xfrm>
                  <a:off x="2948838" y="4270481"/>
                  <a:ext cx="865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50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37" name="Rectangle 589"/>
                <p:cNvSpPr>
                  <a:spLocks noChangeArrowheads="1"/>
                </p:cNvSpPr>
                <p:nvPr/>
              </p:nvSpPr>
              <p:spPr bwMode="auto">
                <a:xfrm rot="16200000">
                  <a:off x="2168811" y="4599899"/>
                  <a:ext cx="46487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C00000"/>
                      </a:solidFill>
                      <a:effectLst/>
                      <a:latin typeface="Arial" panose="020B0604020202020204" pitchFamily="34" charset="0"/>
                    </a:rPr>
                    <a:t>Vaccination 2</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38" name="Line 1287"/>
                <p:cNvSpPr>
                  <a:spLocks noChangeShapeType="1"/>
                </p:cNvSpPr>
                <p:nvPr/>
              </p:nvSpPr>
              <p:spPr bwMode="auto">
                <a:xfrm>
                  <a:off x="2068010"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39" name="Line 1287"/>
                <p:cNvSpPr>
                  <a:spLocks noChangeShapeType="1"/>
                </p:cNvSpPr>
                <p:nvPr/>
              </p:nvSpPr>
              <p:spPr bwMode="auto">
                <a:xfrm>
                  <a:off x="2407480" y="3025139"/>
                  <a:ext cx="0" cy="1192531"/>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grpSp>
              <p:nvGrpSpPr>
                <p:cNvPr id="340" name="Group 339"/>
                <p:cNvGrpSpPr/>
                <p:nvPr/>
              </p:nvGrpSpPr>
              <p:grpSpPr>
                <a:xfrm>
                  <a:off x="1632339" y="3471514"/>
                  <a:ext cx="901318" cy="96012"/>
                  <a:chOff x="1632339" y="3471514"/>
                  <a:chExt cx="901318" cy="96012"/>
                </a:xfrm>
              </p:grpSpPr>
              <p:grpSp>
                <p:nvGrpSpPr>
                  <p:cNvPr id="346" name="Group 345"/>
                  <p:cNvGrpSpPr/>
                  <p:nvPr/>
                </p:nvGrpSpPr>
                <p:grpSpPr>
                  <a:xfrm>
                    <a:off x="1632339" y="3471514"/>
                    <a:ext cx="901318" cy="96012"/>
                    <a:chOff x="1632339" y="3471514"/>
                    <a:chExt cx="901318" cy="96012"/>
                  </a:xfrm>
                </p:grpSpPr>
                <p:sp>
                  <p:nvSpPr>
                    <p:cNvPr id="348" name="Isosceles Triangle 347"/>
                    <p:cNvSpPr/>
                    <p:nvPr/>
                  </p:nvSpPr>
                  <p:spPr>
                    <a:xfrm>
                      <a:off x="2466983" y="3471514"/>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Isosceles Triangle 348"/>
                    <p:cNvSpPr/>
                    <p:nvPr/>
                  </p:nvSpPr>
                  <p:spPr>
                    <a:xfrm>
                      <a:off x="1632339" y="3503518"/>
                      <a:ext cx="66674" cy="6400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7" name="Straight Connector 346"/>
                  <p:cNvCxnSpPr/>
                  <p:nvPr/>
                </p:nvCxnSpPr>
                <p:spPr>
                  <a:xfrm flipV="1">
                    <a:off x="1674130" y="3507108"/>
                    <a:ext cx="824865" cy="28575"/>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41" name="Rectangle 950"/>
                <p:cNvSpPr>
                  <a:spLocks noChangeArrowheads="1"/>
                </p:cNvSpPr>
                <p:nvPr/>
              </p:nvSpPr>
              <p:spPr bwMode="auto">
                <a:xfrm>
                  <a:off x="1523740" y="2707691"/>
                  <a:ext cx="1162177"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Arial" panose="020B0604020202020204" pitchFamily="34" charset="0"/>
                    </a:rPr>
                    <a:t>Patient 14-moderna</a:t>
                  </a:r>
                  <a:endParaRPr kumimoji="0" lang="en-US" altLang="en-US" sz="1000" b="0" i="0" u="none" strike="noStrike" cap="none" normalizeH="0" baseline="0" dirty="0">
                    <a:ln>
                      <a:noFill/>
                    </a:ln>
                    <a:solidFill>
                      <a:srgbClr val="595A59"/>
                    </a:solidFill>
                    <a:effectLst/>
                    <a:latin typeface="Arial" panose="020B0604020202020204" pitchFamily="34" charset="0"/>
                  </a:endParaRPr>
                </a:p>
              </p:txBody>
            </p:sp>
            <p:sp>
              <p:nvSpPr>
                <p:cNvPr id="342" name="Line 1287"/>
                <p:cNvSpPr>
                  <a:spLocks noChangeShapeType="1"/>
                </p:cNvSpPr>
                <p:nvPr/>
              </p:nvSpPr>
              <p:spPr bwMode="auto">
                <a:xfrm>
                  <a:off x="2398060" y="4222073"/>
                  <a:ext cx="0" cy="35243"/>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43" name="Rectangle 741"/>
                <p:cNvSpPr>
                  <a:spLocks noChangeArrowheads="1"/>
                </p:cNvSpPr>
                <p:nvPr/>
              </p:nvSpPr>
              <p:spPr bwMode="auto">
                <a:xfrm>
                  <a:off x="2376420" y="4270481"/>
                  <a:ext cx="4328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344" name="Line 1213"/>
                <p:cNvSpPr>
                  <a:spLocks noChangeShapeType="1"/>
                </p:cNvSpPr>
                <p:nvPr/>
              </p:nvSpPr>
              <p:spPr bwMode="auto">
                <a:xfrm flipH="1">
                  <a:off x="1174324" y="3426494"/>
                  <a:ext cx="44542"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lstStyle/>
                <a:p>
                  <a:pPr algn="ctr"/>
                  <a:endParaRPr lang="en-US" dirty="0"/>
                </a:p>
              </p:txBody>
            </p:sp>
            <p:sp>
              <p:nvSpPr>
                <p:cNvPr id="345" name="Rectangle 646"/>
                <p:cNvSpPr>
                  <a:spLocks noChangeArrowheads="1"/>
                </p:cNvSpPr>
                <p:nvPr/>
              </p:nvSpPr>
              <p:spPr bwMode="auto">
                <a:xfrm>
                  <a:off x="1039468" y="3380493"/>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600" b="0" i="0" u="none" strike="noStrike" cap="none" normalizeH="0" baseline="0" dirty="0">
                      <a:ln>
                        <a:noFill/>
                      </a:ln>
                      <a:solidFill>
                        <a:srgbClr val="595A59"/>
                      </a:solidFill>
                      <a:effectLst/>
                      <a:latin typeface="Arial" panose="020B0604020202020204" pitchFamily="34" charset="0"/>
                    </a:rPr>
                    <a:t>100</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grpSp>
        </p:grpSp>
        <p:cxnSp>
          <p:nvCxnSpPr>
            <p:cNvPr id="357" name="Straight Arrow Connector 356"/>
            <p:cNvCxnSpPr/>
            <p:nvPr/>
          </p:nvCxnSpPr>
          <p:spPr>
            <a:xfrm flipV="1">
              <a:off x="7585108" y="5547064"/>
              <a:ext cx="0" cy="123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flipV="1">
              <a:off x="8424397" y="5547064"/>
              <a:ext cx="0" cy="12330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Disclosures</a:t>
            </a:r>
            <a:endParaRPr lang="fr-FR" dirty="0"/>
          </a:p>
        </p:txBody>
      </p:sp>
      <p:sp>
        <p:nvSpPr>
          <p:cNvPr id="2" name="Content Placeholder 1"/>
          <p:cNvSpPr>
            <a:spLocks noGrp="1"/>
          </p:cNvSpPr>
          <p:nvPr>
            <p:ph idx="1"/>
          </p:nvPr>
        </p:nvSpPr>
        <p:spPr/>
        <p:txBody>
          <a:bodyPr>
            <a:normAutofit/>
          </a:bodyPr>
          <a:lstStyle/>
          <a:p>
            <a:pPr>
              <a:spcBef>
                <a:spcPts val="1800"/>
              </a:spcBef>
            </a:pPr>
            <a:r>
              <a:rPr lang="en-US" dirty="0"/>
              <a:t>The ADAPT, ADAPT+, and phase 2 study in pemphigus were funded by argenx</a:t>
            </a:r>
            <a:endParaRPr lang="en-US" dirty="0"/>
          </a:p>
          <a:p>
            <a:pPr>
              <a:spcBef>
                <a:spcPts val="1800"/>
              </a:spcBef>
            </a:pPr>
            <a:r>
              <a:rPr lang="en-US" dirty="0"/>
              <a:t>Jeffery T. Guptill has served as a consultant in past 12 months for Immunovant, Alexion, Apellis, Momenta, Ra Pharma, Grifols, Jacobus, Becton Dickinson, Cabaletta, Regeneron, argenx, Janssen, UCB, Toleranzia and Piedmont Pharmaceuticals. He receives industry grant support from UCB pharma for a fellowship training grant. Full disclosure statement available at: https://dcri.org/about-us/conflict-of-interest/. He is an MG trial site investigator for: Alexion, Janssen, UCB Pharma, argenx, Takeda; receives grant/research support from: NIH (NIAID, NINDS, NIMH), Centers for Disease Control and Prevention, and the Myasthenia Gravis Foundation of America</a:t>
            </a:r>
            <a:endParaRPr lang="en-US" dirty="0"/>
          </a:p>
          <a:p>
            <a:pPr>
              <a:spcBef>
                <a:spcPts val="1800"/>
              </a:spcBef>
            </a:pPr>
            <a:r>
              <a:rPr lang="en-US" dirty="0" err="1"/>
              <a:t>Efgartigimod</a:t>
            </a:r>
            <a:r>
              <a:rPr lang="en-US" dirty="0"/>
              <a:t> is an investigational agent that is not currently approved for use by any regulatory agency</a:t>
            </a:r>
            <a:endParaRPr lang="en-US" dirty="0"/>
          </a:p>
          <a:p>
            <a:pPr>
              <a:spcBef>
                <a:spcPts val="1800"/>
              </a:spcBef>
            </a:pPr>
            <a:r>
              <a:rPr lang="en-US" dirty="0"/>
              <a:t>Medical writing and editorial support were provided by PRECISION Value &amp; Health and funded by argenx</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72CE451-38B6-4970-B200-7962877A3A8C}" type="slidenum">
              <a:rPr kumimoji="0" lang="en-US" sz="1100" b="0" i="0" u="none" strike="noStrike" kern="1200" cap="none" spc="0" normalizeH="0" baseline="0" noProof="0" dirty="0" smtClean="0">
                <a:ln>
                  <a:noFill/>
                </a:ln>
                <a:solidFill>
                  <a:srgbClr val="595A59"/>
                </a:solidFill>
                <a:effectLst/>
                <a:uLnTx/>
                <a:uFillTx/>
                <a:latin typeface="Calibri" panose="020F0502020204030204"/>
                <a:ea typeface="+mn-ea"/>
                <a:cs typeface="+mn-cs"/>
              </a:rPr>
            </a:fld>
            <a:endParaRPr kumimoji="0" lang="en-US" sz="1100" b="0" i="0" u="none" strike="noStrike" kern="1200" cap="none" spc="0" normalizeH="0" baseline="0" noProof="0" dirty="0">
              <a:ln>
                <a:noFill/>
              </a:ln>
              <a:solidFill>
                <a:srgbClr val="595A59"/>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609600" y="1494294"/>
            <a:ext cx="11239500" cy="1819835"/>
          </a:xfrm>
          <a:prstGeom prst="roundRect">
            <a:avLst>
              <a:gd name="adj" fmla="val 64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342901"/>
            <a:ext cx="11529600" cy="992380"/>
          </a:xfrm>
        </p:spPr>
        <p:txBody>
          <a:bodyPr>
            <a:noAutofit/>
          </a:bodyPr>
          <a:lstStyle/>
          <a:p>
            <a:r>
              <a:rPr lang="en-US" dirty="0"/>
              <a:t>Immunosuppressive Therapies Used For Treatment of Autoimmune Disorders May Increase Susceptibility to Infections and Impair Immunogenicity of Vaccines</a:t>
            </a:r>
            <a:endParaRPr lang="en-US" dirty="0"/>
          </a:p>
        </p:txBody>
      </p:sp>
      <p:sp>
        <p:nvSpPr>
          <p:cNvPr id="15" name="Content Placeholder 14"/>
          <p:cNvSpPr>
            <a:spLocks noGrp="1"/>
          </p:cNvSpPr>
          <p:nvPr>
            <p:ph idx="4294967295"/>
          </p:nvPr>
        </p:nvSpPr>
        <p:spPr>
          <a:xfrm>
            <a:off x="890588" y="1573669"/>
            <a:ext cx="10958512" cy="1701800"/>
          </a:xfrm>
        </p:spPr>
        <p:txBody>
          <a:bodyPr>
            <a:noAutofit/>
          </a:bodyPr>
          <a:lstStyle/>
          <a:p>
            <a:pPr marL="0" lvl="0" indent="0" defTabSz="889000">
              <a:spcBef>
                <a:spcPct val="0"/>
              </a:spcBef>
              <a:spcAft>
                <a:spcPct val="35000"/>
              </a:spcAft>
              <a:buNone/>
            </a:pPr>
            <a:r>
              <a:rPr lang="en-US" b="1" dirty="0">
                <a:solidFill>
                  <a:schemeClr val="accent3"/>
                </a:solidFill>
              </a:rPr>
              <a:t>Treatment options (corticosteroids, NSISTs) </a:t>
            </a:r>
            <a:r>
              <a:rPr lang="en-US" sz="2000" b="1" kern="1200" dirty="0">
                <a:solidFill>
                  <a:schemeClr val="accent3"/>
                </a:solidFill>
              </a:rPr>
              <a:t>employed in MG and other autoimmune disorders have the potential to</a:t>
            </a:r>
            <a:r>
              <a:rPr lang="en-US" sz="2000" b="1" kern="1200" baseline="30000" dirty="0">
                <a:solidFill>
                  <a:schemeClr val="accent3"/>
                </a:solidFill>
              </a:rPr>
              <a:t>1</a:t>
            </a:r>
            <a:r>
              <a:rPr lang="en-US" b="1" baseline="30000" dirty="0">
                <a:solidFill>
                  <a:schemeClr val="accent3"/>
                </a:solidFill>
              </a:rPr>
              <a:t>-3</a:t>
            </a:r>
            <a:r>
              <a:rPr lang="en-US" b="1" dirty="0">
                <a:solidFill>
                  <a:schemeClr val="accent3"/>
                </a:solidFill>
              </a:rPr>
              <a:t>:</a:t>
            </a:r>
            <a:endParaRPr lang="en-US" sz="2000" b="1" kern="1200" baseline="30000" dirty="0">
              <a:solidFill>
                <a:schemeClr val="accent3"/>
              </a:solidFill>
            </a:endParaRPr>
          </a:p>
          <a:p>
            <a:pPr marL="342900" indent="-282575" defTabSz="889000">
              <a:lnSpc>
                <a:spcPct val="100000"/>
              </a:lnSpc>
              <a:spcBef>
                <a:spcPct val="0"/>
              </a:spcBef>
            </a:pPr>
            <a:r>
              <a:rPr lang="en-US" dirty="0">
                <a:solidFill>
                  <a:schemeClr val="accent3"/>
                </a:solidFill>
              </a:rPr>
              <a:t>Increase risk of infection</a:t>
            </a:r>
            <a:endParaRPr lang="en-US" dirty="0">
              <a:solidFill>
                <a:schemeClr val="accent3"/>
              </a:solidFill>
            </a:endParaRPr>
          </a:p>
          <a:p>
            <a:pPr marL="342900" lvl="0" indent="-282575" algn="l" defTabSz="889000">
              <a:lnSpc>
                <a:spcPct val="100000"/>
              </a:lnSpc>
              <a:spcBef>
                <a:spcPct val="0"/>
              </a:spcBef>
              <a:buFont typeface="Arial" panose="020B0604020202020204" pitchFamily="34" charset="0"/>
              <a:buChar char="•"/>
            </a:pPr>
            <a:r>
              <a:rPr lang="en-US" kern="1200" dirty="0">
                <a:solidFill>
                  <a:schemeClr val="accent3"/>
                </a:solidFill>
              </a:rPr>
              <a:t>Reduce therapeutic antibody response</a:t>
            </a:r>
            <a:endParaRPr lang="en-US" kern="1200" dirty="0">
              <a:solidFill>
                <a:schemeClr val="accent3"/>
              </a:solidFill>
            </a:endParaRPr>
          </a:p>
          <a:p>
            <a:pPr marL="342900" lvl="0" indent="-282575" algn="l" defTabSz="889000">
              <a:lnSpc>
                <a:spcPct val="100000"/>
              </a:lnSpc>
              <a:spcBef>
                <a:spcPct val="0"/>
              </a:spcBef>
              <a:buFont typeface="Arial" panose="020B0604020202020204" pitchFamily="34" charset="0"/>
              <a:buChar char="•"/>
            </a:pPr>
            <a:r>
              <a:rPr lang="en-US" kern="1200" dirty="0">
                <a:solidFill>
                  <a:schemeClr val="accent3"/>
                </a:solidFill>
              </a:rPr>
              <a:t>Impair cellular immune responses to vaccination</a:t>
            </a:r>
            <a:endParaRPr lang="en-US" kern="1200" dirty="0">
              <a:solidFill>
                <a:schemeClr val="accent3"/>
              </a:solidFill>
            </a:endParaRPr>
          </a:p>
        </p:txBody>
      </p:sp>
      <p:sp>
        <p:nvSpPr>
          <p:cNvPr id="26" name="Text Placeholder 3"/>
          <p:cNvSpPr txBox="1"/>
          <p:nvPr/>
        </p:nvSpPr>
        <p:spPr>
          <a:xfrm>
            <a:off x="342900" y="6316761"/>
            <a:ext cx="10934700" cy="388839"/>
          </a:xfrm>
          <a:prstGeom prst="rect">
            <a:avLst/>
          </a:prstGeom>
        </p:spPr>
        <p:txBody>
          <a:bodyPr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fr-FR" sz="1000" dirty="0"/>
              <a:t>BCDT, B-cell–depleting therapy; FcRn, neonatal Fc receptor; MG, myasthenia gravis; mRNA, </a:t>
            </a:r>
            <a:r>
              <a:rPr lang="en-US" sz="1000" dirty="0"/>
              <a:t>messenger ribonucleic acid; NSIST, nonsteroidal immunosuppressive therapy; </a:t>
            </a:r>
            <a:br>
              <a:rPr lang="en-US" sz="1000" dirty="0"/>
            </a:br>
            <a:r>
              <a:rPr lang="en-US" sz="1000" dirty="0"/>
              <a:t>SARS-CoV-2, severe acute respiratory syndrome coronavirus 2.</a:t>
            </a:r>
            <a:endParaRPr lang="fr-FR" sz="1000" dirty="0"/>
          </a:p>
          <a:p>
            <a:pPr marL="0" indent="0">
              <a:spcBef>
                <a:spcPts val="300"/>
              </a:spcBef>
              <a:buNone/>
            </a:pPr>
            <a:r>
              <a:rPr lang="fr-FR" sz="1000" b="1" dirty="0"/>
              <a:t>1. </a:t>
            </a:r>
            <a:r>
              <a:rPr lang="fr-FR" sz="1000" dirty="0"/>
              <a:t>Sanders DB, et al. </a:t>
            </a:r>
            <a:r>
              <a:rPr lang="fr-FR" sz="1000" i="1" dirty="0"/>
              <a:t>Neurology</a:t>
            </a:r>
            <a:r>
              <a:rPr lang="fr-FR" sz="1000" dirty="0"/>
              <a:t>. 2016;87:419-425</a:t>
            </a:r>
            <a:r>
              <a:rPr lang="fr-FR" sz="1000" b="1" dirty="0"/>
              <a:t>. 2. </a:t>
            </a:r>
            <a:r>
              <a:rPr lang="fr-FR" sz="1000" dirty="0"/>
              <a:t>Patel SY, et al. </a:t>
            </a:r>
            <a:r>
              <a:rPr lang="fr-FR" sz="1000" i="1" dirty="0"/>
              <a:t>Front Immunol. </a:t>
            </a:r>
            <a:r>
              <a:rPr lang="fr-FR" sz="1000" dirty="0"/>
              <a:t>2019;10(33):1-22. </a:t>
            </a:r>
            <a:r>
              <a:rPr lang="fr-FR" sz="1000" b="1" dirty="0"/>
              <a:t>2. </a:t>
            </a:r>
            <a:r>
              <a:rPr lang="fr-FR" sz="1000" dirty="0"/>
              <a:t>Jolles S, et al. </a:t>
            </a:r>
            <a:r>
              <a:rPr lang="fr-FR" sz="1000" i="1" dirty="0"/>
              <a:t>Clin Exp Immunol</a:t>
            </a:r>
            <a:r>
              <a:rPr lang="fr-FR" sz="1000" dirty="0"/>
              <a:t>. 2016;188(3):333-341.</a:t>
            </a:r>
            <a:br>
              <a:rPr lang="fr-FR" sz="1000" dirty="0"/>
            </a:br>
            <a:r>
              <a:rPr lang="fr-FR" sz="1000" b="1" dirty="0"/>
              <a:t>3. </a:t>
            </a:r>
            <a:r>
              <a:rPr lang="en-US" sz="1000" dirty="0"/>
              <a:t>Deepak P, et al. </a:t>
            </a:r>
            <a:r>
              <a:rPr lang="en-US" sz="1000" i="1" dirty="0"/>
              <a:t>medRxiv</a:t>
            </a:r>
            <a:r>
              <a:rPr lang="en-US" sz="1000" dirty="0"/>
              <a:t> [Preprint]. 2021;2021.04.05.21254656. </a:t>
            </a:r>
            <a:r>
              <a:rPr lang="en-US" sz="1000" b="1" dirty="0"/>
              <a:t>4. </a:t>
            </a:r>
            <a:r>
              <a:rPr lang="en-US" sz="1000" dirty="0"/>
              <a:t>Connolly CM, et al. </a:t>
            </a:r>
            <a:r>
              <a:rPr lang="en-US" sz="1000" i="1" dirty="0"/>
              <a:t>Ann Rheum Dis. </a:t>
            </a:r>
            <a:r>
              <a:rPr lang="en-US" sz="1000" dirty="0"/>
              <a:t>2021;80(10):e164-e164. doi:10.1136/annrheumdis-2021-220972</a:t>
            </a:r>
            <a:endParaRPr lang="en-US" sz="1000" dirty="0"/>
          </a:p>
        </p:txBody>
      </p:sp>
      <p:sp>
        <p:nvSpPr>
          <p:cNvPr id="11" name="Rectangle: Rounded Corners 10"/>
          <p:cNvSpPr/>
          <p:nvPr/>
        </p:nvSpPr>
        <p:spPr>
          <a:xfrm>
            <a:off x="609601" y="4526382"/>
            <a:ext cx="10972798" cy="1235040"/>
          </a:xfrm>
          <a:prstGeom prst="roundRect">
            <a:avLst>
              <a:gd name="adj" fmla="val 50000"/>
            </a:avLst>
          </a:prstGeom>
          <a:solidFill>
            <a:srgbClr val="FFFFFF">
              <a:lumMod val="95000"/>
            </a:srgb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Box 12"/>
          <p:cNvSpPr txBox="1"/>
          <p:nvPr/>
        </p:nvSpPr>
        <p:spPr>
          <a:xfrm>
            <a:off x="1317459" y="4737197"/>
            <a:ext cx="9557081" cy="867930"/>
          </a:xfrm>
          <a:prstGeom prst="rect">
            <a:avLst/>
          </a:prstGeom>
          <a:noFill/>
        </p:spPr>
        <p:txBody>
          <a:bodyPr wrap="square">
            <a:spAutoFit/>
          </a:bodyPr>
          <a:lstStyle/>
          <a:p>
            <a:pPr marL="0" lvl="0" indent="0" algn="ctr" defTabSz="1155700">
              <a:lnSpc>
                <a:spcPct val="90000"/>
              </a:lnSpc>
              <a:spcBef>
                <a:spcPct val="0"/>
              </a:spcBef>
              <a:spcAft>
                <a:spcPct val="35000"/>
              </a:spcAft>
              <a:buNone/>
            </a:pPr>
            <a:r>
              <a:rPr lang="en-US" sz="2800" b="1" kern="1200" dirty="0">
                <a:solidFill>
                  <a:schemeClr val="accent3"/>
                </a:solidFill>
              </a:rPr>
              <a:t>Do transient reductions in IgG levels caused by FcRn inhibition impair response to vaccination? </a:t>
            </a:r>
            <a:endParaRPr lang="en-US" sz="2800" b="1" kern="1200" dirty="0">
              <a:solidFill>
                <a:schemeClr val="accent3"/>
              </a:solidFill>
            </a:endParaRPr>
          </a:p>
        </p:txBody>
      </p:sp>
      <p:sp>
        <p:nvSpPr>
          <p:cNvPr id="18" name="Rectangle: Rounded Corners 17"/>
          <p:cNvSpPr/>
          <p:nvPr/>
        </p:nvSpPr>
        <p:spPr>
          <a:xfrm>
            <a:off x="609600" y="3475494"/>
            <a:ext cx="11239500" cy="840441"/>
          </a:xfrm>
          <a:prstGeom prst="roundRect">
            <a:avLst>
              <a:gd name="adj" fmla="val 1682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4"/>
          <p:cNvSpPr txBox="1"/>
          <p:nvPr/>
        </p:nvSpPr>
        <p:spPr>
          <a:xfrm>
            <a:off x="890588" y="3555460"/>
            <a:ext cx="10865225" cy="6999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2"/>
                </a:solidFill>
                <a:cs typeface="Arial" panose="020B0604020202020204"/>
              </a:rPr>
              <a:t>It has been reported that glucocorticoids and BCDT substantially impair immunogenicity of mRNA vaccines to SARS-CoV-2</a:t>
            </a:r>
            <a:r>
              <a:rPr lang="en-US" b="1" baseline="30000" dirty="0">
                <a:solidFill>
                  <a:schemeClr val="accent2"/>
                </a:solidFill>
                <a:cs typeface="Arial" panose="020B0604020202020204"/>
              </a:rPr>
              <a:t>3,4</a:t>
            </a:r>
            <a:endParaRPr lang="en-US" b="1" dirty="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a:spLocks noGrp="1"/>
          </p:cNvSpPr>
          <p:nvPr>
            <p:ph type="title"/>
          </p:nvPr>
        </p:nvSpPr>
        <p:spPr/>
        <p:txBody>
          <a:bodyPr>
            <a:normAutofit/>
          </a:bodyPr>
          <a:lstStyle/>
          <a:p>
            <a:r>
              <a:rPr lang="en-US" dirty="0"/>
              <a:t>Efgartigimod Blocks FcRn and Causes Transient Reductions in IgG Levels </a:t>
            </a:r>
            <a:endParaRPr lang="fr-FR" dirty="0"/>
          </a:p>
        </p:txBody>
      </p:sp>
      <p:sp>
        <p:nvSpPr>
          <p:cNvPr id="3" name="Text Placeholder 2"/>
          <p:cNvSpPr>
            <a:spLocks noGrp="1"/>
          </p:cNvSpPr>
          <p:nvPr>
            <p:ph idx="1"/>
          </p:nvPr>
        </p:nvSpPr>
        <p:spPr>
          <a:xfrm>
            <a:off x="609600" y="1447801"/>
            <a:ext cx="4799308" cy="4495800"/>
          </a:xfrm>
        </p:spPr>
        <p:txBody>
          <a:bodyPr lIns="0">
            <a:noAutofit/>
          </a:bodyPr>
          <a:lstStyle/>
          <a:p>
            <a:pPr>
              <a:spcBef>
                <a:spcPts val="800"/>
              </a:spcBef>
            </a:pPr>
            <a:r>
              <a:rPr lang="en-IN" sz="2000" dirty="0"/>
              <a:t>FcRn recycles IgG, extending its half-life </a:t>
            </a:r>
            <a:br>
              <a:rPr lang="en-IN" sz="2000" dirty="0"/>
            </a:br>
            <a:r>
              <a:rPr lang="en-IN" sz="2000" dirty="0"/>
              <a:t>and serum concentration</a:t>
            </a:r>
            <a:r>
              <a:rPr lang="en-IN" sz="2000" baseline="30000" dirty="0"/>
              <a:t>1</a:t>
            </a:r>
            <a:r>
              <a:rPr lang="en-IN" sz="2000" dirty="0"/>
              <a:t> </a:t>
            </a:r>
            <a:endParaRPr lang="en-IN" sz="2000" dirty="0"/>
          </a:p>
          <a:p>
            <a:pPr>
              <a:spcBef>
                <a:spcPts val="800"/>
              </a:spcBef>
            </a:pPr>
            <a:r>
              <a:rPr lang="en-IN" sz="2000" dirty="0"/>
              <a:t>Efgartigimod, a human IgG1 Fc fragment, is a natural ligand of </a:t>
            </a:r>
            <a:r>
              <a:rPr lang="en-IN" sz="2000" dirty="0" err="1"/>
              <a:t>FcRn</a:t>
            </a:r>
            <a:r>
              <a:rPr lang="en-IN" sz="2000" dirty="0"/>
              <a:t> engineered </a:t>
            </a:r>
            <a:br>
              <a:rPr lang="en-IN" sz="2000" dirty="0"/>
            </a:br>
            <a:r>
              <a:rPr lang="en-IN" sz="2000" dirty="0"/>
              <a:t>for increased affinity to FcRn</a:t>
            </a:r>
            <a:r>
              <a:rPr lang="en-IN" sz="2000" baseline="30000" dirty="0"/>
              <a:t>2,3</a:t>
            </a:r>
            <a:endParaRPr lang="en-IN" sz="2000" baseline="30000" dirty="0"/>
          </a:p>
          <a:p>
            <a:pPr>
              <a:spcBef>
                <a:spcPts val="800"/>
              </a:spcBef>
            </a:pPr>
            <a:r>
              <a:rPr lang="en-IN" sz="2000" dirty="0"/>
              <a:t>Efgartigimod was designed to outcompete endogenous IgG, preventing recycling, and promoting lysosomal degradation of IgG without impacting its production</a:t>
            </a:r>
            <a:r>
              <a:rPr lang="en-IN" sz="2000" baseline="30000" dirty="0"/>
              <a:t>2-5</a:t>
            </a:r>
            <a:endParaRPr lang="en-IN" sz="2000" baseline="30000" dirty="0">
              <a:cs typeface="Calibri" panose="020F0502020204030204"/>
            </a:endParaRPr>
          </a:p>
          <a:p>
            <a:pPr lvl="1">
              <a:buFont typeface="Courier New" panose="02070309020205020404" pitchFamily="49" charset="0"/>
              <a:buChar char="o"/>
            </a:pPr>
            <a:r>
              <a:rPr lang="en-IN" sz="1800" dirty="0"/>
              <a:t>Targeted reduction of all IgG subtypes</a:t>
            </a:r>
            <a:endParaRPr lang="en-IN" sz="1800" dirty="0">
              <a:cs typeface="Calibri" panose="020F0502020204030204"/>
            </a:endParaRPr>
          </a:p>
          <a:p>
            <a:pPr lvl="1">
              <a:buFont typeface="Courier New" panose="02070309020205020404" pitchFamily="49" charset="0"/>
              <a:buChar char="o"/>
            </a:pPr>
            <a:r>
              <a:rPr lang="en-IN" sz="1800" dirty="0"/>
              <a:t>No reduction in IgM or IgA levels</a:t>
            </a:r>
            <a:endParaRPr lang="en-IN" sz="1800" dirty="0">
              <a:cs typeface="Calibri" panose="020F0502020204030204"/>
            </a:endParaRPr>
          </a:p>
          <a:p>
            <a:pPr lvl="1">
              <a:buFont typeface="Courier New" panose="02070309020205020404" pitchFamily="49" charset="0"/>
              <a:buChar char="o"/>
            </a:pPr>
            <a:r>
              <a:rPr lang="en-IN" sz="1800" dirty="0"/>
              <a:t>No reduction in albumin levels</a:t>
            </a:r>
            <a:endParaRPr lang="en-IN" sz="1800" dirty="0"/>
          </a:p>
          <a:p>
            <a:pPr lvl="1">
              <a:buFont typeface="Courier New" panose="02070309020205020404" pitchFamily="49" charset="0"/>
              <a:buChar char="o"/>
            </a:pPr>
            <a:r>
              <a:rPr lang="en-IN" sz="1800" dirty="0"/>
              <a:t>No increase in cholesterol</a:t>
            </a:r>
            <a:endParaRPr lang="en-IN" sz="1800" dirty="0"/>
          </a:p>
          <a:p>
            <a:pPr>
              <a:spcBef>
                <a:spcPts val="800"/>
              </a:spcBef>
            </a:pPr>
            <a:r>
              <a:rPr lang="en-US" dirty="0"/>
              <a:t>gMG: maximum mean total IgG reduction of &gt;60%; returned to baseline at week 12</a:t>
            </a:r>
            <a:r>
              <a:rPr lang="en-US" baseline="30000" dirty="0"/>
              <a:t>4</a:t>
            </a:r>
            <a:endParaRPr lang="en-US" baseline="30000" dirty="0"/>
          </a:p>
          <a:p>
            <a:pPr>
              <a:buFont typeface="Courier New" panose="02070309020205020404" pitchFamily="49" charset="0"/>
              <a:buChar char="o"/>
            </a:pPr>
            <a:endParaRPr lang="en-IN" dirty="0"/>
          </a:p>
        </p:txBody>
      </p:sp>
      <p:sp>
        <p:nvSpPr>
          <p:cNvPr id="111"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72CE451-38B6-4970-B200-7962877A3A8C}" type="slidenum">
              <a:rPr kumimoji="0" lang="en-US" sz="1100" b="0" i="0" u="none" strike="noStrike" kern="1200" cap="none" spc="0" normalizeH="0" baseline="0" noProof="0" dirty="0" smtClean="0">
                <a:ln>
                  <a:noFill/>
                </a:ln>
                <a:solidFill>
                  <a:srgbClr val="595A59"/>
                </a:solidFill>
                <a:effectLst/>
                <a:uLnTx/>
                <a:uFillTx/>
                <a:latin typeface="Calibri" panose="020F0502020204030204"/>
                <a:ea typeface="+mn-ea"/>
                <a:cs typeface="+mn-cs"/>
              </a:rPr>
            </a:fld>
            <a:endParaRPr kumimoji="0" lang="en-US" sz="1100" b="0" i="0" u="none" strike="noStrike" kern="1200" cap="none" spc="0" normalizeH="0" baseline="0" noProof="0" dirty="0">
              <a:ln>
                <a:noFill/>
              </a:ln>
              <a:solidFill>
                <a:srgbClr val="595A59"/>
              </a:solidFill>
              <a:effectLst/>
              <a:uLnTx/>
              <a:uFillTx/>
              <a:latin typeface="Calibri" panose="020F0502020204030204"/>
              <a:ea typeface="+mn-ea"/>
              <a:cs typeface="+mn-cs"/>
            </a:endParaRPr>
          </a:p>
        </p:txBody>
      </p:sp>
      <p:sp>
        <p:nvSpPr>
          <p:cNvPr id="98" name="Footer Placeholder 1"/>
          <p:cNvSpPr txBox="1"/>
          <p:nvPr/>
        </p:nvSpPr>
        <p:spPr>
          <a:xfrm>
            <a:off x="342900" y="5866067"/>
            <a:ext cx="9089100" cy="839533"/>
          </a:xfrm>
          <a:prstGeom prst="rect">
            <a:avLst/>
          </a:prstGeom>
        </p:spPr>
        <p:txBody>
          <a:bodyPr vert="horz" lIns="91440" tIns="45720" rIns="91440" bIns="45720" rtlCol="0" anchor="b" anchorCtr="0"/>
          <a:lstStyle>
            <a:defPPr>
              <a:defRPr lang="en-US"/>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90000"/>
              </a:lnSpc>
              <a:spcBef>
                <a:spcPts val="200"/>
              </a:spcBef>
              <a:defRPr/>
            </a:pPr>
            <a:r>
              <a:rPr kumimoji="0" lang="en-US" sz="1050" i="0" u="none" strike="noStrike" kern="1200" cap="none" spc="0" normalizeH="0" baseline="0" noProof="0" dirty="0">
                <a:ln>
                  <a:noFill/>
                </a:ln>
                <a:effectLst/>
                <a:uLnTx/>
                <a:uFillTx/>
                <a:ea typeface="+mn-ea"/>
                <a:cs typeface="+mn-cs"/>
              </a:rPr>
              <a:t>Fc, crystallizable fragment; FcRn,</a:t>
            </a:r>
            <a:r>
              <a:rPr lang="en-US" sz="1050" dirty="0"/>
              <a:t> neonatal Fc receptor;</a:t>
            </a:r>
            <a:r>
              <a:rPr kumimoji="0" lang="en-US" sz="1050" i="0" u="none" strike="noStrike" kern="1200" cap="none" spc="0" normalizeH="0" baseline="0" noProof="0" dirty="0">
                <a:ln>
                  <a:noFill/>
                </a:ln>
                <a:effectLst/>
                <a:uLnTx/>
                <a:uFillTx/>
                <a:ea typeface="+mn-ea"/>
                <a:cs typeface="+mn-cs"/>
              </a:rPr>
              <a:t> gMG, generalized myasthenia gravis; Ig, immunoglobulin.</a:t>
            </a:r>
            <a:endParaRPr kumimoji="0" lang="en-US" sz="1050" i="0" u="none" strike="noStrike" kern="1200" cap="none" spc="0" normalizeH="0" baseline="0" noProof="0" dirty="0">
              <a:ln>
                <a:noFill/>
              </a:ln>
              <a:effectLst/>
              <a:uLnTx/>
              <a:uFillTx/>
              <a:ea typeface="+mn-ea"/>
              <a:cs typeface="+mn-cs"/>
            </a:endParaRPr>
          </a:p>
          <a:p>
            <a:pPr marL="12065" marR="0" lvl="0" indent="0" algn="l" defTabSz="914400" rtl="0" eaLnBrk="1" fontAlgn="auto" latinLnBrk="0" hangingPunct="1">
              <a:lnSpc>
                <a:spcPct val="90000"/>
              </a:lnSpc>
              <a:spcBef>
                <a:spcPts val="200"/>
              </a:spcBef>
              <a:buClrTx/>
              <a:buSzTx/>
              <a:buFontTx/>
              <a:buNone/>
              <a:tabLst>
                <a:tab pos="149860" algn="l"/>
              </a:tabLst>
              <a:defRPr/>
            </a:pPr>
            <a:r>
              <a:rPr kumimoji="0" lang="en-US" sz="1050" b="1" i="0" u="none" strike="noStrike" kern="1200" cap="none" spc="-10" normalizeH="0" baseline="0" noProof="0" dirty="0">
                <a:ln>
                  <a:noFill/>
                </a:ln>
                <a:effectLst/>
                <a:uLnTx/>
                <a:uFillTx/>
                <a:ea typeface="+mn-ea"/>
                <a:cs typeface="Calibri" panose="020F0502020204030204"/>
              </a:rPr>
              <a:t>1. </a:t>
            </a:r>
            <a:r>
              <a:rPr kumimoji="0" lang="en-US" sz="1050" b="0" i="0" u="none" strike="noStrike" kern="1200" cap="none" spc="-10" normalizeH="0" baseline="0" noProof="0" dirty="0">
                <a:ln>
                  <a:noFill/>
                </a:ln>
                <a:effectLst/>
                <a:uLnTx/>
                <a:uFillTx/>
                <a:ea typeface="+mn-ea"/>
                <a:cs typeface="Calibri" panose="020F0502020204030204"/>
              </a:rPr>
              <a:t>Sesarman A, et al. </a:t>
            </a:r>
            <a:r>
              <a:rPr kumimoji="0" lang="en-US" sz="1050" b="0" i="1" u="none" strike="noStrike" kern="1200" cap="none" spc="-10" normalizeH="0" baseline="0" noProof="0" dirty="0">
                <a:ln>
                  <a:noFill/>
                </a:ln>
                <a:effectLst/>
                <a:uLnTx/>
                <a:uFillTx/>
                <a:ea typeface="+mn-ea"/>
                <a:cs typeface="Calibri" panose="020F0502020204030204"/>
              </a:rPr>
              <a:t>Cell Mol Life Sci</a:t>
            </a:r>
            <a:r>
              <a:rPr kumimoji="0" lang="en-US" sz="1050" b="0" i="0" u="none" strike="noStrike" kern="1200" cap="none" spc="-10" normalizeH="0" baseline="0" noProof="0" dirty="0">
                <a:ln>
                  <a:noFill/>
                </a:ln>
                <a:effectLst/>
                <a:uLnTx/>
                <a:uFillTx/>
                <a:ea typeface="+mn-ea"/>
                <a:cs typeface="Calibri" panose="020F0502020204030204"/>
              </a:rPr>
              <a:t>. 2010;67(15):2533-2550</a:t>
            </a:r>
            <a:r>
              <a:rPr kumimoji="0" lang="en-US" sz="1050" b="0" i="0" u="none" strike="noStrike" kern="1200" cap="none" spc="-5" normalizeH="0" baseline="0" noProof="0" dirty="0">
                <a:ln>
                  <a:noFill/>
                </a:ln>
                <a:effectLst/>
                <a:uLnTx/>
                <a:uFillTx/>
                <a:ea typeface="+mn-ea"/>
                <a:cs typeface="Calibri" panose="020F0502020204030204"/>
              </a:rPr>
              <a:t>. </a:t>
            </a:r>
            <a:r>
              <a:rPr kumimoji="0" lang="en-US" sz="1050" b="1" i="0" u="none" strike="noStrike" kern="1200" cap="none" spc="-5" normalizeH="0" baseline="0" noProof="0" dirty="0">
                <a:ln>
                  <a:noFill/>
                </a:ln>
                <a:effectLst/>
                <a:uLnTx/>
                <a:uFillTx/>
                <a:ea typeface="+mn-ea"/>
                <a:cs typeface="Calibri" panose="020F0502020204030204"/>
              </a:rPr>
              <a:t>2. </a:t>
            </a:r>
            <a:r>
              <a:rPr kumimoji="0" lang="nl-NL" sz="1050" b="0" i="0" u="none" strike="noStrike" kern="1200" cap="none" spc="0" normalizeH="0" baseline="0" noProof="0" dirty="0">
                <a:ln>
                  <a:noFill/>
                </a:ln>
                <a:effectLst/>
                <a:uLnTx/>
                <a:uFillTx/>
                <a:ea typeface="+mn-ea"/>
                <a:cs typeface="Calibri" panose="020F0502020204030204"/>
              </a:rPr>
              <a:t>Ulrichts P, et al. </a:t>
            </a:r>
            <a:r>
              <a:rPr kumimoji="0" lang="nl-NL" sz="1050" b="0" i="1" u="none" strike="noStrike" kern="1200" cap="none" spc="0" normalizeH="0" baseline="0" noProof="0" dirty="0">
                <a:ln>
                  <a:noFill/>
                </a:ln>
                <a:effectLst/>
                <a:uLnTx/>
                <a:uFillTx/>
                <a:ea typeface="+mn-ea"/>
                <a:cs typeface="Calibri" panose="020F0502020204030204"/>
              </a:rPr>
              <a:t>J Clin Invest</a:t>
            </a:r>
            <a:r>
              <a:rPr kumimoji="0" lang="nl-NL" sz="1050" b="0" i="0" u="none" strike="noStrike" kern="1200" cap="none" spc="0" normalizeH="0" baseline="0" noProof="0" dirty="0">
                <a:ln>
                  <a:noFill/>
                </a:ln>
                <a:effectLst/>
                <a:uLnTx/>
                <a:uFillTx/>
                <a:ea typeface="+mn-ea"/>
                <a:cs typeface="Calibri" panose="020F0502020204030204"/>
              </a:rPr>
              <a:t>. 2018;128(10):4372-4386. </a:t>
            </a:r>
            <a:br>
              <a:rPr kumimoji="0" lang="nl-NL" sz="1050" b="0" i="0" u="none" strike="noStrike" kern="1200" cap="none" spc="0" normalizeH="0" baseline="0" noProof="0" dirty="0">
                <a:ln>
                  <a:noFill/>
                </a:ln>
                <a:effectLst/>
                <a:uLnTx/>
                <a:uFillTx/>
                <a:ea typeface="+mn-ea"/>
                <a:cs typeface="Calibri" panose="020F0502020204030204"/>
              </a:rPr>
            </a:br>
            <a:r>
              <a:rPr kumimoji="0" lang="nl-NL" sz="1050" b="1" i="0" u="none" strike="noStrike" kern="1200" cap="none" spc="0" normalizeH="0" baseline="0" noProof="0" dirty="0">
                <a:ln>
                  <a:noFill/>
                </a:ln>
                <a:effectLst/>
                <a:uLnTx/>
                <a:uFillTx/>
                <a:ea typeface="+mn-ea"/>
                <a:cs typeface="Calibri" panose="020F0502020204030204"/>
              </a:rPr>
              <a:t>3. </a:t>
            </a:r>
            <a:r>
              <a:rPr kumimoji="0" lang="nl-NL" sz="1050" b="0" i="0" u="none" strike="noStrike" kern="1200" cap="none" spc="0" normalizeH="0" baseline="0" noProof="0" dirty="0">
                <a:ln>
                  <a:noFill/>
                </a:ln>
                <a:effectLst/>
                <a:uLnTx/>
                <a:uFillTx/>
                <a:ea typeface="+mn-ea"/>
                <a:cs typeface="Calibri" panose="020F0502020204030204"/>
              </a:rPr>
              <a:t>Vaccaro C, et al. </a:t>
            </a:r>
            <a:r>
              <a:rPr kumimoji="0" lang="nl-NL" sz="1050" b="0" i="1" u="none" strike="noStrike" kern="1200" cap="none" spc="0" normalizeH="0" baseline="0" noProof="0" dirty="0">
                <a:ln>
                  <a:noFill/>
                </a:ln>
                <a:effectLst/>
                <a:uLnTx/>
                <a:uFillTx/>
                <a:ea typeface="+mn-ea"/>
                <a:cs typeface="Calibri" panose="020F0502020204030204"/>
              </a:rPr>
              <a:t>Nat Biotech</a:t>
            </a:r>
            <a:r>
              <a:rPr kumimoji="0" lang="nl-NL" sz="1050" b="0" i="0" u="none" strike="noStrike" kern="1200" cap="none" spc="0" normalizeH="0" baseline="0" noProof="0" dirty="0">
                <a:ln>
                  <a:noFill/>
                </a:ln>
                <a:effectLst/>
                <a:uLnTx/>
                <a:uFillTx/>
                <a:ea typeface="+mn-ea"/>
                <a:cs typeface="Calibri" panose="020F0502020204030204"/>
              </a:rPr>
              <a:t>. 2005;23(10):1283-1288. </a:t>
            </a:r>
            <a:r>
              <a:rPr kumimoji="0" lang="nl-NL" sz="1050" b="1" i="0" u="none" strike="noStrike" kern="1200" cap="none" spc="0" normalizeH="0" baseline="0" noProof="0" dirty="0">
                <a:ln>
                  <a:noFill/>
                </a:ln>
                <a:effectLst/>
                <a:uLnTx/>
                <a:uFillTx/>
                <a:ea typeface="+mn-ea"/>
                <a:cs typeface="Calibri" panose="020F0502020204030204"/>
              </a:rPr>
              <a:t>4. </a:t>
            </a:r>
            <a:r>
              <a:rPr kumimoji="0" lang="nl-NL" sz="1050" b="0" i="0" u="none" strike="noStrike" kern="1200" cap="none" spc="0" normalizeH="0" baseline="0" noProof="0" dirty="0">
                <a:ln>
                  <a:noFill/>
                </a:ln>
                <a:effectLst/>
                <a:uLnTx/>
                <a:uFillTx/>
                <a:ea typeface="+mn-ea"/>
                <a:cs typeface="Calibri" panose="020F0502020204030204"/>
              </a:rPr>
              <a:t>Howard JF Jr, et al. </a:t>
            </a:r>
            <a:r>
              <a:rPr kumimoji="0" lang="nl-NL" sz="1050" b="0" i="1" u="none" strike="noStrike" kern="1200" cap="none" spc="0" normalizeH="0" baseline="0" noProof="0" dirty="0">
                <a:ln>
                  <a:noFill/>
                </a:ln>
                <a:effectLst/>
                <a:uLnTx/>
                <a:uFillTx/>
                <a:ea typeface="+mn-ea"/>
                <a:cs typeface="Calibri" panose="020F0502020204030204"/>
              </a:rPr>
              <a:t>Lancet Neurol</a:t>
            </a:r>
            <a:r>
              <a:rPr kumimoji="0" lang="nl-NL" sz="1050" b="0" i="0" u="none" strike="noStrike" kern="1200" cap="none" spc="0" normalizeH="0" baseline="0" noProof="0" dirty="0">
                <a:ln>
                  <a:noFill/>
                </a:ln>
                <a:effectLst/>
                <a:uLnTx/>
                <a:uFillTx/>
                <a:ea typeface="+mn-ea"/>
                <a:cs typeface="Calibri" panose="020F0502020204030204"/>
              </a:rPr>
              <a:t>. 2021;20(7):526-536. </a:t>
            </a:r>
            <a:r>
              <a:rPr kumimoji="0" lang="nl-NL" sz="1050" b="1" i="0" u="none" strike="noStrike" kern="1200" cap="none" spc="0" normalizeH="0" baseline="0" noProof="0" dirty="0">
                <a:ln>
                  <a:noFill/>
                </a:ln>
                <a:effectLst/>
                <a:uLnTx/>
                <a:uFillTx/>
                <a:ea typeface="+mn-ea"/>
                <a:cs typeface="Calibri" panose="020F0502020204030204"/>
              </a:rPr>
              <a:t>5.</a:t>
            </a:r>
            <a:r>
              <a:rPr kumimoji="0" lang="en-US" sz="1050" b="0" i="0" u="none" strike="noStrike" kern="1200" cap="none" spc="0" normalizeH="0" baseline="0" noProof="0" dirty="0">
                <a:ln>
                  <a:noFill/>
                </a:ln>
                <a:effectLst/>
                <a:uLnTx/>
                <a:uFillTx/>
                <a:ea typeface="+mn-ea"/>
                <a:cs typeface="+mn-cs"/>
              </a:rPr>
              <a:t> Nixon AE, et al. </a:t>
            </a:r>
            <a:r>
              <a:rPr kumimoji="0" lang="en-US" sz="1050" b="0" i="1" u="none" strike="noStrike" kern="1200" cap="none" spc="0" normalizeH="0" baseline="0" noProof="0" dirty="0">
                <a:ln>
                  <a:noFill/>
                </a:ln>
                <a:effectLst/>
                <a:uLnTx/>
                <a:uFillTx/>
                <a:ea typeface="+mn-ea"/>
                <a:cs typeface="+mn-cs"/>
              </a:rPr>
              <a:t>Front Immunol. </a:t>
            </a:r>
            <a:r>
              <a:rPr kumimoji="0" lang="en-US" sz="1050" b="0" i="0" u="none" strike="noStrike" kern="1200" cap="none" spc="0" normalizeH="0" baseline="0" noProof="0" dirty="0">
                <a:ln>
                  <a:noFill/>
                </a:ln>
                <a:effectLst/>
                <a:uLnTx/>
                <a:uFillTx/>
                <a:ea typeface="+mn-ea"/>
                <a:cs typeface="+mn-cs"/>
              </a:rPr>
              <a:t>2015;6:176.</a:t>
            </a:r>
            <a:r>
              <a:rPr kumimoji="0" lang="nl-NL" sz="1050" b="1" i="0" u="none" strike="noStrike" kern="1200" cap="none" spc="0" normalizeH="0" baseline="0" noProof="0" dirty="0">
                <a:ln>
                  <a:noFill/>
                </a:ln>
                <a:effectLst/>
                <a:uLnTx/>
                <a:uFillTx/>
                <a:ea typeface="+mn-ea"/>
                <a:cs typeface="Calibri" panose="020F0502020204030204"/>
              </a:rPr>
              <a:t> </a:t>
            </a:r>
            <a:endParaRPr kumimoji="0" lang="nl-NL" sz="1050" b="1" i="0" u="none" strike="noStrike" kern="1200" cap="none" spc="0" normalizeH="0" baseline="0" noProof="0" dirty="0">
              <a:ln>
                <a:noFill/>
              </a:ln>
              <a:effectLst/>
              <a:uLnTx/>
              <a:uFillTx/>
              <a:ea typeface="+mn-ea"/>
              <a:cs typeface="Calibri" panose="020F0502020204030204"/>
            </a:endParaRPr>
          </a:p>
        </p:txBody>
      </p:sp>
      <p:grpSp>
        <p:nvGrpSpPr>
          <p:cNvPr id="172" name="Group 171"/>
          <p:cNvGrpSpPr/>
          <p:nvPr/>
        </p:nvGrpSpPr>
        <p:grpSpPr>
          <a:xfrm>
            <a:off x="7865370" y="5337887"/>
            <a:ext cx="3587878" cy="942685"/>
            <a:chOff x="7612798" y="5101409"/>
            <a:chExt cx="3587878" cy="942685"/>
          </a:xfrm>
        </p:grpSpPr>
        <p:grpSp>
          <p:nvGrpSpPr>
            <p:cNvPr id="173" name="Group 172"/>
            <p:cNvGrpSpPr/>
            <p:nvPr/>
          </p:nvGrpSpPr>
          <p:grpSpPr>
            <a:xfrm>
              <a:off x="10066032" y="5194915"/>
              <a:ext cx="1134644" cy="833955"/>
              <a:chOff x="10724935" y="5127680"/>
              <a:chExt cx="1134644" cy="833955"/>
            </a:xfrm>
          </p:grpSpPr>
          <p:sp>
            <p:nvSpPr>
              <p:cNvPr id="183" name="TextBox 182"/>
              <p:cNvSpPr txBox="1"/>
              <p:nvPr/>
            </p:nvSpPr>
            <p:spPr>
              <a:xfrm>
                <a:off x="10724935" y="5638470"/>
                <a:ext cx="1134644" cy="323165"/>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rPr>
                  <a:t>Efgartigimod </a:t>
                </a:r>
                <a:br>
                  <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rPr>
                </a:br>
                <a:r>
                  <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rPr>
                  <a:t>(Fc Fragment)</a:t>
                </a:r>
                <a:endPar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endParaRPr>
              </a:p>
            </p:txBody>
          </p:sp>
          <p:pic>
            <p:nvPicPr>
              <p:cNvPr id="184" name="Picture 183" descr="A close up of a logo&#10;&#10;Description automatically generated"/>
              <p:cNvPicPr>
                <a:picLocks noChangeAspect="1"/>
              </p:cNvPicPr>
              <p:nvPr/>
            </p:nvPicPr>
            <p:blipFill rotWithShape="1">
              <a:blip r:embed="rId1"/>
              <a:srcRect l="16666" t="86685" r="77056" b="2188"/>
              <a:stretch>
                <a:fillRect/>
              </a:stretch>
            </p:blipFill>
            <p:spPr>
              <a:xfrm>
                <a:off x="11031400" y="5127680"/>
                <a:ext cx="607454" cy="605673"/>
              </a:xfrm>
              <a:prstGeom prst="rect">
                <a:avLst/>
              </a:prstGeom>
            </p:spPr>
          </p:pic>
        </p:grpSp>
        <p:grpSp>
          <p:nvGrpSpPr>
            <p:cNvPr id="174" name="Group 173"/>
            <p:cNvGrpSpPr/>
            <p:nvPr/>
          </p:nvGrpSpPr>
          <p:grpSpPr>
            <a:xfrm>
              <a:off x="8772626" y="5135176"/>
              <a:ext cx="900888" cy="908918"/>
              <a:chOff x="8772626" y="5135176"/>
              <a:chExt cx="900888" cy="908918"/>
            </a:xfrm>
          </p:grpSpPr>
          <p:sp>
            <p:nvSpPr>
              <p:cNvPr id="181" name="TextBox 180"/>
              <p:cNvSpPr txBox="1"/>
              <p:nvPr/>
            </p:nvSpPr>
            <p:spPr>
              <a:xfrm>
                <a:off x="8772626" y="5720929"/>
                <a:ext cx="900888" cy="3231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rPr>
                  <a:t>IgG</a:t>
                </a:r>
                <a:br>
                  <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rPr>
                </a:br>
                <a:r>
                  <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rPr>
                  <a:t>Antibody</a:t>
                </a:r>
                <a:endPar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endParaRPr>
              </a:p>
            </p:txBody>
          </p:sp>
          <p:pic>
            <p:nvPicPr>
              <p:cNvPr id="182" name="Picture 181"/>
              <p:cNvPicPr>
                <a:picLocks noChangeAspect="1"/>
              </p:cNvPicPr>
              <p:nvPr/>
            </p:nvPicPr>
            <p:blipFill rotWithShape="1">
              <a:blip r:embed="rId2"/>
              <a:srcRect l="39536" t="31845" r="42362" b="38981"/>
              <a:stretch>
                <a:fillRect/>
              </a:stretch>
            </p:blipFill>
            <p:spPr>
              <a:xfrm rot="17812659">
                <a:off x="8866958" y="5149840"/>
                <a:ext cx="531834" cy="502505"/>
              </a:xfrm>
              <a:prstGeom prst="rect">
                <a:avLst/>
              </a:prstGeom>
            </p:spPr>
          </p:pic>
        </p:grpSp>
        <p:grpSp>
          <p:nvGrpSpPr>
            <p:cNvPr id="175" name="Group 174"/>
            <p:cNvGrpSpPr/>
            <p:nvPr/>
          </p:nvGrpSpPr>
          <p:grpSpPr>
            <a:xfrm>
              <a:off x="9672753" y="5255298"/>
              <a:ext cx="458616" cy="613767"/>
              <a:chOff x="10049269" y="5268745"/>
              <a:chExt cx="458616" cy="613767"/>
            </a:xfrm>
          </p:grpSpPr>
          <p:sp>
            <p:nvSpPr>
              <p:cNvPr id="179" name="TextBox 178"/>
              <p:cNvSpPr txBox="1"/>
              <p:nvPr/>
            </p:nvSpPr>
            <p:spPr>
              <a:xfrm>
                <a:off x="10127201" y="5720929"/>
                <a:ext cx="323807" cy="161583"/>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rPr>
                  <a:t>FcRn</a:t>
                </a:r>
                <a:endPar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endParaRPr>
              </a:p>
            </p:txBody>
          </p:sp>
          <p:pic>
            <p:nvPicPr>
              <p:cNvPr id="180" name="Picture 179" descr="A star in the background&#10;&#10;Description automatically generated"/>
              <p:cNvPicPr>
                <a:picLocks noChangeAspect="1"/>
              </p:cNvPicPr>
              <p:nvPr/>
            </p:nvPicPr>
            <p:blipFill rotWithShape="1">
              <a:blip r:embed="rId3"/>
              <a:srcRect l="54923" t="36351" r="40833" b="56221"/>
              <a:stretch>
                <a:fillRect/>
              </a:stretch>
            </p:blipFill>
            <p:spPr>
              <a:xfrm rot="18127902">
                <a:off x="10045710" y="5272304"/>
                <a:ext cx="465734" cy="458616"/>
              </a:xfrm>
              <a:prstGeom prst="rect">
                <a:avLst/>
              </a:prstGeom>
            </p:spPr>
          </p:pic>
        </p:grpSp>
        <p:grpSp>
          <p:nvGrpSpPr>
            <p:cNvPr id="176" name="Group 175"/>
            <p:cNvGrpSpPr/>
            <p:nvPr/>
          </p:nvGrpSpPr>
          <p:grpSpPr>
            <a:xfrm>
              <a:off x="7612798" y="5101409"/>
              <a:ext cx="1205395" cy="942685"/>
              <a:chOff x="7249729" y="5101409"/>
              <a:chExt cx="1205395" cy="942685"/>
            </a:xfrm>
          </p:grpSpPr>
          <p:sp>
            <p:nvSpPr>
              <p:cNvPr id="177" name="TextBox 176"/>
              <p:cNvSpPr txBox="1"/>
              <p:nvPr/>
            </p:nvSpPr>
            <p:spPr>
              <a:xfrm>
                <a:off x="7249729" y="5720929"/>
                <a:ext cx="1205395" cy="323165"/>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rPr>
                  <a:t>IgG</a:t>
                </a:r>
                <a:br>
                  <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rPr>
                </a:br>
                <a:r>
                  <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rPr>
                  <a:t>Autoantibody</a:t>
                </a:r>
                <a:endParaRPr kumimoji="0" lang="en-US" sz="1050" b="0" i="0" u="none" strike="noStrike" kern="1200" cap="none" spc="0" normalizeH="0" baseline="0" noProof="0" dirty="0">
                  <a:ln>
                    <a:noFill/>
                  </a:ln>
                  <a:solidFill>
                    <a:schemeClr val="tx2"/>
                  </a:solidFill>
                  <a:effectLst/>
                  <a:uLnTx/>
                  <a:uFillTx/>
                  <a:latin typeface="Segoe UI" panose="020B0502040204020203"/>
                  <a:ea typeface="+mn-ea"/>
                  <a:cs typeface="+mn-cs"/>
                </a:endParaRPr>
              </a:p>
            </p:txBody>
          </p:sp>
          <p:pic>
            <p:nvPicPr>
              <p:cNvPr id="178" name="Picture 177" descr="A picture containing fireworks, laptop, star&#10;&#10;Description automatically generated"/>
              <p:cNvPicPr>
                <a:picLocks noChangeAspect="1"/>
              </p:cNvPicPr>
              <p:nvPr/>
            </p:nvPicPr>
            <p:blipFill rotWithShape="1">
              <a:blip r:embed="rId4"/>
              <a:srcRect l="42396" t="47024" r="53403" b="46667"/>
              <a:stretch>
                <a:fillRect/>
              </a:stretch>
            </p:blipFill>
            <p:spPr>
              <a:xfrm rot="18249647">
                <a:off x="7528695" y="5143768"/>
                <a:ext cx="545638" cy="460920"/>
              </a:xfrm>
              <a:prstGeom prst="rect">
                <a:avLst/>
              </a:prstGeom>
            </p:spPr>
          </p:pic>
        </p:grpSp>
      </p:grpSp>
      <p:grpSp>
        <p:nvGrpSpPr>
          <p:cNvPr id="185" name="Group 184"/>
          <p:cNvGrpSpPr/>
          <p:nvPr/>
        </p:nvGrpSpPr>
        <p:grpSpPr>
          <a:xfrm>
            <a:off x="5298153" y="1401004"/>
            <a:ext cx="6582945" cy="4178070"/>
            <a:chOff x="5027018" y="940670"/>
            <a:chExt cx="6764457" cy="4243794"/>
          </a:xfrm>
        </p:grpSpPr>
        <p:pic>
          <p:nvPicPr>
            <p:cNvPr id="186" name="Picture 185"/>
            <p:cNvPicPr>
              <a:picLocks noChangeAspect="1"/>
            </p:cNvPicPr>
            <p:nvPr/>
          </p:nvPicPr>
          <p:blipFill>
            <a:blip r:embed="rId5"/>
            <a:stretch>
              <a:fillRect/>
            </a:stretch>
          </p:blipFill>
          <p:spPr>
            <a:xfrm>
              <a:off x="5027018" y="1088980"/>
              <a:ext cx="2432612" cy="1824465"/>
            </a:xfrm>
            <a:prstGeom prst="rect">
              <a:avLst/>
            </a:prstGeom>
          </p:spPr>
        </p:pic>
        <p:sp>
          <p:nvSpPr>
            <p:cNvPr id="187" name="TextBox 186"/>
            <p:cNvSpPr txBox="1"/>
            <p:nvPr/>
          </p:nvSpPr>
          <p:spPr>
            <a:xfrm>
              <a:off x="5336380" y="1073855"/>
              <a:ext cx="1020080" cy="2813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chemeClr val="tx2"/>
                  </a:solidFill>
                  <a:effectLst/>
                  <a:uLnTx/>
                  <a:uFillTx/>
                  <a:latin typeface="Calibri" panose="020F0502020204030204"/>
                  <a:ea typeface="+mn-ea"/>
                  <a:cs typeface="+mn-cs"/>
                </a:rPr>
                <a:t>Blood Vessel</a:t>
              </a:r>
              <a:endParaRPr kumimoji="0" lang="en-US" sz="1200" b="1"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188" name="TextBox 187"/>
            <p:cNvSpPr txBox="1"/>
            <p:nvPr/>
          </p:nvSpPr>
          <p:spPr>
            <a:xfrm>
              <a:off x="6157985" y="2921618"/>
              <a:ext cx="1036419" cy="2813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chemeClr val="tx2"/>
                  </a:solidFill>
                  <a:effectLst/>
                  <a:uLnTx/>
                  <a:uFillTx/>
                  <a:latin typeface="Calibri" panose="020F0502020204030204"/>
                  <a:ea typeface="+mn-ea"/>
                  <a:cs typeface="+mn-cs"/>
                </a:rPr>
                <a:t>Endothelium</a:t>
              </a:r>
              <a:endParaRPr kumimoji="0" lang="en-US" sz="1200" b="1"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pic>
          <p:nvPicPr>
            <p:cNvPr id="189" name="Picture 188"/>
            <p:cNvPicPr>
              <a:picLocks noChangeAspect="1"/>
            </p:cNvPicPr>
            <p:nvPr/>
          </p:nvPicPr>
          <p:blipFill>
            <a:blip r:embed="rId6"/>
            <a:stretch>
              <a:fillRect/>
            </a:stretch>
          </p:blipFill>
          <p:spPr>
            <a:xfrm rot="18588787">
              <a:off x="6638679" y="1432194"/>
              <a:ext cx="266947" cy="392497"/>
            </a:xfrm>
            <a:prstGeom prst="rect">
              <a:avLst/>
            </a:prstGeom>
          </p:spPr>
        </p:pic>
        <p:pic>
          <p:nvPicPr>
            <p:cNvPr id="190" name="Picture 189"/>
            <p:cNvPicPr>
              <a:picLocks noChangeAspect="1"/>
            </p:cNvPicPr>
            <p:nvPr/>
          </p:nvPicPr>
          <p:blipFill>
            <a:blip r:embed="rId7"/>
            <a:stretch>
              <a:fillRect/>
            </a:stretch>
          </p:blipFill>
          <p:spPr>
            <a:xfrm rot="7327154">
              <a:off x="6103386" y="1495188"/>
              <a:ext cx="264509" cy="392497"/>
            </a:xfrm>
            <a:prstGeom prst="rect">
              <a:avLst/>
            </a:prstGeom>
          </p:spPr>
        </p:pic>
        <p:pic>
          <p:nvPicPr>
            <p:cNvPr id="191" name="Picture 190"/>
            <p:cNvPicPr>
              <a:picLocks noChangeAspect="1"/>
            </p:cNvPicPr>
            <p:nvPr/>
          </p:nvPicPr>
          <p:blipFill>
            <a:blip r:embed="rId8"/>
            <a:stretch>
              <a:fillRect/>
            </a:stretch>
          </p:blipFill>
          <p:spPr>
            <a:xfrm rot="9285122">
              <a:off x="6515957" y="1691975"/>
              <a:ext cx="264509" cy="392497"/>
            </a:xfrm>
            <a:prstGeom prst="rect">
              <a:avLst/>
            </a:prstGeom>
          </p:spPr>
        </p:pic>
        <p:pic>
          <p:nvPicPr>
            <p:cNvPr id="192" name="Picture 191"/>
            <p:cNvPicPr>
              <a:picLocks noChangeAspect="1"/>
            </p:cNvPicPr>
            <p:nvPr/>
          </p:nvPicPr>
          <p:blipFill>
            <a:blip r:embed="rId9"/>
            <a:srcRect/>
            <a:stretch>
              <a:fillRect/>
            </a:stretch>
          </p:blipFill>
          <p:spPr>
            <a:xfrm rot="19201601">
              <a:off x="6226639" y="1364248"/>
              <a:ext cx="343686" cy="183692"/>
            </a:xfrm>
            <a:prstGeom prst="rect">
              <a:avLst/>
            </a:prstGeom>
          </p:spPr>
        </p:pic>
        <p:pic>
          <p:nvPicPr>
            <p:cNvPr id="193" name="Picture 192"/>
            <p:cNvPicPr>
              <a:picLocks noChangeAspect="1"/>
            </p:cNvPicPr>
            <p:nvPr/>
          </p:nvPicPr>
          <p:blipFill>
            <a:blip r:embed="rId10"/>
            <a:stretch>
              <a:fillRect/>
            </a:stretch>
          </p:blipFill>
          <p:spPr>
            <a:xfrm rot="20945754">
              <a:off x="6719094" y="1980999"/>
              <a:ext cx="291629" cy="347473"/>
            </a:xfrm>
            <a:prstGeom prst="rect">
              <a:avLst/>
            </a:prstGeom>
          </p:spPr>
        </p:pic>
        <p:pic>
          <p:nvPicPr>
            <p:cNvPr id="194" name="Picture 193"/>
            <p:cNvPicPr>
              <a:picLocks noChangeAspect="1"/>
            </p:cNvPicPr>
            <p:nvPr/>
          </p:nvPicPr>
          <p:blipFill>
            <a:blip r:embed="rId11"/>
            <a:stretch>
              <a:fillRect/>
            </a:stretch>
          </p:blipFill>
          <p:spPr>
            <a:xfrm rot="1233816">
              <a:off x="6008259" y="1821950"/>
              <a:ext cx="272782" cy="312981"/>
            </a:xfrm>
            <a:prstGeom prst="rect">
              <a:avLst/>
            </a:prstGeom>
          </p:spPr>
        </p:pic>
        <p:pic>
          <p:nvPicPr>
            <p:cNvPr id="195" name="Picture 194"/>
            <p:cNvPicPr>
              <a:picLocks noChangeAspect="1"/>
            </p:cNvPicPr>
            <p:nvPr/>
          </p:nvPicPr>
          <p:blipFill>
            <a:blip r:embed="rId12"/>
            <a:stretch>
              <a:fillRect/>
            </a:stretch>
          </p:blipFill>
          <p:spPr>
            <a:xfrm rot="12860520">
              <a:off x="6262630" y="2052492"/>
              <a:ext cx="266947" cy="392497"/>
            </a:xfrm>
            <a:prstGeom prst="rect">
              <a:avLst/>
            </a:prstGeom>
          </p:spPr>
        </p:pic>
        <p:sp>
          <p:nvSpPr>
            <p:cNvPr id="196" name="Rectangle 195"/>
            <p:cNvSpPr/>
            <p:nvPr/>
          </p:nvSpPr>
          <p:spPr>
            <a:xfrm>
              <a:off x="6537258" y="2370047"/>
              <a:ext cx="319499" cy="319499"/>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7" name="Freeform 102"/>
            <p:cNvSpPr/>
            <p:nvPr/>
          </p:nvSpPr>
          <p:spPr>
            <a:xfrm>
              <a:off x="6775371" y="1375864"/>
              <a:ext cx="1745877" cy="2752164"/>
            </a:xfrm>
            <a:custGeom>
              <a:avLst/>
              <a:gdLst>
                <a:gd name="connsiteX0" fmla="*/ 0 w 1102659"/>
                <a:gd name="connsiteY0" fmla="*/ 1667435 h 2554941"/>
                <a:gd name="connsiteX1" fmla="*/ 1102659 w 1102659"/>
                <a:gd name="connsiteY1" fmla="*/ 0 h 2554941"/>
                <a:gd name="connsiteX2" fmla="*/ 1102659 w 1102659"/>
                <a:gd name="connsiteY2" fmla="*/ 2554941 h 2554941"/>
                <a:gd name="connsiteX3" fmla="*/ 13447 w 1102659"/>
                <a:gd name="connsiteY3" fmla="*/ 1990164 h 2554941"/>
                <a:gd name="connsiteX4" fmla="*/ 0 w 1102659"/>
                <a:gd name="connsiteY4" fmla="*/ 1667435 h 2554941"/>
                <a:gd name="connsiteX0-1" fmla="*/ 0 w 1358153"/>
                <a:gd name="connsiteY0-2" fmla="*/ 1653988 h 2554941"/>
                <a:gd name="connsiteX1-3" fmla="*/ 1358153 w 1358153"/>
                <a:gd name="connsiteY1-4" fmla="*/ 0 h 2554941"/>
                <a:gd name="connsiteX2-5" fmla="*/ 1358153 w 1358153"/>
                <a:gd name="connsiteY2-6" fmla="*/ 2554941 h 2554941"/>
                <a:gd name="connsiteX3-7" fmla="*/ 268941 w 1358153"/>
                <a:gd name="connsiteY3-8" fmla="*/ 1990164 h 2554941"/>
                <a:gd name="connsiteX4-9" fmla="*/ 0 w 1358153"/>
                <a:gd name="connsiteY4-10" fmla="*/ 1653988 h 2554941"/>
                <a:gd name="connsiteX0-11" fmla="*/ 26895 w 1385048"/>
                <a:gd name="connsiteY0-12" fmla="*/ 1653988 h 2554941"/>
                <a:gd name="connsiteX1-13" fmla="*/ 1385048 w 1385048"/>
                <a:gd name="connsiteY1-14" fmla="*/ 0 h 2554941"/>
                <a:gd name="connsiteX2-15" fmla="*/ 1385048 w 1385048"/>
                <a:gd name="connsiteY2-16" fmla="*/ 2554941 h 2554941"/>
                <a:gd name="connsiteX3-17" fmla="*/ 0 w 1385048"/>
                <a:gd name="connsiteY3-18" fmla="*/ 1963270 h 2554941"/>
                <a:gd name="connsiteX4-19" fmla="*/ 26895 w 1385048"/>
                <a:gd name="connsiteY4-20" fmla="*/ 1653988 h 2554941"/>
                <a:gd name="connsiteX0-21" fmla="*/ 0 w 1358153"/>
                <a:gd name="connsiteY0-22" fmla="*/ 1653988 h 2554941"/>
                <a:gd name="connsiteX1-23" fmla="*/ 1358153 w 1358153"/>
                <a:gd name="connsiteY1-24" fmla="*/ 0 h 2554941"/>
                <a:gd name="connsiteX2-25" fmla="*/ 1358153 w 1358153"/>
                <a:gd name="connsiteY2-26" fmla="*/ 2554941 h 2554941"/>
                <a:gd name="connsiteX3-27" fmla="*/ 114216 w 1358153"/>
                <a:gd name="connsiteY3-28" fmla="*/ 1951981 h 2554941"/>
                <a:gd name="connsiteX4-29" fmla="*/ 0 w 1358153"/>
                <a:gd name="connsiteY4-30" fmla="*/ 1653988 h 2554941"/>
                <a:gd name="connsiteX0-31" fmla="*/ 15606 w 1373759"/>
                <a:gd name="connsiteY0-32" fmla="*/ 1653988 h 2554941"/>
                <a:gd name="connsiteX1-33" fmla="*/ 1373759 w 1373759"/>
                <a:gd name="connsiteY1-34" fmla="*/ 0 h 2554941"/>
                <a:gd name="connsiteX2-35" fmla="*/ 1373759 w 1373759"/>
                <a:gd name="connsiteY2-36" fmla="*/ 2554941 h 2554941"/>
                <a:gd name="connsiteX3-37" fmla="*/ 0 w 1373759"/>
                <a:gd name="connsiteY3-38" fmla="*/ 1974558 h 2554941"/>
                <a:gd name="connsiteX4-39" fmla="*/ 15606 w 1373759"/>
                <a:gd name="connsiteY4-40" fmla="*/ 1653988 h 2554941"/>
                <a:gd name="connsiteX0-41" fmla="*/ 26895 w 1385048"/>
                <a:gd name="connsiteY0-42" fmla="*/ 1653988 h 2554941"/>
                <a:gd name="connsiteX1-43" fmla="*/ 1385048 w 1385048"/>
                <a:gd name="connsiteY1-44" fmla="*/ 0 h 2554941"/>
                <a:gd name="connsiteX2-45" fmla="*/ 1385048 w 1385048"/>
                <a:gd name="connsiteY2-46" fmla="*/ 2554941 h 2554941"/>
                <a:gd name="connsiteX3-47" fmla="*/ 0 w 1385048"/>
                <a:gd name="connsiteY3-48" fmla="*/ 1974558 h 2554941"/>
                <a:gd name="connsiteX4-49" fmla="*/ 26895 w 1385048"/>
                <a:gd name="connsiteY4-50" fmla="*/ 1653988 h 2554941"/>
                <a:gd name="connsiteX0-51" fmla="*/ 26895 w 1582272"/>
                <a:gd name="connsiteY0-52" fmla="*/ 1653988 h 2698376"/>
                <a:gd name="connsiteX1-53" fmla="*/ 1385048 w 1582272"/>
                <a:gd name="connsiteY1-54" fmla="*/ 0 h 2698376"/>
                <a:gd name="connsiteX2-55" fmla="*/ 1582272 w 1582272"/>
                <a:gd name="connsiteY2-56" fmla="*/ 2698376 h 2698376"/>
                <a:gd name="connsiteX3-57" fmla="*/ 0 w 1582272"/>
                <a:gd name="connsiteY3-58" fmla="*/ 1974558 h 2698376"/>
                <a:gd name="connsiteX4-59" fmla="*/ 26895 w 1582272"/>
                <a:gd name="connsiteY4-60" fmla="*/ 1653988 h 2698376"/>
                <a:gd name="connsiteX0-61" fmla="*/ 26895 w 1582272"/>
                <a:gd name="connsiteY0-62" fmla="*/ 1707776 h 2752164"/>
                <a:gd name="connsiteX1-63" fmla="*/ 1432860 w 1582272"/>
                <a:gd name="connsiteY1-64" fmla="*/ 0 h 2752164"/>
                <a:gd name="connsiteX2-65" fmla="*/ 1582272 w 1582272"/>
                <a:gd name="connsiteY2-66" fmla="*/ 2752164 h 2752164"/>
                <a:gd name="connsiteX3-67" fmla="*/ 0 w 1582272"/>
                <a:gd name="connsiteY3-68" fmla="*/ 2028346 h 2752164"/>
                <a:gd name="connsiteX4-69" fmla="*/ 26895 w 1582272"/>
                <a:gd name="connsiteY4-70" fmla="*/ 1707776 h 2752164"/>
                <a:gd name="connsiteX0-71" fmla="*/ 0 w 1555377"/>
                <a:gd name="connsiteY0-72" fmla="*/ 1707776 h 2752164"/>
                <a:gd name="connsiteX1-73" fmla="*/ 1405965 w 1555377"/>
                <a:gd name="connsiteY1-74" fmla="*/ 0 h 2752164"/>
                <a:gd name="connsiteX2-75" fmla="*/ 1555377 w 1555377"/>
                <a:gd name="connsiteY2-76" fmla="*/ 2752164 h 2752164"/>
                <a:gd name="connsiteX3-77" fmla="*/ 0 w 1555377"/>
                <a:gd name="connsiteY3-78" fmla="*/ 1707776 h 2752164"/>
                <a:gd name="connsiteX0-79" fmla="*/ 0 w 1745877"/>
                <a:gd name="connsiteY0-80" fmla="*/ 1898276 h 2752164"/>
                <a:gd name="connsiteX1-81" fmla="*/ 1596465 w 1745877"/>
                <a:gd name="connsiteY1-82" fmla="*/ 0 h 2752164"/>
                <a:gd name="connsiteX2-83" fmla="*/ 1745877 w 1745877"/>
                <a:gd name="connsiteY2-84" fmla="*/ 2752164 h 2752164"/>
                <a:gd name="connsiteX3-85" fmla="*/ 0 w 1745877"/>
                <a:gd name="connsiteY3-86" fmla="*/ 1898276 h 2752164"/>
                <a:gd name="connsiteX0-87" fmla="*/ 0 w 1745877"/>
                <a:gd name="connsiteY0-88" fmla="*/ 1162552 h 2752164"/>
                <a:gd name="connsiteX1-89" fmla="*/ 1596465 w 1745877"/>
                <a:gd name="connsiteY1-90" fmla="*/ 0 h 2752164"/>
                <a:gd name="connsiteX2-91" fmla="*/ 1745877 w 1745877"/>
                <a:gd name="connsiteY2-92" fmla="*/ 2752164 h 2752164"/>
                <a:gd name="connsiteX3-93" fmla="*/ 0 w 1745877"/>
                <a:gd name="connsiteY3-94" fmla="*/ 1162552 h 2752164"/>
              </a:gdLst>
              <a:ahLst/>
              <a:cxnLst>
                <a:cxn ang="0">
                  <a:pos x="connsiteX0-1" y="connsiteY0-2"/>
                </a:cxn>
                <a:cxn ang="0">
                  <a:pos x="connsiteX1-3" y="connsiteY1-4"/>
                </a:cxn>
                <a:cxn ang="0">
                  <a:pos x="connsiteX2-5" y="connsiteY2-6"/>
                </a:cxn>
                <a:cxn ang="0">
                  <a:pos x="connsiteX3-7" y="connsiteY3-8"/>
                </a:cxn>
              </a:cxnLst>
              <a:rect l="l" t="t" r="r" b="b"/>
              <a:pathLst>
                <a:path w="1745877" h="2752164">
                  <a:moveTo>
                    <a:pt x="0" y="1162552"/>
                  </a:moveTo>
                  <a:lnTo>
                    <a:pt x="1596465" y="0"/>
                  </a:lnTo>
                  <a:lnTo>
                    <a:pt x="1745877" y="2752164"/>
                  </a:lnTo>
                  <a:lnTo>
                    <a:pt x="0" y="1162552"/>
                  </a:lnTo>
                  <a:close/>
                </a:path>
              </a:pathLst>
            </a:custGeom>
            <a:gradFill>
              <a:gsLst>
                <a:gs pos="0">
                  <a:schemeClr val="accent5">
                    <a:lumMod val="75000"/>
                  </a:schemeClr>
                </a:gs>
                <a:gs pos="6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8" name="TextBox 197"/>
            <p:cNvSpPr txBox="1"/>
            <p:nvPr/>
          </p:nvSpPr>
          <p:spPr>
            <a:xfrm>
              <a:off x="8666851" y="940670"/>
              <a:ext cx="1217612" cy="2813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chemeClr val="tx2"/>
                  </a:solidFill>
                  <a:effectLst/>
                  <a:uLnTx/>
                  <a:uFillTx/>
                  <a:latin typeface="Calibri" panose="020F0502020204030204"/>
                  <a:ea typeface="+mn-ea"/>
                  <a:cs typeface="+mn-cs"/>
                </a:rPr>
                <a:t>Endothelial Cell</a:t>
              </a:r>
              <a:endParaRPr kumimoji="0" lang="en-US" sz="1200" b="1"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pic>
          <p:nvPicPr>
            <p:cNvPr id="199" name="Picture 198" descr="A picture containing sitting, table, pink, orange&#10;&#10;Description automatically generated"/>
            <p:cNvPicPr>
              <a:picLocks noChangeAspect="1"/>
            </p:cNvPicPr>
            <p:nvPr/>
          </p:nvPicPr>
          <p:blipFill rotWithShape="1">
            <a:blip r:embed="rId13"/>
            <a:srcRect l="29010" t="21092" r="24415"/>
            <a:stretch>
              <a:fillRect/>
            </a:stretch>
          </p:blipFill>
          <p:spPr>
            <a:xfrm>
              <a:off x="7622913" y="1211892"/>
              <a:ext cx="4168562" cy="3972572"/>
            </a:xfrm>
            <a:prstGeom prst="rect">
              <a:avLst/>
            </a:prstGeom>
          </p:spPr>
        </p:pic>
      </p:grpSp>
      <p:grpSp>
        <p:nvGrpSpPr>
          <p:cNvPr id="200" name="Group 199"/>
          <p:cNvGrpSpPr/>
          <p:nvPr/>
        </p:nvGrpSpPr>
        <p:grpSpPr>
          <a:xfrm>
            <a:off x="6913644" y="1059280"/>
            <a:ext cx="4513882" cy="3810081"/>
            <a:chOff x="6913644" y="639449"/>
            <a:chExt cx="4513882" cy="3810081"/>
          </a:xfrm>
        </p:grpSpPr>
        <p:grpSp>
          <p:nvGrpSpPr>
            <p:cNvPr id="201" name="Group 200"/>
            <p:cNvGrpSpPr/>
            <p:nvPr/>
          </p:nvGrpSpPr>
          <p:grpSpPr>
            <a:xfrm>
              <a:off x="8509297" y="1760345"/>
              <a:ext cx="1546626" cy="1331596"/>
              <a:chOff x="7748819" y="1968339"/>
              <a:chExt cx="1695862" cy="1623330"/>
            </a:xfrm>
          </p:grpSpPr>
          <p:pic>
            <p:nvPicPr>
              <p:cNvPr id="272" name="Picture 271" descr="A picture containing star, food&#10;&#10;Description automatically generated"/>
              <p:cNvPicPr>
                <a:picLocks noChangeAspect="1"/>
              </p:cNvPicPr>
              <p:nvPr/>
            </p:nvPicPr>
            <p:blipFill rotWithShape="1">
              <a:blip r:embed="rId14"/>
              <a:srcRect l="35847" t="33333" r="45592" b="34915"/>
              <a:stretch>
                <a:fillRect/>
              </a:stretch>
            </p:blipFill>
            <p:spPr>
              <a:xfrm>
                <a:off x="7761300" y="1971862"/>
                <a:ext cx="1683381" cy="1619807"/>
              </a:xfrm>
              <a:prstGeom prst="rect">
                <a:avLst/>
              </a:prstGeom>
            </p:spPr>
          </p:pic>
          <p:pic>
            <p:nvPicPr>
              <p:cNvPr id="273" name="Picture 272" descr="A star in the background&#10;&#10;Description automatically generated"/>
              <p:cNvPicPr>
                <a:picLocks noChangeAspect="1"/>
              </p:cNvPicPr>
              <p:nvPr/>
            </p:nvPicPr>
            <p:blipFill rotWithShape="1">
              <a:blip r:embed="rId15"/>
              <a:srcRect l="54923" t="36351" r="40833" b="56221"/>
              <a:stretch>
                <a:fillRect/>
              </a:stretch>
            </p:blipFill>
            <p:spPr>
              <a:xfrm rot="1509761">
                <a:off x="7748819" y="2591170"/>
                <a:ext cx="453014" cy="446091"/>
              </a:xfrm>
              <a:prstGeom prst="rect">
                <a:avLst/>
              </a:prstGeom>
            </p:spPr>
          </p:pic>
          <p:pic>
            <p:nvPicPr>
              <p:cNvPr id="274" name="Picture 273" descr="A star in the background&#10;&#10;Description automatically generated"/>
              <p:cNvPicPr>
                <a:picLocks noChangeAspect="1"/>
              </p:cNvPicPr>
              <p:nvPr/>
            </p:nvPicPr>
            <p:blipFill rotWithShape="1">
              <a:blip r:embed="rId16"/>
              <a:srcRect l="54923" t="36351" r="40833" b="56221"/>
              <a:stretch>
                <a:fillRect/>
              </a:stretch>
            </p:blipFill>
            <p:spPr>
              <a:xfrm rot="5613955">
                <a:off x="8092047" y="1971800"/>
                <a:ext cx="453014" cy="446091"/>
              </a:xfrm>
              <a:prstGeom prst="rect">
                <a:avLst/>
              </a:prstGeom>
            </p:spPr>
          </p:pic>
        </p:grpSp>
        <p:grpSp>
          <p:nvGrpSpPr>
            <p:cNvPr id="202" name="Group 201"/>
            <p:cNvGrpSpPr/>
            <p:nvPr/>
          </p:nvGrpSpPr>
          <p:grpSpPr>
            <a:xfrm>
              <a:off x="8511534" y="1727987"/>
              <a:ext cx="1513475" cy="1346375"/>
              <a:chOff x="9256554" y="3108700"/>
              <a:chExt cx="1659512" cy="1641347"/>
            </a:xfrm>
          </p:grpSpPr>
          <p:pic>
            <p:nvPicPr>
              <p:cNvPr id="264" name="Picture 263" descr="A picture containing looking, star, black, holding&#10;&#10;Description automatically generated"/>
              <p:cNvPicPr>
                <a:picLocks noChangeAspect="1"/>
              </p:cNvPicPr>
              <p:nvPr/>
            </p:nvPicPr>
            <p:blipFill rotWithShape="1">
              <a:blip r:embed="rId17"/>
              <a:srcRect l="52868" t="54211" r="29971" b="15891"/>
              <a:stretch>
                <a:fillRect/>
              </a:stretch>
            </p:blipFill>
            <p:spPr>
              <a:xfrm>
                <a:off x="9263236" y="3130240"/>
                <a:ext cx="1652830" cy="1619807"/>
              </a:xfrm>
              <a:prstGeom prst="rect">
                <a:avLst/>
              </a:prstGeom>
            </p:spPr>
          </p:pic>
          <p:pic>
            <p:nvPicPr>
              <p:cNvPr id="265" name="Picture 264" descr="A star in the background&#10;&#10;Description automatically generated"/>
              <p:cNvPicPr>
                <a:picLocks noChangeAspect="1"/>
              </p:cNvPicPr>
              <p:nvPr/>
            </p:nvPicPr>
            <p:blipFill rotWithShape="1">
              <a:blip r:embed="rId15"/>
              <a:srcRect l="54923" t="36351" r="40833" b="56221"/>
              <a:stretch>
                <a:fillRect/>
              </a:stretch>
            </p:blipFill>
            <p:spPr>
              <a:xfrm rot="2295884">
                <a:off x="9256554" y="3699265"/>
                <a:ext cx="453014" cy="446091"/>
              </a:xfrm>
              <a:prstGeom prst="rect">
                <a:avLst/>
              </a:prstGeom>
            </p:spPr>
          </p:pic>
          <p:pic>
            <p:nvPicPr>
              <p:cNvPr id="266" name="Picture 265" descr="A star in the background&#10;&#10;Description automatically generated"/>
              <p:cNvPicPr>
                <a:picLocks noChangeAspect="1"/>
              </p:cNvPicPr>
              <p:nvPr/>
            </p:nvPicPr>
            <p:blipFill rotWithShape="1">
              <a:blip r:embed="rId16"/>
              <a:srcRect l="54923" t="36351" r="40833" b="56221"/>
              <a:stretch>
                <a:fillRect/>
              </a:stretch>
            </p:blipFill>
            <p:spPr>
              <a:xfrm rot="6159507">
                <a:off x="9686249" y="3112161"/>
                <a:ext cx="453014" cy="446091"/>
              </a:xfrm>
              <a:prstGeom prst="rect">
                <a:avLst/>
              </a:prstGeom>
            </p:spPr>
          </p:pic>
          <p:pic>
            <p:nvPicPr>
              <p:cNvPr id="267" name="Picture 266" descr="A picture containing star&#10;&#10;Description automatically generated"/>
              <p:cNvPicPr>
                <a:picLocks noChangeAspect="1"/>
              </p:cNvPicPr>
              <p:nvPr/>
            </p:nvPicPr>
            <p:blipFill rotWithShape="1">
              <a:blip r:embed="rId18"/>
              <a:srcRect l="44931" t="45246" r="47156" b="41225"/>
              <a:stretch>
                <a:fillRect/>
              </a:stretch>
            </p:blipFill>
            <p:spPr>
              <a:xfrm rot="21290566">
                <a:off x="10365243" y="3293600"/>
                <a:ext cx="323825" cy="311416"/>
              </a:xfrm>
              <a:prstGeom prst="rect">
                <a:avLst/>
              </a:prstGeom>
            </p:spPr>
          </p:pic>
          <p:pic>
            <p:nvPicPr>
              <p:cNvPr id="268" name="Picture 267" descr="A picture containing star&#10;&#10;Description automatically generated"/>
              <p:cNvPicPr>
                <a:picLocks noChangeAspect="1"/>
              </p:cNvPicPr>
              <p:nvPr/>
            </p:nvPicPr>
            <p:blipFill rotWithShape="1">
              <a:blip r:embed="rId19"/>
              <a:srcRect l="44931" t="45246" r="47156" b="41225"/>
              <a:stretch>
                <a:fillRect/>
              </a:stretch>
            </p:blipFill>
            <p:spPr>
              <a:xfrm rot="4283515">
                <a:off x="10493393" y="4069773"/>
                <a:ext cx="323825" cy="311416"/>
              </a:xfrm>
              <a:prstGeom prst="rect">
                <a:avLst/>
              </a:prstGeom>
            </p:spPr>
          </p:pic>
          <p:pic>
            <p:nvPicPr>
              <p:cNvPr id="269" name="Picture 268" descr="A picture containing star&#10;&#10;Description automatically generated"/>
              <p:cNvPicPr>
                <a:picLocks noChangeAspect="1"/>
              </p:cNvPicPr>
              <p:nvPr/>
            </p:nvPicPr>
            <p:blipFill rotWithShape="1">
              <a:blip r:embed="rId18"/>
              <a:srcRect l="44931" t="45246" r="47156" b="41225"/>
              <a:stretch>
                <a:fillRect/>
              </a:stretch>
            </p:blipFill>
            <p:spPr>
              <a:xfrm rot="9381141">
                <a:off x="9678741" y="4351095"/>
                <a:ext cx="323825" cy="311416"/>
              </a:xfrm>
              <a:prstGeom prst="rect">
                <a:avLst/>
              </a:prstGeom>
            </p:spPr>
          </p:pic>
          <p:pic>
            <p:nvPicPr>
              <p:cNvPr id="270" name="Picture 269" descr="A picture containing fireworks, laptop, star&#10;&#10;Description automatically generated"/>
              <p:cNvPicPr>
                <a:picLocks noChangeAspect="1"/>
              </p:cNvPicPr>
              <p:nvPr/>
            </p:nvPicPr>
            <p:blipFill rotWithShape="1">
              <a:blip r:embed="rId20"/>
              <a:srcRect l="42396" t="47024" r="53403" b="46667"/>
              <a:stretch>
                <a:fillRect/>
              </a:stretch>
            </p:blipFill>
            <p:spPr>
              <a:xfrm rot="5741612">
                <a:off x="9787659" y="3281285"/>
                <a:ext cx="439025" cy="370860"/>
              </a:xfrm>
              <a:prstGeom prst="rect">
                <a:avLst/>
              </a:prstGeom>
            </p:spPr>
          </p:pic>
          <p:pic>
            <p:nvPicPr>
              <p:cNvPr id="271" name="Picture 270"/>
              <p:cNvPicPr>
                <a:picLocks noChangeAspect="1"/>
              </p:cNvPicPr>
              <p:nvPr/>
            </p:nvPicPr>
            <p:blipFill rotWithShape="1">
              <a:blip r:embed="rId21"/>
              <a:srcRect l="41287" t="31392" r="43305" b="40753"/>
              <a:stretch>
                <a:fillRect/>
              </a:stretch>
            </p:blipFill>
            <p:spPr>
              <a:xfrm rot="2548202">
                <a:off x="9411915" y="3723663"/>
                <a:ext cx="392678" cy="399292"/>
              </a:xfrm>
              <a:prstGeom prst="rect">
                <a:avLst/>
              </a:prstGeom>
            </p:spPr>
          </p:pic>
        </p:grpSp>
        <p:pic>
          <p:nvPicPr>
            <p:cNvPr id="203" name="Picture 202" descr="A picture containing food&#10;&#10;Description automatically generated"/>
            <p:cNvPicPr>
              <a:picLocks noChangeAspect="1"/>
            </p:cNvPicPr>
            <p:nvPr/>
          </p:nvPicPr>
          <p:blipFill rotWithShape="1">
            <a:blip r:embed="rId22"/>
            <a:srcRect l="33376" t="67476" r="50548" b="5179"/>
            <a:stretch>
              <a:fillRect/>
            </a:stretch>
          </p:blipFill>
          <p:spPr>
            <a:xfrm>
              <a:off x="8114227" y="3193498"/>
              <a:ext cx="1454171" cy="1251378"/>
            </a:xfrm>
            <a:prstGeom prst="rect">
              <a:avLst/>
            </a:prstGeom>
          </p:spPr>
        </p:pic>
        <p:grpSp>
          <p:nvGrpSpPr>
            <p:cNvPr id="204" name="Group 203"/>
            <p:cNvGrpSpPr/>
            <p:nvPr/>
          </p:nvGrpSpPr>
          <p:grpSpPr>
            <a:xfrm>
              <a:off x="9930101" y="1236313"/>
              <a:ext cx="1410519" cy="1139794"/>
              <a:chOff x="9306718" y="1329499"/>
              <a:chExt cx="1546622" cy="1389507"/>
            </a:xfrm>
          </p:grpSpPr>
          <p:pic>
            <p:nvPicPr>
              <p:cNvPr id="258" name="Picture 257" descr="A picture containing animal&#10;&#10;Description automatically generated"/>
              <p:cNvPicPr>
                <a:picLocks noChangeAspect="1"/>
              </p:cNvPicPr>
              <p:nvPr/>
            </p:nvPicPr>
            <p:blipFill rotWithShape="1">
              <a:blip r:embed="rId23"/>
              <a:srcRect l="53673" t="22514" r="30406" b="52058"/>
              <a:stretch>
                <a:fillRect/>
              </a:stretch>
            </p:blipFill>
            <p:spPr>
              <a:xfrm>
                <a:off x="9306718" y="1329499"/>
                <a:ext cx="1546622" cy="1389507"/>
              </a:xfrm>
              <a:prstGeom prst="rect">
                <a:avLst/>
              </a:prstGeom>
            </p:spPr>
          </p:pic>
          <p:pic>
            <p:nvPicPr>
              <p:cNvPr id="259" name="Picture 258" descr="A picture containing laptop, food&#10;&#10;Description automatically generated"/>
              <p:cNvPicPr>
                <a:picLocks noChangeAspect="1"/>
              </p:cNvPicPr>
              <p:nvPr/>
            </p:nvPicPr>
            <p:blipFill rotWithShape="1">
              <a:blip r:embed="rId24"/>
              <a:srcRect l="56037" t="27958" r="41403" b="64493"/>
              <a:stretch>
                <a:fillRect/>
              </a:stretch>
            </p:blipFill>
            <p:spPr>
              <a:xfrm>
                <a:off x="9526748" y="1632798"/>
                <a:ext cx="253966" cy="421217"/>
              </a:xfrm>
              <a:prstGeom prst="rect">
                <a:avLst/>
              </a:prstGeom>
            </p:spPr>
          </p:pic>
          <p:pic>
            <p:nvPicPr>
              <p:cNvPr id="260" name="Picture 259" descr="A picture containing laptop, food&#10;&#10;Description automatically generated"/>
              <p:cNvPicPr>
                <a:picLocks noChangeAspect="1"/>
              </p:cNvPicPr>
              <p:nvPr/>
            </p:nvPicPr>
            <p:blipFill rotWithShape="1">
              <a:blip r:embed="rId25"/>
              <a:srcRect l="56037" t="27958" r="41403" b="64493"/>
              <a:stretch>
                <a:fillRect/>
              </a:stretch>
            </p:blipFill>
            <p:spPr>
              <a:xfrm rot="18552151">
                <a:off x="9506628" y="2075274"/>
                <a:ext cx="246504" cy="408841"/>
              </a:xfrm>
              <a:prstGeom prst="rect">
                <a:avLst/>
              </a:prstGeom>
            </p:spPr>
          </p:pic>
          <p:pic>
            <p:nvPicPr>
              <p:cNvPr id="261" name="Picture 260" descr="A picture containing star&#10;&#10;Description automatically generated"/>
              <p:cNvPicPr>
                <a:picLocks noChangeAspect="1"/>
              </p:cNvPicPr>
              <p:nvPr/>
            </p:nvPicPr>
            <p:blipFill rotWithShape="1">
              <a:blip r:embed="rId18"/>
              <a:srcRect l="44931" t="45246" r="47156" b="41225"/>
              <a:stretch>
                <a:fillRect/>
              </a:stretch>
            </p:blipFill>
            <p:spPr>
              <a:xfrm rot="1451532">
                <a:off x="10281891" y="1749535"/>
                <a:ext cx="323825" cy="311416"/>
              </a:xfrm>
              <a:prstGeom prst="rect">
                <a:avLst/>
              </a:prstGeom>
            </p:spPr>
          </p:pic>
          <p:pic>
            <p:nvPicPr>
              <p:cNvPr id="262" name="Picture 261" descr="A picture containing star&#10;&#10;Description automatically generated"/>
              <p:cNvPicPr>
                <a:picLocks noChangeAspect="1"/>
              </p:cNvPicPr>
              <p:nvPr/>
            </p:nvPicPr>
            <p:blipFill rotWithShape="1">
              <a:blip r:embed="rId18"/>
              <a:srcRect l="44931" t="45246" r="47156" b="41225"/>
              <a:stretch>
                <a:fillRect/>
              </a:stretch>
            </p:blipFill>
            <p:spPr>
              <a:xfrm rot="8421910">
                <a:off x="9830921" y="2353794"/>
                <a:ext cx="323825" cy="311416"/>
              </a:xfrm>
              <a:prstGeom prst="rect">
                <a:avLst/>
              </a:prstGeom>
            </p:spPr>
          </p:pic>
          <p:pic>
            <p:nvPicPr>
              <p:cNvPr id="263" name="Picture 262" descr="A picture containing star&#10;&#10;Description automatically generated"/>
              <p:cNvPicPr>
                <a:picLocks noChangeAspect="1"/>
              </p:cNvPicPr>
              <p:nvPr/>
            </p:nvPicPr>
            <p:blipFill rotWithShape="1">
              <a:blip r:embed="rId19"/>
              <a:srcRect l="44931" t="45246" r="47156" b="41225"/>
              <a:stretch>
                <a:fillRect/>
              </a:stretch>
            </p:blipFill>
            <p:spPr>
              <a:xfrm rot="4855137">
                <a:off x="10246476" y="2207092"/>
                <a:ext cx="323825" cy="311416"/>
              </a:xfrm>
              <a:prstGeom prst="rect">
                <a:avLst/>
              </a:prstGeom>
            </p:spPr>
          </p:pic>
        </p:grpSp>
        <p:sp>
          <p:nvSpPr>
            <p:cNvPr id="205" name="TextBox 204"/>
            <p:cNvSpPr txBox="1"/>
            <p:nvPr/>
          </p:nvSpPr>
          <p:spPr>
            <a:xfrm>
              <a:off x="10040144" y="2500634"/>
              <a:ext cx="930086" cy="2524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solidFill>
                  <a:effectLst/>
                  <a:uLnTx/>
                  <a:uFillTx/>
                  <a:latin typeface="Segoe UI" panose="020B0502040204020203"/>
                  <a:ea typeface="+mn-ea"/>
                  <a:cs typeface="+mn-cs"/>
                </a:rPr>
                <a:t>Endosome</a:t>
              </a:r>
              <a:endParaRPr kumimoji="0" lang="en-US" sz="1400" b="0" i="0" u="none" strike="noStrike" kern="1200" cap="none" spc="0" normalizeH="0" baseline="0" noProof="0" dirty="0">
                <a:ln>
                  <a:noFill/>
                </a:ln>
                <a:solidFill>
                  <a:prstClr val="white"/>
                </a:solidFill>
                <a:effectLst/>
                <a:uLnTx/>
                <a:uFillTx/>
                <a:latin typeface="Segoe UI" panose="020B0502040204020203"/>
                <a:ea typeface="+mn-ea"/>
                <a:cs typeface="+mn-cs"/>
              </a:endParaRPr>
            </a:p>
          </p:txBody>
        </p:sp>
        <p:sp>
          <p:nvSpPr>
            <p:cNvPr id="206" name="TextBox 205"/>
            <p:cNvSpPr txBox="1"/>
            <p:nvPr/>
          </p:nvSpPr>
          <p:spPr>
            <a:xfrm>
              <a:off x="9239184" y="4151323"/>
              <a:ext cx="878684" cy="2524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solidFill>
                  <a:effectLst/>
                  <a:uLnTx/>
                  <a:uFillTx/>
                  <a:latin typeface="Segoe UI" panose="020B0502040204020203"/>
                  <a:ea typeface="+mn-ea"/>
                  <a:cs typeface="+mn-cs"/>
                </a:rPr>
                <a:t>Lysosome</a:t>
              </a:r>
              <a:endParaRPr kumimoji="0" lang="en-US" sz="1400" b="0" i="0" u="none" strike="noStrike" kern="1200" cap="none" spc="0" normalizeH="0" baseline="0" noProof="0" dirty="0">
                <a:ln>
                  <a:noFill/>
                </a:ln>
                <a:solidFill>
                  <a:prstClr val="white"/>
                </a:solidFill>
                <a:effectLst/>
                <a:uLnTx/>
                <a:uFillTx/>
                <a:latin typeface="Segoe UI" panose="020B0502040204020203"/>
                <a:ea typeface="+mn-ea"/>
                <a:cs typeface="+mn-cs"/>
              </a:endParaRPr>
            </a:p>
          </p:txBody>
        </p:sp>
        <p:pic>
          <p:nvPicPr>
            <p:cNvPr id="207" name="Picture 206"/>
            <p:cNvPicPr>
              <a:picLocks noChangeAspect="1"/>
            </p:cNvPicPr>
            <p:nvPr/>
          </p:nvPicPr>
          <p:blipFill rotWithShape="1">
            <a:blip r:embed="rId26"/>
            <a:srcRect l="41287" t="31392" r="43305" b="40753"/>
            <a:stretch>
              <a:fillRect/>
            </a:stretch>
          </p:blipFill>
          <p:spPr>
            <a:xfrm rot="1081821">
              <a:off x="7920342" y="790926"/>
              <a:ext cx="326418" cy="298537"/>
            </a:xfrm>
            <a:prstGeom prst="rect">
              <a:avLst/>
            </a:prstGeom>
          </p:spPr>
        </p:pic>
        <p:pic>
          <p:nvPicPr>
            <p:cNvPr id="208" name="Picture 207"/>
            <p:cNvPicPr>
              <a:picLocks noChangeAspect="1"/>
            </p:cNvPicPr>
            <p:nvPr/>
          </p:nvPicPr>
          <p:blipFill rotWithShape="1">
            <a:blip r:embed="rId27"/>
            <a:srcRect l="41065" t="31658" r="42691" b="40271"/>
            <a:stretch>
              <a:fillRect/>
            </a:stretch>
          </p:blipFill>
          <p:spPr>
            <a:xfrm rot="8822375">
              <a:off x="7038680" y="951087"/>
              <a:ext cx="350822" cy="306736"/>
            </a:xfrm>
            <a:prstGeom prst="rect">
              <a:avLst/>
            </a:prstGeom>
          </p:spPr>
        </p:pic>
        <p:pic>
          <p:nvPicPr>
            <p:cNvPr id="209" name="Picture 208"/>
            <p:cNvPicPr>
              <a:picLocks noChangeAspect="1"/>
            </p:cNvPicPr>
            <p:nvPr/>
          </p:nvPicPr>
          <p:blipFill rotWithShape="1">
            <a:blip r:embed="rId28"/>
            <a:srcRect l="40948" t="32604" r="42789" b="37187"/>
            <a:stretch>
              <a:fillRect/>
            </a:stretch>
          </p:blipFill>
          <p:spPr>
            <a:xfrm rot="5551465">
              <a:off x="7673434" y="1149241"/>
              <a:ext cx="322827" cy="375013"/>
            </a:xfrm>
            <a:prstGeom prst="rect">
              <a:avLst/>
            </a:prstGeom>
          </p:spPr>
        </p:pic>
        <p:pic>
          <p:nvPicPr>
            <p:cNvPr id="210" name="Picture 209" descr="A picture containing fireworks, laptop, star&#10;&#10;Description automatically generated"/>
            <p:cNvPicPr>
              <a:picLocks noChangeAspect="1"/>
            </p:cNvPicPr>
            <p:nvPr/>
          </p:nvPicPr>
          <p:blipFill rotWithShape="1">
            <a:blip r:embed="rId29"/>
            <a:srcRect l="42396" t="47024" r="53403" b="46667"/>
            <a:stretch>
              <a:fillRect/>
            </a:stretch>
          </p:blipFill>
          <p:spPr>
            <a:xfrm rot="19887577">
              <a:off x="7934239" y="1105447"/>
              <a:ext cx="355509" cy="270111"/>
            </a:xfrm>
            <a:prstGeom prst="rect">
              <a:avLst/>
            </a:prstGeom>
          </p:spPr>
        </p:pic>
        <p:pic>
          <p:nvPicPr>
            <p:cNvPr id="211" name="Picture 210" descr="A picture containing fireworks, laptop, star&#10;&#10;Description automatically generated"/>
            <p:cNvPicPr>
              <a:picLocks noChangeAspect="1"/>
            </p:cNvPicPr>
            <p:nvPr/>
          </p:nvPicPr>
          <p:blipFill rotWithShape="1">
            <a:blip r:embed="rId30"/>
            <a:srcRect l="42396" t="47024" r="53403" b="46667"/>
            <a:stretch>
              <a:fillRect/>
            </a:stretch>
          </p:blipFill>
          <p:spPr>
            <a:xfrm rot="5665789">
              <a:off x="6904053" y="1287432"/>
              <a:ext cx="315383" cy="296202"/>
            </a:xfrm>
            <a:prstGeom prst="rect">
              <a:avLst/>
            </a:prstGeom>
          </p:spPr>
        </p:pic>
        <p:pic>
          <p:nvPicPr>
            <p:cNvPr id="212" name="Picture 211" descr="A picture containing food&#10;&#10;Description automatically generated"/>
            <p:cNvPicPr>
              <a:picLocks noChangeAspect="1"/>
            </p:cNvPicPr>
            <p:nvPr/>
          </p:nvPicPr>
          <p:blipFill rotWithShape="1">
            <a:blip r:embed="rId31"/>
            <a:srcRect l="34804" t="68550" r="52543" b="8763"/>
            <a:stretch>
              <a:fillRect/>
            </a:stretch>
          </p:blipFill>
          <p:spPr>
            <a:xfrm>
              <a:off x="8246323" y="3249011"/>
              <a:ext cx="1133401" cy="1028238"/>
            </a:xfrm>
            <a:prstGeom prst="rect">
              <a:avLst/>
            </a:prstGeom>
          </p:spPr>
        </p:pic>
        <p:pic>
          <p:nvPicPr>
            <p:cNvPr id="213" name="Picture 212"/>
            <p:cNvPicPr>
              <a:picLocks noChangeAspect="1"/>
            </p:cNvPicPr>
            <p:nvPr/>
          </p:nvPicPr>
          <p:blipFill rotWithShape="1">
            <a:blip r:embed="rId32"/>
            <a:srcRect l="41065" t="31658" r="42691" b="40271"/>
            <a:stretch>
              <a:fillRect/>
            </a:stretch>
          </p:blipFill>
          <p:spPr>
            <a:xfrm>
              <a:off x="10141098" y="1810641"/>
              <a:ext cx="330496" cy="288965"/>
            </a:xfrm>
            <a:prstGeom prst="rect">
              <a:avLst/>
            </a:prstGeom>
          </p:spPr>
        </p:pic>
        <p:grpSp>
          <p:nvGrpSpPr>
            <p:cNvPr id="214" name="Group 213"/>
            <p:cNvGrpSpPr/>
            <p:nvPr/>
          </p:nvGrpSpPr>
          <p:grpSpPr>
            <a:xfrm>
              <a:off x="9914051" y="2754889"/>
              <a:ext cx="1513475" cy="1346375"/>
              <a:chOff x="9256554" y="3108700"/>
              <a:chExt cx="1659512" cy="1641347"/>
            </a:xfrm>
          </p:grpSpPr>
          <p:pic>
            <p:nvPicPr>
              <p:cNvPr id="250" name="Picture 249" descr="A picture containing looking, star, black, holding&#10;&#10;Description automatically generated"/>
              <p:cNvPicPr>
                <a:picLocks noChangeAspect="1"/>
              </p:cNvPicPr>
              <p:nvPr/>
            </p:nvPicPr>
            <p:blipFill rotWithShape="1">
              <a:blip r:embed="rId17"/>
              <a:srcRect l="52868" t="54211" r="29971" b="15891"/>
              <a:stretch>
                <a:fillRect/>
              </a:stretch>
            </p:blipFill>
            <p:spPr>
              <a:xfrm>
                <a:off x="9263236" y="3130240"/>
                <a:ext cx="1652830" cy="1619807"/>
              </a:xfrm>
              <a:prstGeom prst="rect">
                <a:avLst/>
              </a:prstGeom>
            </p:spPr>
          </p:pic>
          <p:pic>
            <p:nvPicPr>
              <p:cNvPr id="251" name="Picture 250" descr="A star in the background&#10;&#10;Description automatically generated"/>
              <p:cNvPicPr>
                <a:picLocks noChangeAspect="1"/>
              </p:cNvPicPr>
              <p:nvPr/>
            </p:nvPicPr>
            <p:blipFill rotWithShape="1">
              <a:blip r:embed="rId15"/>
              <a:srcRect l="54923" t="36351" r="40833" b="56221"/>
              <a:stretch>
                <a:fillRect/>
              </a:stretch>
            </p:blipFill>
            <p:spPr>
              <a:xfrm rot="2295884">
                <a:off x="9256554" y="3699265"/>
                <a:ext cx="453014" cy="446091"/>
              </a:xfrm>
              <a:prstGeom prst="rect">
                <a:avLst/>
              </a:prstGeom>
            </p:spPr>
          </p:pic>
          <p:pic>
            <p:nvPicPr>
              <p:cNvPr id="252" name="Picture 251" descr="A star in the background&#10;&#10;Description automatically generated"/>
              <p:cNvPicPr>
                <a:picLocks noChangeAspect="1"/>
              </p:cNvPicPr>
              <p:nvPr/>
            </p:nvPicPr>
            <p:blipFill rotWithShape="1">
              <a:blip r:embed="rId16"/>
              <a:srcRect l="54923" t="36351" r="40833" b="56221"/>
              <a:stretch>
                <a:fillRect/>
              </a:stretch>
            </p:blipFill>
            <p:spPr>
              <a:xfrm rot="6159507">
                <a:off x="9686249" y="3112161"/>
                <a:ext cx="453014" cy="446091"/>
              </a:xfrm>
              <a:prstGeom prst="rect">
                <a:avLst/>
              </a:prstGeom>
            </p:spPr>
          </p:pic>
          <p:pic>
            <p:nvPicPr>
              <p:cNvPr id="253" name="Picture 252" descr="A picture containing star&#10;&#10;Description automatically generated"/>
              <p:cNvPicPr>
                <a:picLocks noChangeAspect="1"/>
              </p:cNvPicPr>
              <p:nvPr/>
            </p:nvPicPr>
            <p:blipFill rotWithShape="1">
              <a:blip r:embed="rId18"/>
              <a:srcRect l="44931" t="45246" r="47156" b="41225"/>
              <a:stretch>
                <a:fillRect/>
              </a:stretch>
            </p:blipFill>
            <p:spPr>
              <a:xfrm rot="21290566">
                <a:off x="10365243" y="3293600"/>
                <a:ext cx="323825" cy="311416"/>
              </a:xfrm>
              <a:prstGeom prst="rect">
                <a:avLst/>
              </a:prstGeom>
            </p:spPr>
          </p:pic>
          <p:pic>
            <p:nvPicPr>
              <p:cNvPr id="254" name="Picture 253" descr="A picture containing star&#10;&#10;Description automatically generated"/>
              <p:cNvPicPr>
                <a:picLocks noChangeAspect="1"/>
              </p:cNvPicPr>
              <p:nvPr/>
            </p:nvPicPr>
            <p:blipFill rotWithShape="1">
              <a:blip r:embed="rId19"/>
              <a:srcRect l="44931" t="45246" r="47156" b="41225"/>
              <a:stretch>
                <a:fillRect/>
              </a:stretch>
            </p:blipFill>
            <p:spPr>
              <a:xfrm rot="4283515">
                <a:off x="10493393" y="4069773"/>
                <a:ext cx="323825" cy="311416"/>
              </a:xfrm>
              <a:prstGeom prst="rect">
                <a:avLst/>
              </a:prstGeom>
            </p:spPr>
          </p:pic>
          <p:pic>
            <p:nvPicPr>
              <p:cNvPr id="255" name="Picture 254" descr="A picture containing star&#10;&#10;Description automatically generated"/>
              <p:cNvPicPr>
                <a:picLocks noChangeAspect="1"/>
              </p:cNvPicPr>
              <p:nvPr/>
            </p:nvPicPr>
            <p:blipFill rotWithShape="1">
              <a:blip r:embed="rId18"/>
              <a:srcRect l="44931" t="45246" r="47156" b="41225"/>
              <a:stretch>
                <a:fillRect/>
              </a:stretch>
            </p:blipFill>
            <p:spPr>
              <a:xfrm rot="9381141">
                <a:off x="9678741" y="4351095"/>
                <a:ext cx="323825" cy="311416"/>
              </a:xfrm>
              <a:prstGeom prst="rect">
                <a:avLst/>
              </a:prstGeom>
            </p:spPr>
          </p:pic>
          <p:pic>
            <p:nvPicPr>
              <p:cNvPr id="256" name="Picture 255" descr="A picture containing fireworks, laptop, star&#10;&#10;Description automatically generated"/>
              <p:cNvPicPr>
                <a:picLocks noChangeAspect="1"/>
              </p:cNvPicPr>
              <p:nvPr/>
            </p:nvPicPr>
            <p:blipFill rotWithShape="1">
              <a:blip r:embed="rId20"/>
              <a:srcRect l="42396" t="47024" r="53403" b="46667"/>
              <a:stretch>
                <a:fillRect/>
              </a:stretch>
            </p:blipFill>
            <p:spPr>
              <a:xfrm rot="5741612">
                <a:off x="9787659" y="3281285"/>
                <a:ext cx="439025" cy="370860"/>
              </a:xfrm>
              <a:prstGeom prst="rect">
                <a:avLst/>
              </a:prstGeom>
            </p:spPr>
          </p:pic>
          <p:pic>
            <p:nvPicPr>
              <p:cNvPr id="257" name="Picture 256"/>
              <p:cNvPicPr>
                <a:picLocks noChangeAspect="1"/>
              </p:cNvPicPr>
              <p:nvPr/>
            </p:nvPicPr>
            <p:blipFill rotWithShape="1">
              <a:blip r:embed="rId21"/>
              <a:srcRect l="41287" t="31392" r="43305" b="40753"/>
              <a:stretch>
                <a:fillRect/>
              </a:stretch>
            </p:blipFill>
            <p:spPr>
              <a:xfrm rot="2548202">
                <a:off x="9411915" y="3723663"/>
                <a:ext cx="392678" cy="399292"/>
              </a:xfrm>
              <a:prstGeom prst="rect">
                <a:avLst/>
              </a:prstGeom>
            </p:spPr>
          </p:pic>
        </p:grpSp>
        <p:pic>
          <p:nvPicPr>
            <p:cNvPr id="215" name="Picture 214" descr="A picture containing star, food&#10;&#10;Description automatically generated"/>
            <p:cNvPicPr>
              <a:picLocks noChangeAspect="1"/>
            </p:cNvPicPr>
            <p:nvPr/>
          </p:nvPicPr>
          <p:blipFill rotWithShape="1">
            <a:blip r:embed="rId14"/>
            <a:srcRect l="35847" t="33333" r="45592" b="34915"/>
            <a:stretch>
              <a:fillRect/>
            </a:stretch>
          </p:blipFill>
          <p:spPr>
            <a:xfrm>
              <a:off x="8525887" y="1758121"/>
              <a:ext cx="1535244" cy="1328706"/>
            </a:xfrm>
            <a:prstGeom prst="rect">
              <a:avLst/>
            </a:prstGeom>
          </p:spPr>
        </p:pic>
        <p:pic>
          <p:nvPicPr>
            <p:cNvPr id="216" name="Picture 215" descr="A picture containing food&#10;&#10;Description automatically generated"/>
            <p:cNvPicPr>
              <a:picLocks noChangeAspect="1"/>
            </p:cNvPicPr>
            <p:nvPr/>
          </p:nvPicPr>
          <p:blipFill rotWithShape="1">
            <a:blip r:embed="rId22"/>
            <a:srcRect l="33376" t="67476" r="50548" b="5179"/>
            <a:stretch>
              <a:fillRect/>
            </a:stretch>
          </p:blipFill>
          <p:spPr>
            <a:xfrm>
              <a:off x="8113703" y="3198152"/>
              <a:ext cx="1454171" cy="1251378"/>
            </a:xfrm>
            <a:prstGeom prst="rect">
              <a:avLst/>
            </a:prstGeom>
          </p:spPr>
        </p:pic>
        <p:pic>
          <p:nvPicPr>
            <p:cNvPr id="217" name="Picture 216" descr="A picture containing food&#10;&#10;Description automatically generated"/>
            <p:cNvPicPr>
              <a:picLocks noChangeAspect="1"/>
            </p:cNvPicPr>
            <p:nvPr/>
          </p:nvPicPr>
          <p:blipFill rotWithShape="1">
            <a:blip r:embed="rId31"/>
            <a:srcRect l="34804" t="68550" r="52543" b="8763"/>
            <a:stretch>
              <a:fillRect/>
            </a:stretch>
          </p:blipFill>
          <p:spPr>
            <a:xfrm>
              <a:off x="8245799" y="3253666"/>
              <a:ext cx="1133401" cy="1028238"/>
            </a:xfrm>
            <a:prstGeom prst="rect">
              <a:avLst/>
            </a:prstGeom>
          </p:spPr>
        </p:pic>
        <p:pic>
          <p:nvPicPr>
            <p:cNvPr id="218" name="Picture 217"/>
            <p:cNvPicPr>
              <a:picLocks noChangeAspect="1"/>
            </p:cNvPicPr>
            <p:nvPr/>
          </p:nvPicPr>
          <p:blipFill rotWithShape="1">
            <a:blip r:embed="rId26"/>
            <a:srcRect l="41287" t="31392" r="43305" b="40753"/>
            <a:stretch>
              <a:fillRect/>
            </a:stretch>
          </p:blipFill>
          <p:spPr>
            <a:xfrm rot="1081821">
              <a:off x="8658346" y="2250585"/>
              <a:ext cx="326418" cy="298537"/>
            </a:xfrm>
            <a:prstGeom prst="rect">
              <a:avLst/>
            </a:prstGeom>
          </p:spPr>
        </p:pic>
        <p:pic>
          <p:nvPicPr>
            <p:cNvPr id="219" name="Picture 218" descr="A star in the background&#10;&#10;Description automatically generated"/>
            <p:cNvPicPr>
              <a:picLocks noChangeAspect="1"/>
            </p:cNvPicPr>
            <p:nvPr/>
          </p:nvPicPr>
          <p:blipFill rotWithShape="1">
            <a:blip r:embed="rId15"/>
            <a:srcRect l="54923" t="36351" r="40833" b="56221"/>
            <a:stretch>
              <a:fillRect/>
            </a:stretch>
          </p:blipFill>
          <p:spPr>
            <a:xfrm rot="1509761">
              <a:off x="8520204" y="2270448"/>
              <a:ext cx="413149" cy="365923"/>
            </a:xfrm>
            <a:prstGeom prst="rect">
              <a:avLst/>
            </a:prstGeom>
          </p:spPr>
        </p:pic>
        <p:pic>
          <p:nvPicPr>
            <p:cNvPr id="220" name="Picture 219" descr="A star in the background&#10;&#10;Description automatically generated"/>
            <p:cNvPicPr>
              <a:picLocks noChangeAspect="1"/>
            </p:cNvPicPr>
            <p:nvPr/>
          </p:nvPicPr>
          <p:blipFill rotWithShape="1">
            <a:blip r:embed="rId16"/>
            <a:srcRect l="54923" t="36351" r="40833" b="56221"/>
            <a:stretch>
              <a:fillRect/>
            </a:stretch>
          </p:blipFill>
          <p:spPr>
            <a:xfrm rot="5613955">
              <a:off x="8854002" y="1741931"/>
              <a:ext cx="371601" cy="406835"/>
            </a:xfrm>
            <a:prstGeom prst="rect">
              <a:avLst/>
            </a:prstGeom>
          </p:spPr>
        </p:pic>
        <p:pic>
          <p:nvPicPr>
            <p:cNvPr id="221" name="Picture 220" descr="A picture containing star&#10;&#10;Description automatically generated"/>
            <p:cNvPicPr>
              <a:picLocks noChangeAspect="1"/>
            </p:cNvPicPr>
            <p:nvPr/>
          </p:nvPicPr>
          <p:blipFill rotWithShape="1">
            <a:blip r:embed="rId18"/>
            <a:srcRect l="44931" t="45246" r="47156" b="41225"/>
            <a:stretch>
              <a:fillRect/>
            </a:stretch>
          </p:blipFill>
          <p:spPr>
            <a:xfrm rot="21290566">
              <a:off x="9488926" y="1894696"/>
              <a:ext cx="295328" cy="255450"/>
            </a:xfrm>
            <a:prstGeom prst="rect">
              <a:avLst/>
            </a:prstGeom>
          </p:spPr>
        </p:pic>
        <p:pic>
          <p:nvPicPr>
            <p:cNvPr id="222" name="Picture 221" descr="A picture containing star&#10;&#10;Description automatically generated"/>
            <p:cNvPicPr>
              <a:picLocks noChangeAspect="1"/>
            </p:cNvPicPr>
            <p:nvPr/>
          </p:nvPicPr>
          <p:blipFill rotWithShape="1">
            <a:blip r:embed="rId19"/>
            <a:srcRect l="44931" t="45246" r="47156" b="41225"/>
            <a:stretch>
              <a:fillRect/>
            </a:stretch>
          </p:blipFill>
          <p:spPr>
            <a:xfrm rot="4283515">
              <a:off x="9620648" y="2517100"/>
              <a:ext cx="265629" cy="284011"/>
            </a:xfrm>
            <a:prstGeom prst="rect">
              <a:avLst/>
            </a:prstGeom>
          </p:spPr>
        </p:pic>
        <p:pic>
          <p:nvPicPr>
            <p:cNvPr id="223" name="Picture 222" descr="A picture containing star&#10;&#10;Description automatically generated"/>
            <p:cNvPicPr>
              <a:picLocks noChangeAspect="1"/>
            </p:cNvPicPr>
            <p:nvPr/>
          </p:nvPicPr>
          <p:blipFill rotWithShape="1">
            <a:blip r:embed="rId18"/>
            <a:srcRect l="44931" t="45246" r="47156" b="41225"/>
            <a:stretch>
              <a:fillRect/>
            </a:stretch>
          </p:blipFill>
          <p:spPr>
            <a:xfrm rot="9686856">
              <a:off x="8905042" y="2724679"/>
              <a:ext cx="295328" cy="255450"/>
            </a:xfrm>
            <a:prstGeom prst="rect">
              <a:avLst/>
            </a:prstGeom>
          </p:spPr>
        </p:pic>
        <p:pic>
          <p:nvPicPr>
            <p:cNvPr id="224" name="Picture 223" descr="A picture containing fireworks, laptop, star&#10;&#10;Description automatically generated"/>
            <p:cNvPicPr>
              <a:picLocks noChangeAspect="1"/>
            </p:cNvPicPr>
            <p:nvPr/>
          </p:nvPicPr>
          <p:blipFill rotWithShape="1">
            <a:blip r:embed="rId20"/>
            <a:srcRect l="42396" t="47024" r="53403" b="46667"/>
            <a:stretch>
              <a:fillRect/>
            </a:stretch>
          </p:blipFill>
          <p:spPr>
            <a:xfrm rot="4140000">
              <a:off x="10191420" y="1552663"/>
              <a:ext cx="360126" cy="338224"/>
            </a:xfrm>
            <a:prstGeom prst="rect">
              <a:avLst/>
            </a:prstGeom>
          </p:spPr>
        </p:pic>
        <p:pic>
          <p:nvPicPr>
            <p:cNvPr id="225" name="Picture 224"/>
            <p:cNvPicPr>
              <a:picLocks noChangeAspect="1"/>
            </p:cNvPicPr>
            <p:nvPr/>
          </p:nvPicPr>
          <p:blipFill rotWithShape="1">
            <a:blip r:embed="rId27"/>
            <a:srcRect l="41065" t="31658" r="42691" b="40271"/>
            <a:stretch>
              <a:fillRect/>
            </a:stretch>
          </p:blipFill>
          <p:spPr>
            <a:xfrm rot="8822375">
              <a:off x="8924024" y="2484838"/>
              <a:ext cx="350822" cy="306736"/>
            </a:xfrm>
            <a:prstGeom prst="rect">
              <a:avLst/>
            </a:prstGeom>
          </p:spPr>
        </p:pic>
        <p:pic>
          <p:nvPicPr>
            <p:cNvPr id="226" name="Picture 225"/>
            <p:cNvPicPr>
              <a:picLocks noChangeAspect="1"/>
            </p:cNvPicPr>
            <p:nvPr/>
          </p:nvPicPr>
          <p:blipFill rotWithShape="1">
            <a:blip r:embed="rId28"/>
            <a:srcRect l="40948" t="32604" r="42789" b="37187"/>
            <a:stretch>
              <a:fillRect/>
            </a:stretch>
          </p:blipFill>
          <p:spPr>
            <a:xfrm rot="5551465">
              <a:off x="9268956" y="2557586"/>
              <a:ext cx="322827" cy="375013"/>
            </a:xfrm>
            <a:prstGeom prst="rect">
              <a:avLst/>
            </a:prstGeom>
          </p:spPr>
        </p:pic>
        <p:pic>
          <p:nvPicPr>
            <p:cNvPr id="227" name="Picture 226" descr="A picture containing fireworks, laptop, star&#10;&#10;Description automatically generated"/>
            <p:cNvPicPr>
              <a:picLocks noChangeAspect="1"/>
            </p:cNvPicPr>
            <p:nvPr/>
          </p:nvPicPr>
          <p:blipFill rotWithShape="1">
            <a:blip r:embed="rId29"/>
            <a:srcRect l="42396" t="47024" r="53403" b="46667"/>
            <a:stretch>
              <a:fillRect/>
            </a:stretch>
          </p:blipFill>
          <p:spPr>
            <a:xfrm rot="19887577">
              <a:off x="9335999" y="2270845"/>
              <a:ext cx="355509" cy="270111"/>
            </a:xfrm>
            <a:prstGeom prst="rect">
              <a:avLst/>
            </a:prstGeom>
          </p:spPr>
        </p:pic>
        <p:pic>
          <p:nvPicPr>
            <p:cNvPr id="228" name="Picture 227" descr="A picture containing fireworks, laptop, star&#10;&#10;Description automatically generated"/>
            <p:cNvPicPr>
              <a:picLocks noChangeAspect="1"/>
            </p:cNvPicPr>
            <p:nvPr/>
          </p:nvPicPr>
          <p:blipFill rotWithShape="1">
            <a:blip r:embed="rId30"/>
            <a:srcRect l="42396" t="47024" r="53403" b="46667"/>
            <a:stretch>
              <a:fillRect/>
            </a:stretch>
          </p:blipFill>
          <p:spPr>
            <a:xfrm rot="5665789">
              <a:off x="9332905" y="2043401"/>
              <a:ext cx="315383" cy="296202"/>
            </a:xfrm>
            <a:prstGeom prst="rect">
              <a:avLst/>
            </a:prstGeom>
          </p:spPr>
        </p:pic>
        <p:pic>
          <p:nvPicPr>
            <p:cNvPr id="229" name="Picture 228" descr="A picture containing fireworks, laptop, star&#10;&#10;Description automatically generated"/>
            <p:cNvPicPr>
              <a:picLocks noChangeAspect="1"/>
            </p:cNvPicPr>
            <p:nvPr/>
          </p:nvPicPr>
          <p:blipFill rotWithShape="1">
            <a:blip r:embed="rId20"/>
            <a:srcRect l="42396" t="47024" r="53403" b="46667"/>
            <a:stretch>
              <a:fillRect/>
            </a:stretch>
          </p:blipFill>
          <p:spPr>
            <a:xfrm rot="4359415">
              <a:off x="9024111" y="2134272"/>
              <a:ext cx="360126" cy="338224"/>
            </a:xfrm>
            <a:prstGeom prst="rect">
              <a:avLst/>
            </a:prstGeom>
          </p:spPr>
        </p:pic>
        <p:pic>
          <p:nvPicPr>
            <p:cNvPr id="230" name="Picture 229"/>
            <p:cNvPicPr>
              <a:picLocks noChangeAspect="1"/>
            </p:cNvPicPr>
            <p:nvPr/>
          </p:nvPicPr>
          <p:blipFill rotWithShape="1">
            <a:blip r:embed="rId28"/>
            <a:srcRect l="40948" t="32604" r="42789" b="37187"/>
            <a:stretch>
              <a:fillRect/>
            </a:stretch>
          </p:blipFill>
          <p:spPr>
            <a:xfrm rot="5551465">
              <a:off x="7283339" y="1531569"/>
              <a:ext cx="322827" cy="375013"/>
            </a:xfrm>
            <a:prstGeom prst="rect">
              <a:avLst/>
            </a:prstGeom>
          </p:spPr>
        </p:pic>
        <p:pic>
          <p:nvPicPr>
            <p:cNvPr id="231" name="Picture 230" descr="A picture containing fireworks, laptop, star&#10;&#10;Description automatically generated"/>
            <p:cNvPicPr>
              <a:picLocks noChangeAspect="1"/>
            </p:cNvPicPr>
            <p:nvPr/>
          </p:nvPicPr>
          <p:blipFill rotWithShape="1">
            <a:blip r:embed="rId29"/>
            <a:srcRect l="42396" t="47024" r="53403" b="46667"/>
            <a:stretch>
              <a:fillRect/>
            </a:stretch>
          </p:blipFill>
          <p:spPr>
            <a:xfrm rot="19887577">
              <a:off x="7250124" y="1204924"/>
              <a:ext cx="355509" cy="270111"/>
            </a:xfrm>
            <a:prstGeom prst="rect">
              <a:avLst/>
            </a:prstGeom>
          </p:spPr>
        </p:pic>
        <p:pic>
          <p:nvPicPr>
            <p:cNvPr id="232" name="Picture 231" descr="A picture containing fireworks, laptop, star&#10;&#10;Description automatically generated"/>
            <p:cNvPicPr>
              <a:picLocks noChangeAspect="1"/>
            </p:cNvPicPr>
            <p:nvPr/>
          </p:nvPicPr>
          <p:blipFill rotWithShape="1">
            <a:blip r:embed="rId20"/>
            <a:srcRect l="42396" t="47024" r="53403" b="46667"/>
            <a:stretch>
              <a:fillRect/>
            </a:stretch>
          </p:blipFill>
          <p:spPr>
            <a:xfrm rot="5704358">
              <a:off x="7468633" y="837480"/>
              <a:ext cx="360126" cy="338224"/>
            </a:xfrm>
            <a:prstGeom prst="rect">
              <a:avLst/>
            </a:prstGeom>
          </p:spPr>
        </p:pic>
        <p:pic>
          <p:nvPicPr>
            <p:cNvPr id="233" name="Picture 232" descr="A picture containing fireworks, laptop, star&#10;&#10;Description automatically generated"/>
            <p:cNvPicPr>
              <a:picLocks noChangeAspect="1"/>
            </p:cNvPicPr>
            <p:nvPr/>
          </p:nvPicPr>
          <p:blipFill rotWithShape="1">
            <a:blip r:embed="rId20"/>
            <a:srcRect l="42396" t="47024" r="53403" b="46667"/>
            <a:stretch>
              <a:fillRect/>
            </a:stretch>
          </p:blipFill>
          <p:spPr>
            <a:xfrm rot="4359415">
              <a:off x="7656524" y="1466243"/>
              <a:ext cx="360126" cy="338224"/>
            </a:xfrm>
            <a:prstGeom prst="rect">
              <a:avLst/>
            </a:prstGeom>
          </p:spPr>
        </p:pic>
        <p:pic>
          <p:nvPicPr>
            <p:cNvPr id="234" name="Picture 233" descr="A picture containing knife&#10;&#10;Description automatically generated"/>
            <p:cNvPicPr>
              <a:picLocks noChangeAspect="1"/>
            </p:cNvPicPr>
            <p:nvPr/>
          </p:nvPicPr>
          <p:blipFill rotWithShape="1">
            <a:blip r:embed="rId33"/>
            <a:srcRect l="45000" t="32343" r="43019" b="18480"/>
            <a:stretch>
              <a:fillRect/>
            </a:stretch>
          </p:blipFill>
          <p:spPr>
            <a:xfrm>
              <a:off x="10512507" y="1171135"/>
              <a:ext cx="258200" cy="536199"/>
            </a:xfrm>
            <a:prstGeom prst="rect">
              <a:avLst/>
            </a:prstGeom>
          </p:spPr>
        </p:pic>
        <p:pic>
          <p:nvPicPr>
            <p:cNvPr id="235" name="Picture 234" descr="A picture containing flower&#10;&#10;Description automatically generated"/>
            <p:cNvPicPr>
              <a:picLocks noChangeAspect="1"/>
            </p:cNvPicPr>
            <p:nvPr/>
          </p:nvPicPr>
          <p:blipFill rotWithShape="1">
            <a:blip r:embed="rId34"/>
            <a:srcRect l="40248" r="49437" b="81606"/>
            <a:stretch>
              <a:fillRect/>
            </a:stretch>
          </p:blipFill>
          <p:spPr>
            <a:xfrm>
              <a:off x="9320888" y="2967123"/>
              <a:ext cx="615638" cy="555408"/>
            </a:xfrm>
            <a:prstGeom prst="rect">
              <a:avLst/>
            </a:prstGeom>
          </p:spPr>
        </p:pic>
        <p:pic>
          <p:nvPicPr>
            <p:cNvPr id="236" name="Picture 235" descr="A close up of a logo&#10;&#10;Description automatically generated"/>
            <p:cNvPicPr>
              <a:picLocks noChangeAspect="1"/>
            </p:cNvPicPr>
            <p:nvPr/>
          </p:nvPicPr>
          <p:blipFill rotWithShape="1">
            <a:blip r:embed="rId35"/>
            <a:srcRect l="16666" t="86685" r="77056" b="2188"/>
            <a:stretch>
              <a:fillRect/>
            </a:stretch>
          </p:blipFill>
          <p:spPr>
            <a:xfrm rot="17530774">
              <a:off x="9328154" y="2398670"/>
              <a:ext cx="340574" cy="377542"/>
            </a:xfrm>
            <a:prstGeom prst="rect">
              <a:avLst/>
            </a:prstGeom>
          </p:spPr>
        </p:pic>
        <p:pic>
          <p:nvPicPr>
            <p:cNvPr id="237" name="Picture 236" descr="A close up of a logo&#10;&#10;Description automatically generated"/>
            <p:cNvPicPr>
              <a:picLocks noChangeAspect="1"/>
            </p:cNvPicPr>
            <p:nvPr/>
          </p:nvPicPr>
          <p:blipFill rotWithShape="1">
            <a:blip r:embed="rId36"/>
            <a:srcRect l="16666" t="86685" r="77056" b="2188"/>
            <a:stretch>
              <a:fillRect/>
            </a:stretch>
          </p:blipFill>
          <p:spPr>
            <a:xfrm rot="1293778">
              <a:off x="8963004" y="2385788"/>
              <a:ext cx="378652" cy="339575"/>
            </a:xfrm>
            <a:prstGeom prst="rect">
              <a:avLst/>
            </a:prstGeom>
          </p:spPr>
        </p:pic>
        <p:pic>
          <p:nvPicPr>
            <p:cNvPr id="238" name="Picture 237" descr="A star in the background&#10;&#10;Description automatically generated"/>
            <p:cNvPicPr>
              <a:picLocks noChangeAspect="1"/>
            </p:cNvPicPr>
            <p:nvPr/>
          </p:nvPicPr>
          <p:blipFill rotWithShape="1">
            <a:blip r:embed="rId15"/>
            <a:srcRect l="54923" t="36351" r="40833" b="56221"/>
            <a:stretch>
              <a:fillRect/>
            </a:stretch>
          </p:blipFill>
          <p:spPr>
            <a:xfrm rot="19466625">
              <a:off x="8866308" y="2690402"/>
              <a:ext cx="413149" cy="365923"/>
            </a:xfrm>
            <a:prstGeom prst="rect">
              <a:avLst/>
            </a:prstGeom>
          </p:spPr>
        </p:pic>
        <p:pic>
          <p:nvPicPr>
            <p:cNvPr id="239" name="Picture 238" descr="A star in the background&#10;&#10;Description automatically generated"/>
            <p:cNvPicPr>
              <a:picLocks noChangeAspect="1"/>
            </p:cNvPicPr>
            <p:nvPr/>
          </p:nvPicPr>
          <p:blipFill rotWithShape="1">
            <a:blip r:embed="rId16"/>
            <a:srcRect l="54923" t="36351" r="40833" b="56221"/>
            <a:stretch>
              <a:fillRect/>
            </a:stretch>
          </p:blipFill>
          <p:spPr>
            <a:xfrm rot="14414089">
              <a:off x="9560224" y="2466496"/>
              <a:ext cx="371601" cy="406835"/>
            </a:xfrm>
            <a:prstGeom prst="rect">
              <a:avLst/>
            </a:prstGeom>
          </p:spPr>
        </p:pic>
        <p:pic>
          <p:nvPicPr>
            <p:cNvPr id="240" name="Picture 239" descr="A close up of a logo&#10;&#10;Description automatically generated"/>
            <p:cNvPicPr>
              <a:picLocks noChangeAspect="1"/>
            </p:cNvPicPr>
            <p:nvPr/>
          </p:nvPicPr>
          <p:blipFill rotWithShape="1">
            <a:blip r:embed="rId36"/>
            <a:srcRect l="16666" t="86685" r="77056" b="2188"/>
            <a:stretch>
              <a:fillRect/>
            </a:stretch>
          </p:blipFill>
          <p:spPr>
            <a:xfrm rot="13490226">
              <a:off x="9219182" y="2042618"/>
              <a:ext cx="378652" cy="339575"/>
            </a:xfrm>
            <a:prstGeom prst="rect">
              <a:avLst/>
            </a:prstGeom>
          </p:spPr>
        </p:pic>
        <p:pic>
          <p:nvPicPr>
            <p:cNvPr id="241" name="Picture 240" descr="A star in the background&#10;&#10;Description automatically generated"/>
            <p:cNvPicPr>
              <a:picLocks noChangeAspect="1"/>
            </p:cNvPicPr>
            <p:nvPr/>
          </p:nvPicPr>
          <p:blipFill rotWithShape="1">
            <a:blip r:embed="rId15"/>
            <a:srcRect l="54923" t="36351" r="40833" b="56221"/>
            <a:stretch>
              <a:fillRect/>
            </a:stretch>
          </p:blipFill>
          <p:spPr>
            <a:xfrm rot="9558777">
              <a:off x="9408635" y="1834929"/>
              <a:ext cx="413149" cy="365923"/>
            </a:xfrm>
            <a:prstGeom prst="rect">
              <a:avLst/>
            </a:prstGeom>
          </p:spPr>
        </p:pic>
        <p:pic>
          <p:nvPicPr>
            <p:cNvPr id="242" name="Picture 241" descr="A close up of a logo&#10;&#10;Description automatically generated"/>
            <p:cNvPicPr>
              <a:picLocks noChangeAspect="1"/>
            </p:cNvPicPr>
            <p:nvPr/>
          </p:nvPicPr>
          <p:blipFill rotWithShape="1">
            <a:blip r:embed="rId36"/>
            <a:srcRect l="16666" t="86685" r="77056" b="2188"/>
            <a:stretch>
              <a:fillRect/>
            </a:stretch>
          </p:blipFill>
          <p:spPr>
            <a:xfrm rot="13490226">
              <a:off x="7663375" y="675088"/>
              <a:ext cx="378652" cy="339575"/>
            </a:xfrm>
            <a:prstGeom prst="rect">
              <a:avLst/>
            </a:prstGeom>
          </p:spPr>
        </p:pic>
        <p:pic>
          <p:nvPicPr>
            <p:cNvPr id="243" name="Picture 242" descr="A close up of a logo&#10;&#10;Description automatically generated"/>
            <p:cNvPicPr>
              <a:picLocks noChangeAspect="1"/>
            </p:cNvPicPr>
            <p:nvPr/>
          </p:nvPicPr>
          <p:blipFill rotWithShape="1">
            <a:blip r:embed="rId36"/>
            <a:srcRect l="16666" t="86685" r="77056" b="2188"/>
            <a:stretch>
              <a:fillRect/>
            </a:stretch>
          </p:blipFill>
          <p:spPr>
            <a:xfrm rot="13490226">
              <a:off x="6917890" y="1549287"/>
              <a:ext cx="378652" cy="339575"/>
            </a:xfrm>
            <a:prstGeom prst="rect">
              <a:avLst/>
            </a:prstGeom>
          </p:spPr>
        </p:pic>
        <p:pic>
          <p:nvPicPr>
            <p:cNvPr id="244" name="Picture 243"/>
            <p:cNvPicPr>
              <a:picLocks noChangeAspect="1"/>
            </p:cNvPicPr>
            <p:nvPr/>
          </p:nvPicPr>
          <p:blipFill rotWithShape="1">
            <a:blip r:embed="rId26"/>
            <a:srcRect l="41287" t="31392" r="43305" b="40753"/>
            <a:stretch>
              <a:fillRect/>
            </a:stretch>
          </p:blipFill>
          <p:spPr>
            <a:xfrm rot="1081821">
              <a:off x="10820343" y="917871"/>
              <a:ext cx="326418" cy="298537"/>
            </a:xfrm>
            <a:prstGeom prst="rect">
              <a:avLst/>
            </a:prstGeom>
          </p:spPr>
        </p:pic>
        <p:pic>
          <p:nvPicPr>
            <p:cNvPr id="245" name="Picture 244"/>
            <p:cNvPicPr>
              <a:picLocks noChangeAspect="1"/>
            </p:cNvPicPr>
            <p:nvPr/>
          </p:nvPicPr>
          <p:blipFill rotWithShape="1">
            <a:blip r:embed="rId26"/>
            <a:srcRect l="41287" t="31392" r="43305" b="40753"/>
            <a:stretch>
              <a:fillRect/>
            </a:stretch>
          </p:blipFill>
          <p:spPr>
            <a:xfrm rot="1081821">
              <a:off x="10450158" y="639449"/>
              <a:ext cx="326418" cy="298537"/>
            </a:xfrm>
            <a:prstGeom prst="rect">
              <a:avLst/>
            </a:prstGeom>
          </p:spPr>
        </p:pic>
        <p:pic>
          <p:nvPicPr>
            <p:cNvPr id="246" name="Picture 245"/>
            <p:cNvPicPr>
              <a:picLocks noChangeAspect="1"/>
            </p:cNvPicPr>
            <p:nvPr/>
          </p:nvPicPr>
          <p:blipFill rotWithShape="1">
            <a:blip r:embed="rId26"/>
            <a:srcRect l="41287" t="31392" r="43305" b="40753"/>
            <a:stretch>
              <a:fillRect/>
            </a:stretch>
          </p:blipFill>
          <p:spPr>
            <a:xfrm rot="1081821">
              <a:off x="8059331" y="915937"/>
              <a:ext cx="326418" cy="298537"/>
            </a:xfrm>
            <a:prstGeom prst="rect">
              <a:avLst/>
            </a:prstGeom>
          </p:spPr>
        </p:pic>
        <p:pic>
          <p:nvPicPr>
            <p:cNvPr id="247" name="Picture 246" descr="A picture containing fireworks, laptop, star&#10;&#10;Description automatically generated"/>
            <p:cNvPicPr>
              <a:picLocks noChangeAspect="1"/>
            </p:cNvPicPr>
            <p:nvPr/>
          </p:nvPicPr>
          <p:blipFill rotWithShape="1">
            <a:blip r:embed="rId20"/>
            <a:srcRect l="42396" t="47024" r="53403" b="46667"/>
            <a:stretch>
              <a:fillRect/>
            </a:stretch>
          </p:blipFill>
          <p:spPr>
            <a:xfrm rot="5704358">
              <a:off x="9965257" y="871023"/>
              <a:ext cx="360126" cy="338224"/>
            </a:xfrm>
            <a:prstGeom prst="rect">
              <a:avLst/>
            </a:prstGeom>
          </p:spPr>
        </p:pic>
        <p:pic>
          <p:nvPicPr>
            <p:cNvPr id="248" name="Picture 247" descr="A close up of a logo&#10;&#10;Description automatically generated"/>
            <p:cNvPicPr>
              <a:picLocks noChangeAspect="1"/>
            </p:cNvPicPr>
            <p:nvPr/>
          </p:nvPicPr>
          <p:blipFill rotWithShape="1">
            <a:blip r:embed="rId36"/>
            <a:srcRect l="16666" t="86685" r="77056" b="2188"/>
            <a:stretch>
              <a:fillRect/>
            </a:stretch>
          </p:blipFill>
          <p:spPr>
            <a:xfrm rot="13490226">
              <a:off x="7518638" y="1182941"/>
              <a:ext cx="378652" cy="339575"/>
            </a:xfrm>
            <a:prstGeom prst="rect">
              <a:avLst/>
            </a:prstGeom>
          </p:spPr>
        </p:pic>
        <p:pic>
          <p:nvPicPr>
            <p:cNvPr id="249" name="Picture 248" descr="A picture containing knife&#10;&#10;Description automatically generated"/>
            <p:cNvPicPr>
              <a:picLocks noChangeAspect="1"/>
            </p:cNvPicPr>
            <p:nvPr/>
          </p:nvPicPr>
          <p:blipFill rotWithShape="1">
            <a:blip r:embed="rId37"/>
            <a:srcRect l="45000" t="32343" r="43019" b="18480"/>
            <a:stretch>
              <a:fillRect/>
            </a:stretch>
          </p:blipFill>
          <p:spPr>
            <a:xfrm rot="7860000">
              <a:off x="8326196" y="1464719"/>
              <a:ext cx="232235" cy="596150"/>
            </a:xfrm>
            <a:prstGeom prst="rect">
              <a:avLst/>
            </a:prstGeom>
          </p:spPr>
        </p:pic>
      </p:grpSp>
      <p:sp>
        <p:nvSpPr>
          <p:cNvPr id="113" name="TextBox 112"/>
          <p:cNvSpPr txBox="1"/>
          <p:nvPr/>
        </p:nvSpPr>
        <p:spPr>
          <a:xfrm>
            <a:off x="6067725" y="5451641"/>
            <a:ext cx="202185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595A59"/>
                </a:solidFill>
                <a:effectLst/>
                <a:uLnTx/>
                <a:uFillTx/>
                <a:latin typeface="Calibri" panose="020F0502020204030204"/>
                <a:ea typeface="+mn-ea"/>
                <a:cs typeface="+mn-cs"/>
              </a:rPr>
              <a:t>Image adapted from Kang TH, Jung ST. </a:t>
            </a:r>
            <a:r>
              <a:rPr kumimoji="0" lang="en-US" sz="1000" b="0" i="1" u="none" strike="noStrike" kern="1200" cap="none" spc="0" normalizeH="0" baseline="0" noProof="0" dirty="0">
                <a:ln>
                  <a:noFill/>
                </a:ln>
                <a:solidFill>
                  <a:srgbClr val="595A59"/>
                </a:solidFill>
                <a:effectLst/>
                <a:uLnTx/>
                <a:uFillTx/>
                <a:latin typeface="Calibri" panose="020F0502020204030204"/>
                <a:ea typeface="+mn-ea"/>
                <a:cs typeface="+mn-cs"/>
              </a:rPr>
              <a:t>Exp Mol Med. </a:t>
            </a:r>
            <a:r>
              <a:rPr kumimoji="0" lang="en-US" sz="1000" b="0" i="0" u="none" strike="noStrike" kern="1200" cap="none" spc="0" normalizeH="0" baseline="0" noProof="0" dirty="0">
                <a:ln>
                  <a:noFill/>
                </a:ln>
                <a:solidFill>
                  <a:srgbClr val="595A59"/>
                </a:solidFill>
                <a:effectLst/>
                <a:uLnTx/>
                <a:uFillTx/>
                <a:latin typeface="Calibri" panose="020F0502020204030204"/>
                <a:ea typeface="+mn-ea"/>
                <a:cs typeface="+mn-cs"/>
              </a:rPr>
              <a:t>2019;51(11):1-9.</a:t>
            </a:r>
            <a:endParaRPr kumimoji="0" lang="en-US" sz="1000" b="0" i="0" u="none" strike="noStrike" kern="1200" cap="none" spc="0" normalizeH="0" baseline="30000" noProof="0" dirty="0">
              <a:ln>
                <a:noFill/>
              </a:ln>
              <a:solidFill>
                <a:srgbClr val="595A59"/>
              </a:solidFill>
              <a:effectLst/>
              <a:uLnTx/>
              <a:uFillTx/>
              <a:latin typeface="Calibri" panose="020F0502020204030204"/>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Humoral Immunity and Response to Vaccination </a:t>
            </a:r>
            <a:br>
              <a:rPr lang="en-US" dirty="0"/>
            </a:br>
            <a:r>
              <a:rPr lang="en-US" dirty="0"/>
              <a:t>in Efgartigimod-Treated Patients</a:t>
            </a:r>
            <a:endParaRPr lang="en-US" dirty="0"/>
          </a:p>
        </p:txBody>
      </p:sp>
      <p:sp>
        <p:nvSpPr>
          <p:cNvPr id="5" name="Freeform: Shape 4"/>
          <p:cNvSpPr/>
          <p:nvPr/>
        </p:nvSpPr>
        <p:spPr>
          <a:xfrm>
            <a:off x="679993" y="2319437"/>
            <a:ext cx="2869127" cy="1434563"/>
          </a:xfrm>
          <a:custGeom>
            <a:avLst/>
            <a:gdLst>
              <a:gd name="connsiteX0" fmla="*/ 0 w 2869127"/>
              <a:gd name="connsiteY0" fmla="*/ 143456 h 1434563"/>
              <a:gd name="connsiteX1" fmla="*/ 143456 w 2869127"/>
              <a:gd name="connsiteY1" fmla="*/ 0 h 1434563"/>
              <a:gd name="connsiteX2" fmla="*/ 2725671 w 2869127"/>
              <a:gd name="connsiteY2" fmla="*/ 0 h 1434563"/>
              <a:gd name="connsiteX3" fmla="*/ 2869127 w 2869127"/>
              <a:gd name="connsiteY3" fmla="*/ 143456 h 1434563"/>
              <a:gd name="connsiteX4" fmla="*/ 2869127 w 2869127"/>
              <a:gd name="connsiteY4" fmla="*/ 1291107 h 1434563"/>
              <a:gd name="connsiteX5" fmla="*/ 2725671 w 2869127"/>
              <a:gd name="connsiteY5" fmla="*/ 1434563 h 1434563"/>
              <a:gd name="connsiteX6" fmla="*/ 143456 w 2869127"/>
              <a:gd name="connsiteY6" fmla="*/ 1434563 h 1434563"/>
              <a:gd name="connsiteX7" fmla="*/ 0 w 2869127"/>
              <a:gd name="connsiteY7" fmla="*/ 1291107 h 1434563"/>
              <a:gd name="connsiteX8" fmla="*/ 0 w 2869127"/>
              <a:gd name="connsiteY8" fmla="*/ 143456 h 143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9127" h="1434563">
                <a:moveTo>
                  <a:pt x="0" y="143456"/>
                </a:moveTo>
                <a:cubicBezTo>
                  <a:pt x="0" y="64227"/>
                  <a:pt x="64227" y="0"/>
                  <a:pt x="143456" y="0"/>
                </a:cubicBezTo>
                <a:lnTo>
                  <a:pt x="2725671" y="0"/>
                </a:lnTo>
                <a:cubicBezTo>
                  <a:pt x="2804900" y="0"/>
                  <a:pt x="2869127" y="64227"/>
                  <a:pt x="2869127" y="143456"/>
                </a:cubicBezTo>
                <a:lnTo>
                  <a:pt x="2869127" y="1291107"/>
                </a:lnTo>
                <a:cubicBezTo>
                  <a:pt x="2869127" y="1370336"/>
                  <a:pt x="2804900" y="1434563"/>
                  <a:pt x="2725671" y="1434563"/>
                </a:cubicBezTo>
                <a:lnTo>
                  <a:pt x="143456" y="1434563"/>
                </a:lnTo>
                <a:cubicBezTo>
                  <a:pt x="64227" y="1434563"/>
                  <a:pt x="0" y="1370336"/>
                  <a:pt x="0" y="1291107"/>
                </a:cubicBezTo>
                <a:lnTo>
                  <a:pt x="0" y="143456"/>
                </a:lnTo>
                <a:close/>
              </a:path>
            </a:pathLst>
          </a:custGeom>
          <a:solidFill>
            <a:schemeClr val="accent1">
              <a:lumMod val="20000"/>
              <a:lumOff val="80000"/>
            </a:schemeClr>
          </a:solidFill>
          <a:ln w="10795" cap="flat" cmpd="sng" algn="ctr">
            <a:noFill/>
            <a:prstDash val="solid"/>
          </a:ln>
          <a:effectLst/>
        </p:spPr>
        <p:txBody>
          <a:bodyPr rtlCol="0" anchor="ctr"/>
          <a:lstStyle/>
          <a:p>
            <a:pPr algn="ctr"/>
            <a:r>
              <a:rPr lang="en-US" kern="0" dirty="0">
                <a:solidFill>
                  <a:schemeClr val="accent2"/>
                </a:solidFill>
                <a:latin typeface="Calibri" panose="020F0502020204030204"/>
              </a:rPr>
              <a:t>Effect of efgartigimod on humoral immune response to </a:t>
            </a:r>
            <a:r>
              <a:rPr lang="en-US" b="1" kern="0" dirty="0">
                <a:solidFill>
                  <a:schemeClr val="accent2"/>
                </a:solidFill>
                <a:latin typeface="Calibri" panose="020F0502020204030204"/>
              </a:rPr>
              <a:t>active immunization</a:t>
            </a:r>
            <a:endParaRPr lang="en-US" b="1" kern="0" dirty="0">
              <a:solidFill>
                <a:schemeClr val="accent2"/>
              </a:solidFill>
              <a:latin typeface="Calibri" panose="020F0502020204030204"/>
            </a:endParaRPr>
          </a:p>
        </p:txBody>
      </p:sp>
      <p:sp>
        <p:nvSpPr>
          <p:cNvPr id="9" name="Freeform: Shape 8"/>
          <p:cNvSpPr/>
          <p:nvPr/>
        </p:nvSpPr>
        <p:spPr>
          <a:xfrm>
            <a:off x="8413956" y="1041401"/>
            <a:ext cx="3346655" cy="1887726"/>
          </a:xfrm>
          <a:custGeom>
            <a:avLst/>
            <a:gdLst>
              <a:gd name="connsiteX0" fmla="*/ 0 w 2869127"/>
              <a:gd name="connsiteY0" fmla="*/ 143456 h 1434563"/>
              <a:gd name="connsiteX1" fmla="*/ 143456 w 2869127"/>
              <a:gd name="connsiteY1" fmla="*/ 0 h 1434563"/>
              <a:gd name="connsiteX2" fmla="*/ 2725671 w 2869127"/>
              <a:gd name="connsiteY2" fmla="*/ 0 h 1434563"/>
              <a:gd name="connsiteX3" fmla="*/ 2869127 w 2869127"/>
              <a:gd name="connsiteY3" fmla="*/ 143456 h 1434563"/>
              <a:gd name="connsiteX4" fmla="*/ 2869127 w 2869127"/>
              <a:gd name="connsiteY4" fmla="*/ 1291107 h 1434563"/>
              <a:gd name="connsiteX5" fmla="*/ 2725671 w 2869127"/>
              <a:gd name="connsiteY5" fmla="*/ 1434563 h 1434563"/>
              <a:gd name="connsiteX6" fmla="*/ 143456 w 2869127"/>
              <a:gd name="connsiteY6" fmla="*/ 1434563 h 1434563"/>
              <a:gd name="connsiteX7" fmla="*/ 0 w 2869127"/>
              <a:gd name="connsiteY7" fmla="*/ 1291107 h 1434563"/>
              <a:gd name="connsiteX8" fmla="*/ 0 w 2869127"/>
              <a:gd name="connsiteY8" fmla="*/ 143456 h 143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9127" h="1434563">
                <a:moveTo>
                  <a:pt x="0" y="143456"/>
                </a:moveTo>
                <a:cubicBezTo>
                  <a:pt x="0" y="64227"/>
                  <a:pt x="64227" y="0"/>
                  <a:pt x="143456" y="0"/>
                </a:cubicBezTo>
                <a:lnTo>
                  <a:pt x="2725671" y="0"/>
                </a:lnTo>
                <a:cubicBezTo>
                  <a:pt x="2804900" y="0"/>
                  <a:pt x="2869127" y="64227"/>
                  <a:pt x="2869127" y="143456"/>
                </a:cubicBezTo>
                <a:lnTo>
                  <a:pt x="2869127" y="1291107"/>
                </a:lnTo>
                <a:cubicBezTo>
                  <a:pt x="2869127" y="1370336"/>
                  <a:pt x="2804900" y="1434563"/>
                  <a:pt x="2725671" y="1434563"/>
                </a:cubicBezTo>
                <a:lnTo>
                  <a:pt x="143456" y="1434563"/>
                </a:lnTo>
                <a:cubicBezTo>
                  <a:pt x="64227" y="1434563"/>
                  <a:pt x="0" y="1370336"/>
                  <a:pt x="0" y="1291107"/>
                </a:cubicBezTo>
                <a:lnTo>
                  <a:pt x="0" y="143456"/>
                </a:lnTo>
                <a:close/>
              </a:path>
            </a:pathLst>
          </a:custGeom>
          <a:solidFill>
            <a:schemeClr val="tx2">
              <a:lumMod val="20000"/>
              <a:lumOff val="80000"/>
            </a:schemeClr>
          </a:solidFill>
          <a:ln w="10795" cap="flat" cmpd="sng" algn="ctr">
            <a:noFill/>
            <a:prstDash val="solid"/>
          </a:ln>
          <a:effectLst/>
        </p:spPr>
        <p:txBody>
          <a:bodyPr rtlCol="0" anchor="ctr"/>
          <a:lstStyle/>
          <a:p>
            <a:pPr algn="ctr">
              <a:lnSpc>
                <a:spcPct val="90000"/>
              </a:lnSpc>
              <a:spcBef>
                <a:spcPts val="400"/>
              </a:spcBef>
            </a:pPr>
            <a:r>
              <a:rPr lang="en-US" b="1" kern="0" dirty="0">
                <a:solidFill>
                  <a:schemeClr val="tx2"/>
                </a:solidFill>
                <a:latin typeface="Calibri" panose="020F0502020204030204"/>
              </a:rPr>
              <a:t>Response to T-cell dependent vaccines</a:t>
            </a:r>
            <a:endParaRPr lang="en-US" b="1" kern="0" dirty="0">
              <a:solidFill>
                <a:schemeClr val="tx2"/>
              </a:solidFill>
              <a:latin typeface="Calibri" panose="020F0502020204030204"/>
            </a:endParaRPr>
          </a:p>
          <a:p>
            <a:pPr marL="228600" indent="-228600">
              <a:lnSpc>
                <a:spcPct val="90000"/>
              </a:lnSpc>
              <a:spcBef>
                <a:spcPts val="400"/>
              </a:spcBef>
              <a:buFont typeface="Arial" panose="020B0604020202020204" pitchFamily="34" charset="0"/>
              <a:buChar char="•"/>
            </a:pPr>
            <a:r>
              <a:rPr lang="en-US" kern="0" dirty="0">
                <a:solidFill>
                  <a:schemeClr val="tx2"/>
                </a:solidFill>
                <a:latin typeface="Calibri" panose="020F0502020204030204"/>
              </a:rPr>
              <a:t>COVID-19 mRNA vaccines</a:t>
            </a:r>
            <a:endParaRPr lang="en-US" kern="0" dirty="0">
              <a:solidFill>
                <a:schemeClr val="tx2"/>
              </a:solidFill>
              <a:latin typeface="Calibri" panose="020F0502020204030204"/>
            </a:endParaRPr>
          </a:p>
          <a:p>
            <a:pPr marL="228600" indent="-228600">
              <a:lnSpc>
                <a:spcPct val="90000"/>
              </a:lnSpc>
              <a:spcBef>
                <a:spcPts val="400"/>
              </a:spcBef>
              <a:buFont typeface="Arial" panose="020B0604020202020204" pitchFamily="34" charset="0"/>
              <a:buChar char="•"/>
            </a:pPr>
            <a:r>
              <a:rPr lang="en-US" kern="0" dirty="0">
                <a:solidFill>
                  <a:schemeClr val="tx2"/>
                </a:solidFill>
                <a:latin typeface="Calibri" panose="020F0502020204030204"/>
              </a:rPr>
              <a:t>Influenza vaccines</a:t>
            </a:r>
            <a:endParaRPr lang="en-US" kern="0" dirty="0">
              <a:solidFill>
                <a:schemeClr val="tx2"/>
              </a:solidFill>
              <a:latin typeface="Calibri" panose="020F0502020204030204"/>
            </a:endParaRPr>
          </a:p>
          <a:p>
            <a:pPr marL="228600" indent="-228600">
              <a:lnSpc>
                <a:spcPct val="90000"/>
              </a:lnSpc>
              <a:spcBef>
                <a:spcPts val="400"/>
              </a:spcBef>
              <a:buFont typeface="Arial" panose="020B0604020202020204" pitchFamily="34" charset="0"/>
              <a:buChar char="•"/>
            </a:pPr>
            <a:r>
              <a:rPr lang="en-US" kern="0" dirty="0">
                <a:solidFill>
                  <a:schemeClr val="tx2"/>
                </a:solidFill>
                <a:latin typeface="Calibri" panose="020F0502020204030204"/>
              </a:rPr>
              <a:t>13-valent conjugate pneumococcal vaccine</a:t>
            </a:r>
            <a:endParaRPr lang="en-US" kern="0" dirty="0">
              <a:solidFill>
                <a:schemeClr val="tx2"/>
              </a:solidFill>
              <a:latin typeface="Calibri" panose="020F0502020204030204"/>
            </a:endParaRPr>
          </a:p>
        </p:txBody>
      </p:sp>
      <p:sp>
        <p:nvSpPr>
          <p:cNvPr id="11" name="Freeform: Shape 10"/>
          <p:cNvSpPr/>
          <p:nvPr/>
        </p:nvSpPr>
        <p:spPr>
          <a:xfrm>
            <a:off x="8413956" y="3144312"/>
            <a:ext cx="3346655" cy="1434563"/>
          </a:xfrm>
          <a:custGeom>
            <a:avLst/>
            <a:gdLst>
              <a:gd name="connsiteX0" fmla="*/ 0 w 2869127"/>
              <a:gd name="connsiteY0" fmla="*/ 143456 h 1434563"/>
              <a:gd name="connsiteX1" fmla="*/ 143456 w 2869127"/>
              <a:gd name="connsiteY1" fmla="*/ 0 h 1434563"/>
              <a:gd name="connsiteX2" fmla="*/ 2725671 w 2869127"/>
              <a:gd name="connsiteY2" fmla="*/ 0 h 1434563"/>
              <a:gd name="connsiteX3" fmla="*/ 2869127 w 2869127"/>
              <a:gd name="connsiteY3" fmla="*/ 143456 h 1434563"/>
              <a:gd name="connsiteX4" fmla="*/ 2869127 w 2869127"/>
              <a:gd name="connsiteY4" fmla="*/ 1291107 h 1434563"/>
              <a:gd name="connsiteX5" fmla="*/ 2725671 w 2869127"/>
              <a:gd name="connsiteY5" fmla="*/ 1434563 h 1434563"/>
              <a:gd name="connsiteX6" fmla="*/ 143456 w 2869127"/>
              <a:gd name="connsiteY6" fmla="*/ 1434563 h 1434563"/>
              <a:gd name="connsiteX7" fmla="*/ 0 w 2869127"/>
              <a:gd name="connsiteY7" fmla="*/ 1291107 h 1434563"/>
              <a:gd name="connsiteX8" fmla="*/ 0 w 2869127"/>
              <a:gd name="connsiteY8" fmla="*/ 143456 h 143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9127" h="1434563">
                <a:moveTo>
                  <a:pt x="0" y="143456"/>
                </a:moveTo>
                <a:cubicBezTo>
                  <a:pt x="0" y="64227"/>
                  <a:pt x="64227" y="0"/>
                  <a:pt x="143456" y="0"/>
                </a:cubicBezTo>
                <a:lnTo>
                  <a:pt x="2725671" y="0"/>
                </a:lnTo>
                <a:cubicBezTo>
                  <a:pt x="2804900" y="0"/>
                  <a:pt x="2869127" y="64227"/>
                  <a:pt x="2869127" y="143456"/>
                </a:cubicBezTo>
                <a:lnTo>
                  <a:pt x="2869127" y="1291107"/>
                </a:lnTo>
                <a:cubicBezTo>
                  <a:pt x="2869127" y="1370336"/>
                  <a:pt x="2804900" y="1434563"/>
                  <a:pt x="2725671" y="1434563"/>
                </a:cubicBezTo>
                <a:lnTo>
                  <a:pt x="143456" y="1434563"/>
                </a:lnTo>
                <a:cubicBezTo>
                  <a:pt x="64227" y="1434563"/>
                  <a:pt x="0" y="1370336"/>
                  <a:pt x="0" y="1291107"/>
                </a:cubicBezTo>
                <a:lnTo>
                  <a:pt x="0" y="143456"/>
                </a:lnTo>
                <a:close/>
              </a:path>
            </a:pathLst>
          </a:custGeom>
          <a:solidFill>
            <a:schemeClr val="tx2">
              <a:lumMod val="20000"/>
              <a:lumOff val="80000"/>
            </a:schemeClr>
          </a:solidFill>
          <a:ln w="10795" cap="flat" cmpd="sng" algn="ctr">
            <a:noFill/>
            <a:prstDash val="solid"/>
          </a:ln>
          <a:effectLst/>
        </p:spPr>
        <p:txBody>
          <a:bodyPr rtlCol="0" anchor="ctr"/>
          <a:lstStyle/>
          <a:p>
            <a:pPr algn="ctr">
              <a:lnSpc>
                <a:spcPct val="90000"/>
              </a:lnSpc>
              <a:spcBef>
                <a:spcPts val="400"/>
              </a:spcBef>
            </a:pPr>
            <a:r>
              <a:rPr lang="en-US" b="1" kern="0" dirty="0">
                <a:solidFill>
                  <a:schemeClr val="tx2"/>
                </a:solidFill>
                <a:latin typeface="Calibri" panose="020F0502020204030204"/>
              </a:rPr>
              <a:t>Response to T-cell independent vaccines</a:t>
            </a:r>
            <a:endParaRPr lang="en-US" b="1" kern="0" dirty="0">
              <a:solidFill>
                <a:schemeClr val="tx2"/>
              </a:solidFill>
              <a:latin typeface="Calibri" panose="020F0502020204030204"/>
            </a:endParaRPr>
          </a:p>
          <a:p>
            <a:pPr marL="285750" indent="-285750">
              <a:lnSpc>
                <a:spcPct val="90000"/>
              </a:lnSpc>
              <a:spcBef>
                <a:spcPts val="400"/>
              </a:spcBef>
              <a:buFont typeface="Arial" panose="020B0604020202020204" pitchFamily="34" charset="0"/>
              <a:buChar char="•"/>
            </a:pPr>
            <a:r>
              <a:rPr lang="en-US" kern="0" dirty="0">
                <a:solidFill>
                  <a:schemeClr val="tx2"/>
                </a:solidFill>
                <a:latin typeface="Calibri" panose="020F0502020204030204"/>
              </a:rPr>
              <a:t>23-valent pneumococcal polysaccharide vaccine</a:t>
            </a:r>
            <a:endParaRPr lang="en-US" kern="0" dirty="0">
              <a:solidFill>
                <a:schemeClr val="tx2"/>
              </a:solidFill>
              <a:latin typeface="Calibri" panose="020F0502020204030204"/>
            </a:endParaRPr>
          </a:p>
        </p:txBody>
      </p:sp>
      <p:sp>
        <p:nvSpPr>
          <p:cNvPr id="12" name="Freeform: Shape 11"/>
          <p:cNvSpPr/>
          <p:nvPr/>
        </p:nvSpPr>
        <p:spPr>
          <a:xfrm>
            <a:off x="679993" y="4794060"/>
            <a:ext cx="2869127" cy="1434563"/>
          </a:xfrm>
          <a:custGeom>
            <a:avLst/>
            <a:gdLst>
              <a:gd name="connsiteX0" fmla="*/ 0 w 2869127"/>
              <a:gd name="connsiteY0" fmla="*/ 143456 h 1434563"/>
              <a:gd name="connsiteX1" fmla="*/ 143456 w 2869127"/>
              <a:gd name="connsiteY1" fmla="*/ 0 h 1434563"/>
              <a:gd name="connsiteX2" fmla="*/ 2725671 w 2869127"/>
              <a:gd name="connsiteY2" fmla="*/ 0 h 1434563"/>
              <a:gd name="connsiteX3" fmla="*/ 2869127 w 2869127"/>
              <a:gd name="connsiteY3" fmla="*/ 143456 h 1434563"/>
              <a:gd name="connsiteX4" fmla="*/ 2869127 w 2869127"/>
              <a:gd name="connsiteY4" fmla="*/ 1291107 h 1434563"/>
              <a:gd name="connsiteX5" fmla="*/ 2725671 w 2869127"/>
              <a:gd name="connsiteY5" fmla="*/ 1434563 h 1434563"/>
              <a:gd name="connsiteX6" fmla="*/ 143456 w 2869127"/>
              <a:gd name="connsiteY6" fmla="*/ 1434563 h 1434563"/>
              <a:gd name="connsiteX7" fmla="*/ 0 w 2869127"/>
              <a:gd name="connsiteY7" fmla="*/ 1291107 h 1434563"/>
              <a:gd name="connsiteX8" fmla="*/ 0 w 2869127"/>
              <a:gd name="connsiteY8" fmla="*/ 143456 h 143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9127" h="1434563">
                <a:moveTo>
                  <a:pt x="0" y="143456"/>
                </a:moveTo>
                <a:cubicBezTo>
                  <a:pt x="0" y="64227"/>
                  <a:pt x="64227" y="0"/>
                  <a:pt x="143456" y="0"/>
                </a:cubicBezTo>
                <a:lnTo>
                  <a:pt x="2725671" y="0"/>
                </a:lnTo>
                <a:cubicBezTo>
                  <a:pt x="2804900" y="0"/>
                  <a:pt x="2869127" y="64227"/>
                  <a:pt x="2869127" y="143456"/>
                </a:cubicBezTo>
                <a:lnTo>
                  <a:pt x="2869127" y="1291107"/>
                </a:lnTo>
                <a:cubicBezTo>
                  <a:pt x="2869127" y="1370336"/>
                  <a:pt x="2804900" y="1434563"/>
                  <a:pt x="2725671" y="1434563"/>
                </a:cubicBezTo>
                <a:lnTo>
                  <a:pt x="143456" y="1434563"/>
                </a:lnTo>
                <a:cubicBezTo>
                  <a:pt x="64227" y="1434563"/>
                  <a:pt x="0" y="1370336"/>
                  <a:pt x="0" y="1291107"/>
                </a:cubicBezTo>
                <a:lnTo>
                  <a:pt x="0" y="143456"/>
                </a:lnTo>
                <a:close/>
              </a:path>
            </a:pathLst>
          </a:custGeom>
          <a:solidFill>
            <a:schemeClr val="accent1">
              <a:lumMod val="20000"/>
              <a:lumOff val="80000"/>
            </a:schemeClr>
          </a:solidFill>
          <a:ln w="10795" cap="flat" cmpd="sng" algn="ctr">
            <a:noFill/>
            <a:prstDash val="solid"/>
          </a:ln>
          <a:effectLst/>
        </p:spPr>
        <p:txBody>
          <a:bodyPr rtlCol="0" anchor="ctr"/>
          <a:lstStyle/>
          <a:p>
            <a:pPr algn="ctr"/>
            <a:r>
              <a:rPr lang="en-US" kern="0" dirty="0">
                <a:solidFill>
                  <a:schemeClr val="accent2"/>
                </a:solidFill>
                <a:latin typeface="Calibri" panose="020F0502020204030204"/>
              </a:rPr>
              <a:t>Effect of </a:t>
            </a:r>
            <a:r>
              <a:rPr lang="en-US" kern="0" dirty="0" err="1">
                <a:solidFill>
                  <a:schemeClr val="accent2"/>
                </a:solidFill>
                <a:latin typeface="Calibri" panose="020F0502020204030204"/>
              </a:rPr>
              <a:t>efgartigimod</a:t>
            </a:r>
            <a:r>
              <a:rPr lang="en-US" kern="0" dirty="0">
                <a:solidFill>
                  <a:schemeClr val="accent2"/>
                </a:solidFill>
                <a:latin typeface="Calibri" panose="020F0502020204030204"/>
              </a:rPr>
              <a:t> on </a:t>
            </a:r>
            <a:br>
              <a:rPr lang="en-US" kern="0" dirty="0">
                <a:solidFill>
                  <a:schemeClr val="accent2"/>
                </a:solidFill>
                <a:latin typeface="Calibri" panose="020F0502020204030204"/>
              </a:rPr>
            </a:br>
            <a:r>
              <a:rPr lang="en-US" b="1" kern="0" dirty="0">
                <a:solidFill>
                  <a:schemeClr val="accent2"/>
                </a:solidFill>
                <a:latin typeface="Calibri" panose="020F0502020204030204"/>
              </a:rPr>
              <a:t>existing humoral immunity</a:t>
            </a:r>
            <a:endParaRPr lang="en-US" b="1" kern="0" dirty="0">
              <a:solidFill>
                <a:schemeClr val="accent2"/>
              </a:solidFill>
              <a:latin typeface="Calibri" panose="020F0502020204030204"/>
            </a:endParaRPr>
          </a:p>
        </p:txBody>
      </p:sp>
      <p:sp>
        <p:nvSpPr>
          <p:cNvPr id="6" name="Freeform: Shape 5"/>
          <p:cNvSpPr/>
          <p:nvPr/>
        </p:nvSpPr>
        <p:spPr>
          <a:xfrm>
            <a:off x="3549121" y="3009473"/>
            <a:ext cx="986009" cy="54492"/>
          </a:xfrm>
          <a:custGeom>
            <a:avLst/>
            <a:gdLst>
              <a:gd name="connsiteX0" fmla="*/ 0 w 1147650"/>
              <a:gd name="connsiteY0" fmla="*/ 27246 h 54492"/>
              <a:gd name="connsiteX1" fmla="*/ 1147650 w 1147650"/>
              <a:gd name="connsiteY1" fmla="*/ 27246 h 54492"/>
            </a:gdLst>
            <a:ahLst/>
            <a:cxnLst>
              <a:cxn ang="0">
                <a:pos x="connsiteX0" y="connsiteY0"/>
              </a:cxn>
              <a:cxn ang="0">
                <a:pos x="connsiteX1" y="connsiteY1"/>
              </a:cxn>
            </a:cxnLst>
            <a:rect l="l" t="t" r="r" b="b"/>
            <a:pathLst>
              <a:path w="1147650" h="54492">
                <a:moveTo>
                  <a:pt x="0" y="27246"/>
                </a:moveTo>
                <a:lnTo>
                  <a:pt x="1147650" y="27246"/>
                </a:lnTo>
              </a:path>
            </a:pathLst>
          </a:custGeom>
          <a:noFill/>
          <a:ln w="15875">
            <a:solidFill>
              <a:schemeClr val="tx2"/>
            </a:solidFill>
            <a:tailEnd type="triangle"/>
          </a:ln>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557834" tIns="-1445" rIns="557834" bIns="-144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3" name="Freeform: Shape 12"/>
          <p:cNvSpPr/>
          <p:nvPr/>
        </p:nvSpPr>
        <p:spPr>
          <a:xfrm>
            <a:off x="3549121" y="5484095"/>
            <a:ext cx="986009" cy="54492"/>
          </a:xfrm>
          <a:custGeom>
            <a:avLst/>
            <a:gdLst>
              <a:gd name="connsiteX0" fmla="*/ 0 w 1147650"/>
              <a:gd name="connsiteY0" fmla="*/ 27246 h 54492"/>
              <a:gd name="connsiteX1" fmla="*/ 1147650 w 1147650"/>
              <a:gd name="connsiteY1" fmla="*/ 27246 h 54492"/>
            </a:gdLst>
            <a:ahLst/>
            <a:cxnLst>
              <a:cxn ang="0">
                <a:pos x="connsiteX0" y="connsiteY0"/>
              </a:cxn>
              <a:cxn ang="0">
                <a:pos x="connsiteX1" y="connsiteY1"/>
              </a:cxn>
            </a:cxnLst>
            <a:rect l="l" t="t" r="r" b="b"/>
            <a:pathLst>
              <a:path w="1147650" h="54492">
                <a:moveTo>
                  <a:pt x="0" y="27246"/>
                </a:moveTo>
                <a:lnTo>
                  <a:pt x="1147650" y="27246"/>
                </a:lnTo>
              </a:path>
            </a:pathLst>
          </a:custGeom>
          <a:noFill/>
          <a:ln w="15875">
            <a:solidFill>
              <a:schemeClr val="tx2"/>
            </a:solidFill>
            <a:tailEnd type="triangle"/>
          </a:ln>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557834" tIns="-1445" rIns="557834" bIns="-144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Shape 7"/>
          <p:cNvSpPr/>
          <p:nvPr/>
        </p:nvSpPr>
        <p:spPr>
          <a:xfrm rot="19457599">
            <a:off x="7270823" y="2597036"/>
            <a:ext cx="1231623" cy="54492"/>
          </a:xfrm>
          <a:custGeom>
            <a:avLst/>
            <a:gdLst>
              <a:gd name="connsiteX0" fmla="*/ 0 w 1413336"/>
              <a:gd name="connsiteY0" fmla="*/ 27246 h 54492"/>
              <a:gd name="connsiteX1" fmla="*/ 1413336 w 1413336"/>
              <a:gd name="connsiteY1" fmla="*/ 27246 h 54492"/>
            </a:gdLst>
            <a:ahLst/>
            <a:cxnLst>
              <a:cxn ang="0">
                <a:pos x="connsiteX0" y="connsiteY0"/>
              </a:cxn>
              <a:cxn ang="0">
                <a:pos x="connsiteX1" y="connsiteY1"/>
              </a:cxn>
            </a:cxnLst>
            <a:rect l="l" t="t" r="r" b="b"/>
            <a:pathLst>
              <a:path w="1413336" h="54492">
                <a:moveTo>
                  <a:pt x="0" y="27246"/>
                </a:moveTo>
                <a:lnTo>
                  <a:pt x="1413336" y="27246"/>
                </a:lnTo>
              </a:path>
            </a:pathLst>
          </a:custGeom>
          <a:noFill/>
          <a:ln w="15875">
            <a:solidFill>
              <a:schemeClr val="tx2"/>
            </a:solidFill>
            <a:tailEnd type="triangle"/>
          </a:ln>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557834" tIns="-1445" rIns="557834" bIns="-1445" numCol="1" spcCol="1270" anchor="ctr" anchorCtr="0">
            <a:noAutofit/>
          </a:bodyPr>
          <a:lstStyle/>
          <a:p>
            <a:pPr algn="ctr" defTabSz="222250">
              <a:lnSpc>
                <a:spcPct val="90000"/>
              </a:lnSpc>
              <a:spcBef>
                <a:spcPct val="0"/>
              </a:spcBef>
              <a:spcAft>
                <a:spcPct val="35000"/>
              </a:spcAft>
            </a:pPr>
            <a:endParaRPr lang="en-US" sz="500"/>
          </a:p>
        </p:txBody>
      </p:sp>
      <p:sp>
        <p:nvSpPr>
          <p:cNvPr id="10" name="Freeform: Shape 9"/>
          <p:cNvSpPr/>
          <p:nvPr/>
        </p:nvSpPr>
        <p:spPr>
          <a:xfrm rot="2142401">
            <a:off x="7270823" y="3421910"/>
            <a:ext cx="1231623" cy="54492"/>
          </a:xfrm>
          <a:custGeom>
            <a:avLst/>
            <a:gdLst>
              <a:gd name="connsiteX0" fmla="*/ 0 w 1413336"/>
              <a:gd name="connsiteY0" fmla="*/ 27246 h 54492"/>
              <a:gd name="connsiteX1" fmla="*/ 1413336 w 1413336"/>
              <a:gd name="connsiteY1" fmla="*/ 27246 h 54492"/>
            </a:gdLst>
            <a:ahLst/>
            <a:cxnLst>
              <a:cxn ang="0">
                <a:pos x="connsiteX0" y="connsiteY0"/>
              </a:cxn>
              <a:cxn ang="0">
                <a:pos x="connsiteX1" y="connsiteY1"/>
              </a:cxn>
            </a:cxnLst>
            <a:rect l="l" t="t" r="r" b="b"/>
            <a:pathLst>
              <a:path w="1413336" h="54492">
                <a:moveTo>
                  <a:pt x="0" y="27246"/>
                </a:moveTo>
                <a:lnTo>
                  <a:pt x="1413336" y="27246"/>
                </a:lnTo>
              </a:path>
            </a:pathLst>
          </a:custGeom>
          <a:noFill/>
          <a:ln w="15875">
            <a:solidFill>
              <a:schemeClr val="tx2"/>
            </a:solidFill>
            <a:tailEnd type="triangle"/>
          </a:ln>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557834" tIns="-1445" rIns="557834" bIns="-1445" numCol="1" spcCol="1270" anchor="ctr" anchorCtr="0">
            <a:noAutofit/>
          </a:bodyPr>
          <a:lstStyle/>
          <a:p>
            <a:pPr algn="ctr" defTabSz="222250">
              <a:lnSpc>
                <a:spcPct val="90000"/>
              </a:lnSpc>
              <a:spcBef>
                <a:spcPct val="0"/>
              </a:spcBef>
              <a:spcAft>
                <a:spcPct val="35000"/>
              </a:spcAft>
            </a:pPr>
            <a:endParaRPr lang="en-US" sz="500"/>
          </a:p>
        </p:txBody>
      </p:sp>
      <p:sp>
        <p:nvSpPr>
          <p:cNvPr id="15" name="Freeform: Shape 14"/>
          <p:cNvSpPr/>
          <p:nvPr/>
        </p:nvSpPr>
        <p:spPr>
          <a:xfrm>
            <a:off x="7372728" y="5484095"/>
            <a:ext cx="1000096" cy="54492"/>
          </a:xfrm>
          <a:custGeom>
            <a:avLst/>
            <a:gdLst>
              <a:gd name="connsiteX0" fmla="*/ 0 w 1147650"/>
              <a:gd name="connsiteY0" fmla="*/ 27246 h 54492"/>
              <a:gd name="connsiteX1" fmla="*/ 1147650 w 1147650"/>
              <a:gd name="connsiteY1" fmla="*/ 27246 h 54492"/>
            </a:gdLst>
            <a:ahLst/>
            <a:cxnLst>
              <a:cxn ang="0">
                <a:pos x="connsiteX0" y="connsiteY0"/>
              </a:cxn>
              <a:cxn ang="0">
                <a:pos x="connsiteX1" y="connsiteY1"/>
              </a:cxn>
            </a:cxnLst>
            <a:rect l="l" t="t" r="r" b="b"/>
            <a:pathLst>
              <a:path w="1147650" h="54492">
                <a:moveTo>
                  <a:pt x="0" y="27246"/>
                </a:moveTo>
                <a:lnTo>
                  <a:pt x="1147650" y="27246"/>
                </a:lnTo>
              </a:path>
            </a:pathLst>
          </a:custGeom>
          <a:noFill/>
          <a:ln w="15875">
            <a:solidFill>
              <a:schemeClr val="tx2"/>
            </a:solidFill>
            <a:tailEnd type="triangle"/>
          </a:ln>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557834" tIns="-1445" rIns="557834" bIns="-1445" numCol="1" spcCol="1270" anchor="ctr" anchorCtr="0">
            <a:noAutofit/>
          </a:bodyPr>
          <a:lstStyle/>
          <a:p>
            <a:pPr algn="ctr" defTabSz="222250">
              <a:lnSpc>
                <a:spcPct val="90000"/>
              </a:lnSpc>
              <a:spcBef>
                <a:spcPct val="0"/>
              </a:spcBef>
              <a:spcAft>
                <a:spcPct val="35000"/>
              </a:spcAft>
            </a:pPr>
            <a:endParaRPr lang="en-US" sz="500"/>
          </a:p>
        </p:txBody>
      </p:sp>
      <p:sp>
        <p:nvSpPr>
          <p:cNvPr id="16" name="Freeform: Shape 15"/>
          <p:cNvSpPr/>
          <p:nvPr/>
        </p:nvSpPr>
        <p:spPr>
          <a:xfrm>
            <a:off x="8413956" y="4794060"/>
            <a:ext cx="3346655" cy="1434563"/>
          </a:xfrm>
          <a:custGeom>
            <a:avLst/>
            <a:gdLst>
              <a:gd name="connsiteX0" fmla="*/ 0 w 2869127"/>
              <a:gd name="connsiteY0" fmla="*/ 143456 h 1434563"/>
              <a:gd name="connsiteX1" fmla="*/ 143456 w 2869127"/>
              <a:gd name="connsiteY1" fmla="*/ 0 h 1434563"/>
              <a:gd name="connsiteX2" fmla="*/ 2725671 w 2869127"/>
              <a:gd name="connsiteY2" fmla="*/ 0 h 1434563"/>
              <a:gd name="connsiteX3" fmla="*/ 2869127 w 2869127"/>
              <a:gd name="connsiteY3" fmla="*/ 143456 h 1434563"/>
              <a:gd name="connsiteX4" fmla="*/ 2869127 w 2869127"/>
              <a:gd name="connsiteY4" fmla="*/ 1291107 h 1434563"/>
              <a:gd name="connsiteX5" fmla="*/ 2725671 w 2869127"/>
              <a:gd name="connsiteY5" fmla="*/ 1434563 h 1434563"/>
              <a:gd name="connsiteX6" fmla="*/ 143456 w 2869127"/>
              <a:gd name="connsiteY6" fmla="*/ 1434563 h 1434563"/>
              <a:gd name="connsiteX7" fmla="*/ 0 w 2869127"/>
              <a:gd name="connsiteY7" fmla="*/ 1291107 h 1434563"/>
              <a:gd name="connsiteX8" fmla="*/ 0 w 2869127"/>
              <a:gd name="connsiteY8" fmla="*/ 143456 h 143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9127" h="1434563">
                <a:moveTo>
                  <a:pt x="0" y="143456"/>
                </a:moveTo>
                <a:cubicBezTo>
                  <a:pt x="0" y="64227"/>
                  <a:pt x="64227" y="0"/>
                  <a:pt x="143456" y="0"/>
                </a:cubicBezTo>
                <a:lnTo>
                  <a:pt x="2725671" y="0"/>
                </a:lnTo>
                <a:cubicBezTo>
                  <a:pt x="2804900" y="0"/>
                  <a:pt x="2869127" y="64227"/>
                  <a:pt x="2869127" y="143456"/>
                </a:cubicBezTo>
                <a:lnTo>
                  <a:pt x="2869127" y="1291107"/>
                </a:lnTo>
                <a:cubicBezTo>
                  <a:pt x="2869127" y="1370336"/>
                  <a:pt x="2804900" y="1434563"/>
                  <a:pt x="2725671" y="1434563"/>
                </a:cubicBezTo>
                <a:lnTo>
                  <a:pt x="143456" y="1434563"/>
                </a:lnTo>
                <a:cubicBezTo>
                  <a:pt x="64227" y="1434563"/>
                  <a:pt x="0" y="1370336"/>
                  <a:pt x="0" y="1291107"/>
                </a:cubicBezTo>
                <a:lnTo>
                  <a:pt x="0" y="143456"/>
                </a:lnTo>
                <a:close/>
              </a:path>
            </a:pathLst>
          </a:custGeom>
          <a:solidFill>
            <a:schemeClr val="tx2">
              <a:lumMod val="20000"/>
              <a:lumOff val="80000"/>
            </a:schemeClr>
          </a:solidFill>
          <a:ln w="10795" cap="flat" cmpd="sng" algn="ctr">
            <a:noFill/>
            <a:prstDash val="solid"/>
          </a:ln>
          <a:effectLst/>
        </p:spPr>
        <p:txBody>
          <a:bodyPr rtlCol="0" anchor="ctr"/>
          <a:lstStyle/>
          <a:p>
            <a:pPr algn="ctr">
              <a:lnSpc>
                <a:spcPct val="90000"/>
              </a:lnSpc>
              <a:spcBef>
                <a:spcPts val="400"/>
              </a:spcBef>
            </a:pPr>
            <a:r>
              <a:rPr lang="en-US" b="1" kern="0" dirty="0">
                <a:solidFill>
                  <a:schemeClr val="tx2"/>
                </a:solidFill>
                <a:latin typeface="Calibri" panose="020F0502020204030204"/>
              </a:rPr>
              <a:t>Fate of anti-microbial antibodies</a:t>
            </a:r>
            <a:endParaRPr lang="en-US" b="1" kern="0" dirty="0">
              <a:solidFill>
                <a:schemeClr val="tx2"/>
              </a:solidFill>
              <a:latin typeface="Calibri" panose="020F0502020204030204"/>
            </a:endParaRPr>
          </a:p>
          <a:p>
            <a:pPr algn="ctr">
              <a:lnSpc>
                <a:spcPct val="90000"/>
              </a:lnSpc>
              <a:spcBef>
                <a:spcPts val="400"/>
              </a:spcBef>
            </a:pPr>
            <a:r>
              <a:rPr lang="en-US" kern="0" dirty="0">
                <a:solidFill>
                  <a:schemeClr val="tx2"/>
                </a:solidFill>
                <a:latin typeface="Calibri" panose="020F0502020204030204"/>
              </a:rPr>
              <a:t>Anti-TT</a:t>
            </a:r>
            <a:endParaRPr lang="en-US" kern="0" dirty="0">
              <a:solidFill>
                <a:schemeClr val="tx2"/>
              </a:solidFill>
              <a:latin typeface="Calibri" panose="020F0502020204030204"/>
            </a:endParaRPr>
          </a:p>
          <a:p>
            <a:pPr algn="ctr">
              <a:lnSpc>
                <a:spcPct val="90000"/>
              </a:lnSpc>
              <a:spcBef>
                <a:spcPts val="400"/>
              </a:spcBef>
            </a:pPr>
            <a:r>
              <a:rPr lang="en-US" kern="0" dirty="0">
                <a:solidFill>
                  <a:schemeClr val="tx2"/>
                </a:solidFill>
                <a:latin typeface="Calibri" panose="020F0502020204030204"/>
              </a:rPr>
              <a:t>Anti-VZV</a:t>
            </a:r>
            <a:endParaRPr lang="en-US" kern="0" dirty="0">
              <a:solidFill>
                <a:schemeClr val="tx2"/>
              </a:solidFill>
              <a:latin typeface="Calibri" panose="020F0502020204030204"/>
            </a:endParaRPr>
          </a:p>
          <a:p>
            <a:pPr algn="ctr">
              <a:lnSpc>
                <a:spcPct val="90000"/>
              </a:lnSpc>
              <a:spcBef>
                <a:spcPts val="400"/>
              </a:spcBef>
            </a:pPr>
            <a:r>
              <a:rPr lang="en-US" kern="0" dirty="0">
                <a:solidFill>
                  <a:schemeClr val="tx2"/>
                </a:solidFill>
                <a:latin typeface="Calibri" panose="020F0502020204030204"/>
              </a:rPr>
              <a:t>Anti-PCP</a:t>
            </a:r>
            <a:endParaRPr lang="en-US" kern="0" dirty="0">
              <a:solidFill>
                <a:schemeClr val="tx2"/>
              </a:solidFill>
              <a:latin typeface="Calibri" panose="020F0502020204030204"/>
            </a:endParaRPr>
          </a:p>
        </p:txBody>
      </p:sp>
      <p:sp>
        <p:nvSpPr>
          <p:cNvPr id="17" name="Text Placeholder 3"/>
          <p:cNvSpPr txBox="1"/>
          <p:nvPr/>
        </p:nvSpPr>
        <p:spPr>
          <a:xfrm>
            <a:off x="342900" y="6316761"/>
            <a:ext cx="10934700" cy="388839"/>
          </a:xfrm>
          <a:prstGeom prst="rect">
            <a:avLst/>
          </a:prstGeom>
        </p:spPr>
        <p:txBody>
          <a:bodyPr vert="horz" lIns="91440" tIns="0" rIns="91440" bIns="45720" rtlCol="0" anchor="b" anchorCtr="0">
            <a:norm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solidFill>
                  <a:schemeClr val="tx2"/>
                </a:solidFill>
              </a:rPr>
              <a:t>COVID-19, coronavirus disease 2019; gMG, generalized myasthenia gravis; IV, intravenous; mRNA, messenger ribonucleic acid; TT, tetanus toxoid; PCP, pneumococcal capsular polysaccharide; VZV, varicella zoster virus.</a:t>
            </a:r>
            <a:endParaRPr lang="en-US" sz="1050" dirty="0">
              <a:solidFill>
                <a:schemeClr val="tx2"/>
              </a:solidFill>
            </a:endParaRPr>
          </a:p>
        </p:txBody>
      </p:sp>
      <p:sp>
        <p:nvSpPr>
          <p:cNvPr id="7" name="Freeform: Shape 6"/>
          <p:cNvSpPr/>
          <p:nvPr/>
        </p:nvSpPr>
        <p:spPr>
          <a:xfrm>
            <a:off x="4546974" y="2319437"/>
            <a:ext cx="2869127" cy="1578605"/>
          </a:xfrm>
          <a:custGeom>
            <a:avLst/>
            <a:gdLst>
              <a:gd name="connsiteX0" fmla="*/ 0 w 2869127"/>
              <a:gd name="connsiteY0" fmla="*/ 143456 h 1434563"/>
              <a:gd name="connsiteX1" fmla="*/ 143456 w 2869127"/>
              <a:gd name="connsiteY1" fmla="*/ 0 h 1434563"/>
              <a:gd name="connsiteX2" fmla="*/ 2725671 w 2869127"/>
              <a:gd name="connsiteY2" fmla="*/ 0 h 1434563"/>
              <a:gd name="connsiteX3" fmla="*/ 2869127 w 2869127"/>
              <a:gd name="connsiteY3" fmla="*/ 143456 h 1434563"/>
              <a:gd name="connsiteX4" fmla="*/ 2869127 w 2869127"/>
              <a:gd name="connsiteY4" fmla="*/ 1291107 h 1434563"/>
              <a:gd name="connsiteX5" fmla="*/ 2725671 w 2869127"/>
              <a:gd name="connsiteY5" fmla="*/ 1434563 h 1434563"/>
              <a:gd name="connsiteX6" fmla="*/ 143456 w 2869127"/>
              <a:gd name="connsiteY6" fmla="*/ 1434563 h 1434563"/>
              <a:gd name="connsiteX7" fmla="*/ 0 w 2869127"/>
              <a:gd name="connsiteY7" fmla="*/ 1291107 h 1434563"/>
              <a:gd name="connsiteX8" fmla="*/ 0 w 2869127"/>
              <a:gd name="connsiteY8" fmla="*/ 143456 h 143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9127" h="1434563">
                <a:moveTo>
                  <a:pt x="0" y="143456"/>
                </a:moveTo>
                <a:cubicBezTo>
                  <a:pt x="0" y="64227"/>
                  <a:pt x="64227" y="0"/>
                  <a:pt x="143456" y="0"/>
                </a:cubicBezTo>
                <a:lnTo>
                  <a:pt x="2725671" y="0"/>
                </a:lnTo>
                <a:cubicBezTo>
                  <a:pt x="2804900" y="0"/>
                  <a:pt x="2869127" y="64227"/>
                  <a:pt x="2869127" y="143456"/>
                </a:cubicBezTo>
                <a:lnTo>
                  <a:pt x="2869127" y="1291107"/>
                </a:lnTo>
                <a:cubicBezTo>
                  <a:pt x="2869127" y="1370336"/>
                  <a:pt x="2804900" y="1434563"/>
                  <a:pt x="2725671" y="1434563"/>
                </a:cubicBezTo>
                <a:lnTo>
                  <a:pt x="143456" y="1434563"/>
                </a:lnTo>
                <a:cubicBezTo>
                  <a:pt x="64227" y="1434563"/>
                  <a:pt x="0" y="1370336"/>
                  <a:pt x="0" y="1291107"/>
                </a:cubicBezTo>
                <a:lnTo>
                  <a:pt x="0" y="143456"/>
                </a:lnTo>
                <a:close/>
              </a:path>
            </a:pathLst>
          </a:custGeom>
          <a:solidFill>
            <a:schemeClr val="accent3">
              <a:lumMod val="20000"/>
              <a:lumOff val="80000"/>
            </a:schemeClr>
          </a:solidFill>
          <a:ln w="10795" cap="flat" cmpd="sng" algn="ctr">
            <a:noFill/>
            <a:prstDash val="solid"/>
          </a:ln>
          <a:effectLst/>
        </p:spPr>
        <p:txBody>
          <a:bodyPr rtlCol="0" anchor="ctr"/>
          <a:lstStyle/>
          <a:p>
            <a:pPr algn="ctr">
              <a:spcBef>
                <a:spcPts val="1200"/>
              </a:spcBef>
            </a:pPr>
            <a:r>
              <a:rPr lang="en-US" b="1" kern="0" dirty="0">
                <a:solidFill>
                  <a:schemeClr val="accent3"/>
                </a:solidFill>
                <a:latin typeface="Calibri" panose="020F0502020204030204"/>
              </a:rPr>
              <a:t>ADAPT/ADAPT+ (gMG)</a:t>
            </a:r>
            <a:br>
              <a:rPr lang="en-US" b="1" kern="0" dirty="0">
                <a:solidFill>
                  <a:schemeClr val="accent3"/>
                </a:solidFill>
                <a:latin typeface="Calibri" panose="020F0502020204030204"/>
              </a:rPr>
            </a:br>
            <a:r>
              <a:rPr lang="en-US" kern="0" dirty="0">
                <a:solidFill>
                  <a:schemeClr val="accent3"/>
                </a:solidFill>
                <a:latin typeface="Calibri" panose="020F0502020204030204"/>
              </a:rPr>
              <a:t>Cyclic efgartigimod</a:t>
            </a:r>
            <a:br>
              <a:rPr lang="en-US" kern="0" dirty="0">
                <a:solidFill>
                  <a:schemeClr val="accent3"/>
                </a:solidFill>
                <a:latin typeface="Calibri" panose="020F0502020204030204"/>
              </a:rPr>
            </a:br>
            <a:br>
              <a:rPr lang="en-US" kern="0" dirty="0">
                <a:solidFill>
                  <a:schemeClr val="accent3"/>
                </a:solidFill>
                <a:latin typeface="Calibri" panose="020F0502020204030204"/>
              </a:rPr>
            </a:br>
            <a:r>
              <a:rPr lang="en-US" kern="0" dirty="0">
                <a:solidFill>
                  <a:schemeClr val="accent3"/>
                </a:solidFill>
                <a:latin typeface="Calibri" panose="020F0502020204030204"/>
              </a:rPr>
              <a:t>1 cycle = 4 weekly infusions</a:t>
            </a:r>
            <a:br>
              <a:rPr lang="en-US" kern="0" dirty="0">
                <a:solidFill>
                  <a:schemeClr val="accent3"/>
                </a:solidFill>
                <a:latin typeface="Calibri" panose="020F0502020204030204"/>
              </a:rPr>
            </a:br>
            <a:r>
              <a:rPr lang="en-US" kern="0" dirty="0">
                <a:solidFill>
                  <a:schemeClr val="accent3"/>
                </a:solidFill>
                <a:latin typeface="Calibri" panose="020F0502020204030204"/>
              </a:rPr>
              <a:t>Up to 10 total cycles</a:t>
            </a:r>
            <a:endParaRPr lang="en-US" kern="0" dirty="0">
              <a:solidFill>
                <a:schemeClr val="accent3"/>
              </a:solidFill>
              <a:latin typeface="Calibri" panose="020F0502020204030204"/>
            </a:endParaRPr>
          </a:p>
        </p:txBody>
      </p:sp>
      <p:sp>
        <p:nvSpPr>
          <p:cNvPr id="14" name="Freeform: Shape 13"/>
          <p:cNvSpPr/>
          <p:nvPr/>
        </p:nvSpPr>
        <p:spPr>
          <a:xfrm>
            <a:off x="4546974" y="4794060"/>
            <a:ext cx="2869127" cy="1434563"/>
          </a:xfrm>
          <a:custGeom>
            <a:avLst/>
            <a:gdLst>
              <a:gd name="connsiteX0" fmla="*/ 0 w 2869127"/>
              <a:gd name="connsiteY0" fmla="*/ 143456 h 1434563"/>
              <a:gd name="connsiteX1" fmla="*/ 143456 w 2869127"/>
              <a:gd name="connsiteY1" fmla="*/ 0 h 1434563"/>
              <a:gd name="connsiteX2" fmla="*/ 2725671 w 2869127"/>
              <a:gd name="connsiteY2" fmla="*/ 0 h 1434563"/>
              <a:gd name="connsiteX3" fmla="*/ 2869127 w 2869127"/>
              <a:gd name="connsiteY3" fmla="*/ 143456 h 1434563"/>
              <a:gd name="connsiteX4" fmla="*/ 2869127 w 2869127"/>
              <a:gd name="connsiteY4" fmla="*/ 1291107 h 1434563"/>
              <a:gd name="connsiteX5" fmla="*/ 2725671 w 2869127"/>
              <a:gd name="connsiteY5" fmla="*/ 1434563 h 1434563"/>
              <a:gd name="connsiteX6" fmla="*/ 143456 w 2869127"/>
              <a:gd name="connsiteY6" fmla="*/ 1434563 h 1434563"/>
              <a:gd name="connsiteX7" fmla="*/ 0 w 2869127"/>
              <a:gd name="connsiteY7" fmla="*/ 1291107 h 1434563"/>
              <a:gd name="connsiteX8" fmla="*/ 0 w 2869127"/>
              <a:gd name="connsiteY8" fmla="*/ 143456 h 143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9127" h="1434563">
                <a:moveTo>
                  <a:pt x="0" y="143456"/>
                </a:moveTo>
                <a:cubicBezTo>
                  <a:pt x="0" y="64227"/>
                  <a:pt x="64227" y="0"/>
                  <a:pt x="143456" y="0"/>
                </a:cubicBezTo>
                <a:lnTo>
                  <a:pt x="2725671" y="0"/>
                </a:lnTo>
                <a:cubicBezTo>
                  <a:pt x="2804900" y="0"/>
                  <a:pt x="2869127" y="64227"/>
                  <a:pt x="2869127" y="143456"/>
                </a:cubicBezTo>
                <a:lnTo>
                  <a:pt x="2869127" y="1291107"/>
                </a:lnTo>
                <a:cubicBezTo>
                  <a:pt x="2869127" y="1370336"/>
                  <a:pt x="2804900" y="1434563"/>
                  <a:pt x="2725671" y="1434563"/>
                </a:cubicBezTo>
                <a:lnTo>
                  <a:pt x="143456" y="1434563"/>
                </a:lnTo>
                <a:cubicBezTo>
                  <a:pt x="64227" y="1434563"/>
                  <a:pt x="0" y="1370336"/>
                  <a:pt x="0" y="1291107"/>
                </a:cubicBezTo>
                <a:lnTo>
                  <a:pt x="0" y="143456"/>
                </a:lnTo>
                <a:close/>
              </a:path>
            </a:pathLst>
          </a:custGeom>
          <a:solidFill>
            <a:schemeClr val="accent3">
              <a:lumMod val="20000"/>
              <a:lumOff val="80000"/>
            </a:schemeClr>
          </a:solidFill>
          <a:ln w="10795" cap="flat" cmpd="sng" algn="ctr">
            <a:noFill/>
            <a:prstDash val="solid"/>
          </a:ln>
          <a:effectLst/>
        </p:spPr>
        <p:txBody>
          <a:bodyPr rtlCol="0" anchor="ctr"/>
          <a:lstStyle/>
          <a:p>
            <a:pPr algn="ctr">
              <a:spcBef>
                <a:spcPts val="1200"/>
              </a:spcBef>
            </a:pPr>
            <a:r>
              <a:rPr lang="en-US" b="1" kern="0" dirty="0">
                <a:solidFill>
                  <a:schemeClr val="accent3"/>
                </a:solidFill>
                <a:latin typeface="Calibri" panose="020F0502020204030204"/>
              </a:rPr>
              <a:t>Pemphigus phase 2</a:t>
            </a:r>
            <a:br>
              <a:rPr lang="en-US" kern="0" dirty="0">
                <a:solidFill>
                  <a:schemeClr val="accent3"/>
                </a:solidFill>
                <a:latin typeface="Calibri" panose="020F0502020204030204"/>
              </a:rPr>
            </a:br>
            <a:r>
              <a:rPr lang="en-US" kern="0" dirty="0">
                <a:solidFill>
                  <a:schemeClr val="accent3"/>
                </a:solidFill>
                <a:latin typeface="Calibri" panose="020F0502020204030204"/>
              </a:rPr>
              <a:t>Sustained dosing</a:t>
            </a:r>
            <a:endParaRPr lang="en-US" kern="0" dirty="0">
              <a:solidFill>
                <a:schemeClr val="accent3"/>
              </a:solidFill>
              <a:latin typeface="Calibri" panose="020F0502020204030204"/>
            </a:endParaRPr>
          </a:p>
          <a:p>
            <a:pPr algn="ctr">
              <a:spcBef>
                <a:spcPts val="1200"/>
              </a:spcBef>
            </a:pPr>
            <a:r>
              <a:rPr lang="en-US" kern="0" dirty="0">
                <a:solidFill>
                  <a:schemeClr val="accent3"/>
                </a:solidFill>
                <a:latin typeface="Calibri" panose="020F0502020204030204"/>
              </a:rPr>
              <a:t>Weekly or biweekly </a:t>
            </a:r>
            <a:br>
              <a:rPr lang="en-US" kern="0" dirty="0">
                <a:solidFill>
                  <a:schemeClr val="accent3"/>
                </a:solidFill>
                <a:latin typeface="Calibri" panose="020F0502020204030204"/>
              </a:rPr>
            </a:br>
            <a:r>
              <a:rPr lang="en-US" kern="0" dirty="0">
                <a:solidFill>
                  <a:schemeClr val="accent3"/>
                </a:solidFill>
                <a:latin typeface="Calibri" panose="020F0502020204030204"/>
              </a:rPr>
              <a:t>up to 34 weeks</a:t>
            </a:r>
            <a:endParaRPr lang="en-US" kern="0" dirty="0">
              <a:solidFill>
                <a:schemeClr val="accent3"/>
              </a:solidFill>
              <a:latin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Efgartigimod on Protective Antibody Titers and Immunogenic Response Was Evaluated in Patients with gMG in a Phase 3 Study and Extension</a:t>
            </a:r>
            <a:endParaRPr lang="en-US" dirty="0"/>
          </a:p>
        </p:txBody>
      </p:sp>
      <p:sp>
        <p:nvSpPr>
          <p:cNvPr id="36" name="Rectangle: Rounded Corners 35"/>
          <p:cNvSpPr/>
          <p:nvPr/>
        </p:nvSpPr>
        <p:spPr>
          <a:xfrm>
            <a:off x="642596" y="1485899"/>
            <a:ext cx="5789202" cy="1852599"/>
          </a:xfrm>
          <a:prstGeom prst="roundRect">
            <a:avLst>
              <a:gd name="adj" fmla="val 6053"/>
            </a:avLst>
          </a:prstGeom>
          <a:solidFill>
            <a:srgbClr val="FFFFFF">
              <a:lumMod val="95000"/>
            </a:srgb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9" name="Slide Number Placeholder 12"/>
          <p:cNvSpPr txBox="1"/>
          <p:nvPr/>
        </p:nvSpPr>
        <p:spPr>
          <a:xfrm>
            <a:off x="11640833" y="6480175"/>
            <a:ext cx="434903" cy="377825"/>
          </a:xfrm>
          <a:prstGeom prst="rect">
            <a:avLst/>
          </a:prstGeom>
        </p:spPr>
        <p:txBody>
          <a:bodyPr vert="horz" lIns="0" tIns="0" rIns="0" bIns="0" rtlCol="0" anchor="t"/>
          <a:lstStyle>
            <a:defPPr>
              <a:defRPr lang="en-US"/>
            </a:defPPr>
            <a:lvl1pPr marL="0" algn="r" defTabSz="914400" rtl="0" eaLnBrk="1" latinLnBrk="0" hangingPunct="1">
              <a:defRPr sz="11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11CF6BC8-64CD-4BDD-96C7-DF8CEF8DD56F}" type="slidenum">
              <a:rPr kumimoji="0" lang="en-US" sz="1100" b="0" i="0" u="none" strike="noStrike" kern="1200" cap="none" spc="0" normalizeH="0" baseline="0" noProof="0" smtClean="0">
                <a:ln>
                  <a:noFill/>
                </a:ln>
                <a:solidFill>
                  <a:srgbClr val="0B436E"/>
                </a:solidFill>
                <a:effectLst/>
                <a:uLnTx/>
                <a:uFillTx/>
                <a:latin typeface="Calibri" panose="020F0502020204030204"/>
                <a:ea typeface="+mn-ea"/>
                <a:cs typeface="+mn-cs"/>
              </a:rPr>
            </a:fld>
            <a:endParaRPr kumimoji="0" lang="en-US" sz="1100" b="0" i="0" u="none" strike="noStrike" kern="1200" cap="none" spc="0" normalizeH="0" baseline="0" noProof="0" dirty="0">
              <a:ln>
                <a:noFill/>
              </a:ln>
              <a:solidFill>
                <a:srgbClr val="0B436E"/>
              </a:solidFill>
              <a:effectLst/>
              <a:uLnTx/>
              <a:uFillTx/>
              <a:latin typeface="Calibri" panose="020F0502020204030204"/>
              <a:ea typeface="+mn-ea"/>
              <a:cs typeface="+mn-cs"/>
            </a:endParaRPr>
          </a:p>
        </p:txBody>
      </p:sp>
      <p:sp>
        <p:nvSpPr>
          <p:cNvPr id="41" name="Oval 40"/>
          <p:cNvSpPr/>
          <p:nvPr/>
        </p:nvSpPr>
        <p:spPr>
          <a:xfrm>
            <a:off x="348662" y="1337015"/>
            <a:ext cx="914400" cy="914400"/>
          </a:xfrm>
          <a:prstGeom prst="ellipse">
            <a:avLst/>
          </a:prstGeom>
          <a:solidFill>
            <a:srgbClr val="7DAB46">
              <a:lumMod val="40000"/>
              <a:lumOff val="60000"/>
            </a:srgbClr>
          </a:solidFill>
          <a:ln w="10795" cap="flat" cmpd="sng" algn="ctr">
            <a:no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0B436E"/>
                </a:solidFill>
                <a:effectLst/>
                <a:uLnTx/>
                <a:uFillTx/>
                <a:latin typeface="Calibri" panose="020F0502020204030204"/>
                <a:ea typeface="+mn-ea"/>
                <a:cs typeface="+mn-cs"/>
              </a:rPr>
              <a:t>DESIGN</a:t>
            </a:r>
            <a:endParaRPr kumimoji="0" lang="en-US" sz="1600" b="1" i="0" u="none" strike="noStrike" kern="0" cap="none" spc="0" normalizeH="0" baseline="0" noProof="0" dirty="0">
              <a:ln>
                <a:noFill/>
              </a:ln>
              <a:solidFill>
                <a:srgbClr val="0B436E"/>
              </a:solidFill>
              <a:effectLst/>
              <a:uLnTx/>
              <a:uFillTx/>
              <a:latin typeface="Calibri" panose="020F0502020204030204"/>
              <a:ea typeface="+mn-ea"/>
              <a:cs typeface="+mn-cs"/>
            </a:endParaRPr>
          </a:p>
        </p:txBody>
      </p:sp>
      <p:sp>
        <p:nvSpPr>
          <p:cNvPr id="84" name="Text Placeholder 15"/>
          <p:cNvSpPr txBox="1"/>
          <p:nvPr/>
        </p:nvSpPr>
        <p:spPr>
          <a:xfrm>
            <a:off x="342900" y="6144095"/>
            <a:ext cx="5554878" cy="561505"/>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defRPr/>
            </a:pPr>
            <a:r>
              <a:rPr lang="en-IN" sz="1050" dirty="0">
                <a:solidFill>
                  <a:schemeClr val="tx2"/>
                </a:solidFill>
              </a:rPr>
              <a:t>CMI, clinically meaningful improvement; gMG, generalized myasthenia gravis; IV, intravenous; MG-ADL, Myasthenia Gravis Activities of Daily Living.</a:t>
            </a:r>
            <a:endParaRPr lang="en-IN" sz="1050" dirty="0">
              <a:solidFill>
                <a:schemeClr val="tx2"/>
              </a:solidFill>
            </a:endParaRPr>
          </a:p>
          <a:p>
            <a:pPr marL="0" marR="0" lvl="0" indent="0" algn="l" defTabSz="914400" rtl="0" eaLnBrk="1" fontAlgn="auto" latinLnBrk="0" hangingPunct="1">
              <a:lnSpc>
                <a:spcPct val="90000"/>
              </a:lnSpc>
              <a:spcBef>
                <a:spcPts val="200"/>
              </a:spcBef>
              <a:buClrTx/>
              <a:buSzTx/>
              <a:buFont typeface="Arial" panose="020B0604020202020204" pitchFamily="34" charset="0"/>
              <a:buNone/>
              <a:defRPr/>
            </a:pPr>
            <a:r>
              <a:rPr lang="en-IN" sz="1050" baseline="30000" dirty="0">
                <a:solidFill>
                  <a:schemeClr val="tx2"/>
                </a:solidFill>
              </a:rPr>
              <a:t>a</a:t>
            </a:r>
            <a:r>
              <a:rPr kumimoji="0" lang="en-US" sz="1050" b="0" i="0" u="none" strike="noStrike" kern="1200" cap="none" spc="0" normalizeH="0" baseline="0" noProof="0" dirty="0">
                <a:ln>
                  <a:noFill/>
                </a:ln>
                <a:solidFill>
                  <a:schemeClr val="tx2"/>
                </a:solidFill>
                <a:effectLst/>
                <a:uLnTx/>
                <a:uFillTx/>
                <a:ea typeface="+mn-lt"/>
                <a:cs typeface="Calibri" panose="020F0502020204030204"/>
              </a:rPr>
              <a:t>≥2-point improvement for ≥4 consecutive weeks; </a:t>
            </a:r>
            <a:r>
              <a:rPr kumimoji="0" lang="en-US" sz="1050" b="0" i="0" u="none" strike="noStrike" kern="1200" cap="none" spc="0" normalizeH="0" baseline="30000" noProof="0" dirty="0">
                <a:ln>
                  <a:noFill/>
                </a:ln>
                <a:solidFill>
                  <a:schemeClr val="tx2"/>
                </a:solidFill>
                <a:effectLst/>
                <a:uLnTx/>
                <a:uFillTx/>
                <a:ea typeface="+mn-lt"/>
                <a:cs typeface="Calibri" panose="020F0502020204030204"/>
              </a:rPr>
              <a:t>b</a:t>
            </a:r>
            <a:r>
              <a:rPr kumimoji="0" lang="en-US" sz="1050" b="0" i="0" u="none" strike="noStrike" kern="1200" cap="none" spc="0" normalizeH="0" baseline="0" noProof="0" dirty="0">
                <a:ln>
                  <a:noFill/>
                </a:ln>
                <a:solidFill>
                  <a:schemeClr val="tx2"/>
                </a:solidFill>
                <a:effectLst/>
                <a:uLnTx/>
                <a:uFillTx/>
                <a:ea typeface="+mn-lt"/>
                <a:cs typeface="Calibri" panose="020F0502020204030204"/>
              </a:rPr>
              <a:t> ADAPT, n=5; ADAPT+, n=6.</a:t>
            </a:r>
            <a:endParaRPr kumimoji="0" lang="en-IN" sz="1050" b="0" i="0" u="none" strike="noStrike" kern="1200" cap="none" spc="0" normalizeH="0" baseline="0" noProof="0" dirty="0">
              <a:ln>
                <a:noFill/>
              </a:ln>
              <a:solidFill>
                <a:schemeClr val="tx2"/>
              </a:solidFill>
              <a:effectLst/>
              <a:uLnTx/>
              <a:uFillTx/>
            </a:endParaRPr>
          </a:p>
          <a:p>
            <a:pPr marL="0" marR="0" lvl="0" indent="0" algn="l" defTabSz="914400" rtl="0" eaLnBrk="1" fontAlgn="auto" latinLnBrk="0" hangingPunct="1">
              <a:lnSpc>
                <a:spcPct val="90000"/>
              </a:lnSpc>
              <a:spcBef>
                <a:spcPts val="200"/>
              </a:spcBef>
              <a:buClrTx/>
              <a:buSzTx/>
              <a:buFont typeface="Arial" panose="020B0604020202020204" pitchFamily="34" charset="0"/>
              <a:buNone/>
              <a:defRPr/>
            </a:pPr>
            <a:r>
              <a:rPr kumimoji="0" lang="en-US" sz="1050" b="0" i="0" u="none" strike="noStrike" kern="1200" cap="none" spc="0" normalizeH="0" baseline="0" noProof="0" dirty="0">
                <a:ln>
                  <a:noFill/>
                </a:ln>
                <a:solidFill>
                  <a:schemeClr val="tx2"/>
                </a:solidFill>
                <a:effectLst/>
                <a:uLnTx/>
                <a:uFillTx/>
                <a:ea typeface="+mn-ea"/>
                <a:cs typeface="+mn-cs"/>
              </a:rPr>
              <a:t>Note: Patients requiring rescue therapy discontinued from the study treatment. </a:t>
            </a:r>
            <a:endParaRPr kumimoji="0" lang="en-US" sz="1050" b="0" i="0" u="none" strike="noStrike" kern="1200" cap="none" spc="0" normalizeH="0" baseline="0" noProof="0" dirty="0">
              <a:ln>
                <a:noFill/>
              </a:ln>
              <a:solidFill>
                <a:schemeClr val="tx2"/>
              </a:solidFill>
              <a:effectLst/>
              <a:uLnTx/>
              <a:uFillTx/>
              <a:ea typeface="+mn-ea"/>
              <a:cs typeface="+mn-cs"/>
            </a:endParaRPr>
          </a:p>
        </p:txBody>
      </p:sp>
      <p:sp>
        <p:nvSpPr>
          <p:cNvPr id="44" name="Left Bracket 43"/>
          <p:cNvSpPr/>
          <p:nvPr/>
        </p:nvSpPr>
        <p:spPr>
          <a:xfrm rot="5400000" flipV="1">
            <a:off x="3409404" y="59581"/>
            <a:ext cx="45719" cy="4448760"/>
          </a:xfrm>
          <a:prstGeom prst="leftBracket">
            <a:avLst/>
          </a:prstGeom>
          <a:noFill/>
          <a:ln w="12700" cap="flat" cmpd="sng" algn="ctr">
            <a:solidFill>
              <a:srgbClr val="0B436E">
                <a:lumMod val="9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 name="Arrow: Right 92"/>
          <p:cNvSpPr/>
          <p:nvPr/>
        </p:nvSpPr>
        <p:spPr>
          <a:xfrm>
            <a:off x="1370914" y="2342444"/>
            <a:ext cx="1208890" cy="407061"/>
          </a:xfrm>
          <a:prstGeom prst="rightArrow">
            <a:avLst/>
          </a:prstGeom>
          <a:solidFill>
            <a:srgbClr val="0B436E"/>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2" name="Arrow: Right 92"/>
          <p:cNvSpPr/>
          <p:nvPr/>
        </p:nvSpPr>
        <p:spPr>
          <a:xfrm>
            <a:off x="3517151" y="2342444"/>
            <a:ext cx="1222727" cy="407061"/>
          </a:xfrm>
          <a:prstGeom prst="rightArrow">
            <a:avLst/>
          </a:prstGeom>
          <a:solidFill>
            <a:srgbClr val="0B436E"/>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p:cNvSpPr txBox="1"/>
          <p:nvPr/>
        </p:nvSpPr>
        <p:spPr>
          <a:xfrm rot="16200000">
            <a:off x="5168883" y="2229832"/>
            <a:ext cx="1701577" cy="426565"/>
          </a:xfrm>
          <a:prstGeom prst="roundRect">
            <a:avLst>
              <a:gd name="adj" fmla="val 50000"/>
            </a:avLst>
          </a:prstGeom>
          <a:solidFill>
            <a:srgbClr val="FFFFFF"/>
          </a:solidFill>
          <a:effectLst/>
        </p:spPr>
        <p:txBody>
          <a:bodyPr wrap="square" lIns="91440" tIns="45720" rIns="91440" bIns="45720" rtlCol="0" anchor="ctr">
            <a:noAutofit/>
          </a:bodyPr>
          <a:lstStyle>
            <a:defPPr>
              <a:defRPr lang="en-US"/>
            </a:defPPr>
            <a:lvl1pPr algn="ctr" defTabSz="914400">
              <a:lnSpc>
                <a:spcPct val="88000"/>
              </a:lnSpc>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88000"/>
              </a:lnSpc>
              <a:spcBef>
                <a:spcPts val="0"/>
              </a:spcBef>
              <a:spcAft>
                <a:spcPts val="0"/>
              </a:spcAft>
              <a:buClrTx/>
              <a:buSzTx/>
              <a:buFontTx/>
              <a:buNone/>
              <a:defRPr/>
            </a:pPr>
            <a:endParaRPr kumimoji="0" lang="en-US" sz="1800" b="1" i="0" u="none" strike="noStrike" kern="0" cap="none" spc="0" normalizeH="0" baseline="0" noProof="0" dirty="0">
              <a:ln>
                <a:noFill/>
              </a:ln>
              <a:solidFill>
                <a:srgbClr val="0B436E"/>
              </a:solidFill>
              <a:effectLst/>
              <a:uLnTx/>
              <a:uFillTx/>
              <a:latin typeface="Calibri" panose="020F0502020204030204"/>
              <a:ea typeface="+mn-ea"/>
              <a:cs typeface="+mn-cs"/>
            </a:endParaRPr>
          </a:p>
          <a:p>
            <a:pPr marL="0" marR="0" lvl="0" indent="0" algn="ctr" defTabSz="914400" rtl="0" eaLnBrk="1" fontAlgn="auto" latinLnBrk="0" hangingPunct="1">
              <a:lnSpc>
                <a:spcPct val="88000"/>
              </a:lnSpc>
              <a:spcBef>
                <a:spcPts val="0"/>
              </a:spcBef>
              <a:spcAft>
                <a:spcPts val="0"/>
              </a:spcAft>
              <a:buClrTx/>
              <a:buSzTx/>
              <a:buFontTx/>
              <a:buNone/>
              <a:defRPr/>
            </a:pPr>
            <a:r>
              <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rPr>
              <a:t>Open-Label Extension</a:t>
            </a:r>
            <a:endParaRPr kumimoji="0" lang="en-US" sz="1400" b="1" i="0" u="none" strike="noStrike" kern="0" cap="none" spc="0" normalizeH="0" baseline="0" noProof="0" dirty="0">
              <a:ln>
                <a:noFill/>
              </a:ln>
              <a:solidFill>
                <a:srgbClr val="0B436E"/>
              </a:solidFill>
              <a:effectLst/>
              <a:uLnTx/>
              <a:uFillTx/>
              <a:latin typeface="Calibri" panose="020F0502020204030204"/>
              <a:ea typeface="+mn-ea"/>
              <a:cs typeface="Calibri" panose="020F0502020204030204"/>
            </a:endParaRPr>
          </a:p>
          <a:p>
            <a:pPr marL="0" marR="0" lvl="0" indent="0" algn="ctr" defTabSz="914400" rtl="0" eaLnBrk="1" fontAlgn="auto" latinLnBrk="0" hangingPunct="1">
              <a:lnSpc>
                <a:spcPct val="88000"/>
              </a:lnSpc>
              <a:spcBef>
                <a:spcPts val="0"/>
              </a:spcBef>
              <a:spcAft>
                <a:spcPts val="0"/>
              </a:spcAft>
              <a:buClrTx/>
              <a:buSzTx/>
              <a:buFontTx/>
              <a:buNone/>
              <a:defRPr/>
            </a:pPr>
            <a:endParaRPr kumimoji="0" lang="en-US" sz="1600" b="0" i="1" u="none" strike="noStrike" kern="0" cap="none" spc="0" normalizeH="0" baseline="0" noProof="0" dirty="0">
              <a:ln>
                <a:noFill/>
              </a:ln>
              <a:solidFill>
                <a:srgbClr val="0B436E"/>
              </a:solidFill>
              <a:effectLst/>
              <a:uLnTx/>
              <a:uFillTx/>
              <a:latin typeface="Calibri" panose="020F0502020204030204"/>
              <a:ea typeface="+mn-ea"/>
              <a:cs typeface="+mn-cs"/>
            </a:endParaRPr>
          </a:p>
        </p:txBody>
      </p:sp>
      <p:sp>
        <p:nvSpPr>
          <p:cNvPr id="60" name="TextBox 59"/>
          <p:cNvSpPr txBox="1"/>
          <p:nvPr/>
        </p:nvSpPr>
        <p:spPr>
          <a:xfrm>
            <a:off x="2598324" y="2120465"/>
            <a:ext cx="977879" cy="276999"/>
          </a:xfrm>
          <a:prstGeom prst="rect">
            <a:avLst/>
          </a:prstGeom>
          <a:solidFill>
            <a:srgbClr val="F2F2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a:ln>
                  <a:noFill/>
                </a:ln>
                <a:solidFill>
                  <a:srgbClr val="0B436E"/>
                </a:solidFill>
                <a:effectLst/>
                <a:uLnTx/>
                <a:uFillTx/>
                <a:latin typeface="Calibri" panose="020F0502020204030204"/>
                <a:ea typeface="+mn-ea"/>
                <a:cs typeface="+mn-cs"/>
              </a:rPr>
              <a:t>26 weeks</a:t>
            </a:r>
            <a:endParaRPr kumimoji="0" lang="en-US" sz="1200" b="1" i="0" u="none" strike="noStrike" kern="0" cap="none" spc="0" normalizeH="0" baseline="0" noProof="0" dirty="0">
              <a:ln>
                <a:noFill/>
              </a:ln>
              <a:solidFill>
                <a:srgbClr val="0B436E"/>
              </a:solidFill>
              <a:effectLst/>
              <a:uLnTx/>
              <a:uFillTx/>
              <a:latin typeface="Calibri" panose="020F0502020204030204"/>
              <a:ea typeface="+mn-ea"/>
              <a:cs typeface="+mn-cs"/>
            </a:endParaRPr>
          </a:p>
        </p:txBody>
      </p:sp>
      <p:sp>
        <p:nvSpPr>
          <p:cNvPr id="61" name="TextBox 60"/>
          <p:cNvSpPr txBox="1"/>
          <p:nvPr/>
        </p:nvSpPr>
        <p:spPr>
          <a:xfrm>
            <a:off x="1585670" y="1596755"/>
            <a:ext cx="3842434" cy="517278"/>
          </a:xfrm>
          <a:prstGeom prst="roundRect">
            <a:avLst>
              <a:gd name="adj" fmla="val 50000"/>
            </a:avLst>
          </a:prstGeom>
          <a:solidFill>
            <a:srgbClr val="FFFFFF"/>
          </a:solidFill>
          <a:effectLst/>
        </p:spPr>
        <p:txBody>
          <a:bodyPr wrap="square" rtlCol="0" anchor="ctr">
            <a:noAutofit/>
          </a:bodyPr>
          <a:lstStyle>
            <a:defPPr>
              <a:defRPr lang="en-US"/>
            </a:defPPr>
            <a:lvl1pPr algn="ctr" defTabSz="914400">
              <a:lnSpc>
                <a:spcPct val="88000"/>
              </a:lnSpc>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88000"/>
              </a:lnSpc>
              <a:spcBef>
                <a:spcPts val="0"/>
              </a:spcBef>
              <a:spcAft>
                <a:spcPts val="0"/>
              </a:spcAft>
              <a:buClrTx/>
              <a:buSzTx/>
              <a:buFontTx/>
              <a:buNone/>
              <a:defRPr/>
            </a:pPr>
            <a:endParaRPr kumimoji="0" lang="en-US" sz="1800" b="1" i="0" u="none" strike="noStrike" kern="0" cap="none" spc="0" normalizeH="0" baseline="0" noProof="0" dirty="0">
              <a:ln>
                <a:noFill/>
              </a:ln>
              <a:solidFill>
                <a:srgbClr val="0B436E"/>
              </a:solidFill>
              <a:effectLst/>
              <a:uLnTx/>
              <a:uFillTx/>
              <a:latin typeface="Calibri" panose="020F0502020204030204"/>
              <a:ea typeface="+mn-ea"/>
              <a:cs typeface="+mn-cs"/>
            </a:endParaRPr>
          </a:p>
          <a:p>
            <a:pPr marL="0" marR="0" lvl="0" indent="0" algn="ctr" defTabSz="914400" rtl="0" eaLnBrk="1" fontAlgn="auto" latinLnBrk="0" hangingPunct="1">
              <a:lnSpc>
                <a:spcPct val="88000"/>
              </a:lnSpc>
              <a:spcBef>
                <a:spcPts val="0"/>
              </a:spcBef>
              <a:spcAft>
                <a:spcPts val="0"/>
              </a:spcAft>
              <a:buClrTx/>
              <a:buSzTx/>
              <a:buFontTx/>
              <a:buNone/>
              <a:defRPr/>
            </a:pPr>
            <a:r>
              <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rPr>
              <a:t>167 gMG patients randomized 1:1 to receive </a:t>
            </a:r>
            <a:br>
              <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rPr>
            </a:br>
            <a:r>
              <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rPr>
              <a:t>10 mg/kg IV efgartigimod or placebo</a:t>
            </a:r>
            <a:endPar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endParaRPr>
          </a:p>
          <a:p>
            <a:pPr marL="0" marR="0" lvl="0" indent="0" algn="ctr" defTabSz="914400" rtl="0" eaLnBrk="1" fontAlgn="auto" latinLnBrk="0" hangingPunct="1">
              <a:lnSpc>
                <a:spcPct val="88000"/>
              </a:lnSpc>
              <a:spcBef>
                <a:spcPts val="0"/>
              </a:spcBef>
              <a:spcAft>
                <a:spcPts val="0"/>
              </a:spcAft>
              <a:buClrTx/>
              <a:buSzTx/>
              <a:buFontTx/>
              <a:buNone/>
              <a:defRPr/>
            </a:pPr>
            <a:endParaRPr kumimoji="0" lang="en-US" sz="1600" b="0" i="1" u="none" strike="noStrike" kern="0" cap="none" spc="0" normalizeH="0" baseline="0" noProof="0" dirty="0">
              <a:ln>
                <a:noFill/>
              </a:ln>
              <a:solidFill>
                <a:srgbClr val="0B436E"/>
              </a:solidFill>
              <a:effectLst/>
              <a:uLnTx/>
              <a:uFillTx/>
              <a:latin typeface="Calibri" panose="020F0502020204030204"/>
              <a:ea typeface="+mn-ea"/>
              <a:cs typeface="+mn-cs"/>
            </a:endParaRPr>
          </a:p>
        </p:txBody>
      </p:sp>
      <p:grpSp>
        <p:nvGrpSpPr>
          <p:cNvPr id="3" name="Group 2"/>
          <p:cNvGrpSpPr/>
          <p:nvPr/>
        </p:nvGrpSpPr>
        <p:grpSpPr>
          <a:xfrm>
            <a:off x="1438913" y="2740439"/>
            <a:ext cx="803703" cy="510834"/>
            <a:chOff x="1438913" y="2740439"/>
            <a:chExt cx="803703" cy="510834"/>
          </a:xfrm>
        </p:grpSpPr>
        <p:cxnSp>
          <p:nvCxnSpPr>
            <p:cNvPr id="45" name="Straight Connector 44"/>
            <p:cNvCxnSpPr/>
            <p:nvPr/>
          </p:nvCxnSpPr>
          <p:spPr>
            <a:xfrm flipV="1">
              <a:off x="1438913" y="2740439"/>
              <a:ext cx="0" cy="274320"/>
            </a:xfrm>
            <a:prstGeom prst="line">
              <a:avLst/>
            </a:prstGeom>
            <a:noFill/>
            <a:ln w="22225" cap="flat" cmpd="sng" algn="ctr">
              <a:solidFill>
                <a:srgbClr val="0B436E"/>
              </a:solidFill>
              <a:prstDash val="solid"/>
              <a:round/>
              <a:headEnd type="none" w="med" len="med"/>
              <a:tailEnd type="arrow" w="med" len="sm"/>
            </a:ln>
            <a:effectLst/>
          </p:spPr>
        </p:cxnSp>
        <p:cxnSp>
          <p:nvCxnSpPr>
            <p:cNvPr id="46" name="Straight Connector 45"/>
            <p:cNvCxnSpPr/>
            <p:nvPr/>
          </p:nvCxnSpPr>
          <p:spPr>
            <a:xfrm flipV="1">
              <a:off x="1706370" y="2740439"/>
              <a:ext cx="0" cy="274320"/>
            </a:xfrm>
            <a:prstGeom prst="line">
              <a:avLst/>
            </a:prstGeom>
            <a:noFill/>
            <a:ln w="22225" cap="flat" cmpd="sng" algn="ctr">
              <a:solidFill>
                <a:srgbClr val="0B436E"/>
              </a:solidFill>
              <a:prstDash val="solid"/>
              <a:round/>
              <a:headEnd type="none" w="med" len="med"/>
              <a:tailEnd type="arrow" w="med" len="sm"/>
            </a:ln>
            <a:effectLst/>
          </p:spPr>
        </p:cxnSp>
        <p:cxnSp>
          <p:nvCxnSpPr>
            <p:cNvPr id="48" name="Straight Connector 47"/>
            <p:cNvCxnSpPr/>
            <p:nvPr/>
          </p:nvCxnSpPr>
          <p:spPr>
            <a:xfrm flipV="1">
              <a:off x="2242616" y="2740439"/>
              <a:ext cx="0" cy="274320"/>
            </a:xfrm>
            <a:prstGeom prst="line">
              <a:avLst/>
            </a:prstGeom>
            <a:noFill/>
            <a:ln w="22225" cap="flat" cmpd="sng" algn="ctr">
              <a:solidFill>
                <a:srgbClr val="0B436E"/>
              </a:solidFill>
              <a:prstDash val="solid"/>
              <a:round/>
              <a:headEnd type="none" w="med" len="med"/>
              <a:tailEnd type="arrow" w="med" len="sm"/>
            </a:ln>
            <a:effectLst/>
          </p:spPr>
        </p:cxnSp>
        <p:cxnSp>
          <p:nvCxnSpPr>
            <p:cNvPr id="49" name="Straight Connector 48"/>
            <p:cNvCxnSpPr/>
            <p:nvPr/>
          </p:nvCxnSpPr>
          <p:spPr>
            <a:xfrm flipV="1">
              <a:off x="1975160" y="2740439"/>
              <a:ext cx="0" cy="274320"/>
            </a:xfrm>
            <a:prstGeom prst="line">
              <a:avLst/>
            </a:prstGeom>
            <a:noFill/>
            <a:ln w="22225" cap="flat" cmpd="sng" algn="ctr">
              <a:solidFill>
                <a:srgbClr val="0B436E"/>
              </a:solidFill>
              <a:prstDash val="solid"/>
              <a:round/>
              <a:headEnd type="none" w="med" len="med"/>
              <a:tailEnd type="arrow" w="med" len="sm"/>
            </a:ln>
            <a:effectLst/>
          </p:spPr>
        </p:cxnSp>
        <p:sp>
          <p:nvSpPr>
            <p:cNvPr id="69" name="TextBox 68"/>
            <p:cNvSpPr txBox="1"/>
            <p:nvPr/>
          </p:nvSpPr>
          <p:spPr>
            <a:xfrm>
              <a:off x="1477969" y="2974274"/>
              <a:ext cx="7060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a:ln>
                    <a:noFill/>
                  </a:ln>
                  <a:solidFill>
                    <a:srgbClr val="0B436E"/>
                  </a:solidFill>
                  <a:effectLst/>
                  <a:uLnTx/>
                  <a:uFillTx/>
                  <a:latin typeface="Calibri" panose="020F0502020204030204"/>
                  <a:ea typeface="+mn-ea"/>
                  <a:cs typeface="+mn-cs"/>
                </a:rPr>
                <a:t>Cycle 1</a:t>
              </a:r>
              <a:endParaRPr kumimoji="0" lang="en-US" sz="1200" b="1" i="0" u="none" strike="noStrike" kern="0" cap="none" spc="0" normalizeH="0" baseline="0" noProof="0" dirty="0">
                <a:ln>
                  <a:noFill/>
                </a:ln>
                <a:solidFill>
                  <a:srgbClr val="0B436E"/>
                </a:solidFill>
                <a:effectLst/>
                <a:uLnTx/>
                <a:uFillTx/>
                <a:latin typeface="Calibri" panose="020F0502020204030204"/>
                <a:ea typeface="+mn-ea"/>
                <a:cs typeface="+mn-cs"/>
              </a:endParaRPr>
            </a:p>
          </p:txBody>
        </p:sp>
      </p:grpSp>
      <p:grpSp>
        <p:nvGrpSpPr>
          <p:cNvPr id="4" name="Group 3"/>
          <p:cNvGrpSpPr/>
          <p:nvPr/>
        </p:nvGrpSpPr>
        <p:grpSpPr>
          <a:xfrm>
            <a:off x="3585928" y="2740439"/>
            <a:ext cx="812903" cy="510834"/>
            <a:chOff x="3585928" y="2740439"/>
            <a:chExt cx="812903" cy="510834"/>
          </a:xfrm>
        </p:grpSpPr>
        <p:cxnSp>
          <p:nvCxnSpPr>
            <p:cNvPr id="50" name="Straight Connector 49"/>
            <p:cNvCxnSpPr/>
            <p:nvPr/>
          </p:nvCxnSpPr>
          <p:spPr>
            <a:xfrm flipV="1">
              <a:off x="3585928" y="2740439"/>
              <a:ext cx="0" cy="274320"/>
            </a:xfrm>
            <a:prstGeom prst="line">
              <a:avLst/>
            </a:prstGeom>
            <a:noFill/>
            <a:ln w="22225" cap="flat" cmpd="sng" algn="ctr">
              <a:solidFill>
                <a:srgbClr val="0B436E"/>
              </a:solidFill>
              <a:prstDash val="solid"/>
              <a:round/>
              <a:headEnd type="none" w="med" len="med"/>
              <a:tailEnd type="arrow" w="med" len="sm"/>
            </a:ln>
            <a:effectLst/>
          </p:spPr>
        </p:cxnSp>
        <p:cxnSp>
          <p:nvCxnSpPr>
            <p:cNvPr id="51" name="Straight Connector 50"/>
            <p:cNvCxnSpPr/>
            <p:nvPr/>
          </p:nvCxnSpPr>
          <p:spPr>
            <a:xfrm flipV="1">
              <a:off x="3856446" y="2740439"/>
              <a:ext cx="0" cy="274320"/>
            </a:xfrm>
            <a:prstGeom prst="line">
              <a:avLst/>
            </a:prstGeom>
            <a:noFill/>
            <a:ln w="22225" cap="flat" cmpd="sng" algn="ctr">
              <a:solidFill>
                <a:srgbClr val="0B436E"/>
              </a:solidFill>
              <a:prstDash val="solid"/>
              <a:round/>
              <a:headEnd type="none" w="med" len="med"/>
              <a:tailEnd type="arrow" w="med" len="sm"/>
            </a:ln>
            <a:effectLst/>
          </p:spPr>
        </p:cxnSp>
        <p:cxnSp>
          <p:nvCxnSpPr>
            <p:cNvPr id="53" name="Straight Connector 52"/>
            <p:cNvCxnSpPr/>
            <p:nvPr/>
          </p:nvCxnSpPr>
          <p:spPr>
            <a:xfrm flipV="1">
              <a:off x="4398831" y="2740439"/>
              <a:ext cx="0" cy="274320"/>
            </a:xfrm>
            <a:prstGeom prst="line">
              <a:avLst/>
            </a:prstGeom>
            <a:noFill/>
            <a:ln w="22225" cap="flat" cmpd="sng" algn="ctr">
              <a:solidFill>
                <a:srgbClr val="0B436E"/>
              </a:solidFill>
              <a:prstDash val="solid"/>
              <a:round/>
              <a:headEnd type="none" w="med" len="med"/>
              <a:tailEnd type="arrow" w="med" len="sm"/>
            </a:ln>
            <a:effectLst/>
          </p:spPr>
        </p:cxnSp>
        <p:cxnSp>
          <p:nvCxnSpPr>
            <p:cNvPr id="54" name="Straight Connector 53"/>
            <p:cNvCxnSpPr/>
            <p:nvPr/>
          </p:nvCxnSpPr>
          <p:spPr>
            <a:xfrm flipV="1">
              <a:off x="4128313" y="2740439"/>
              <a:ext cx="0" cy="274320"/>
            </a:xfrm>
            <a:prstGeom prst="line">
              <a:avLst/>
            </a:prstGeom>
            <a:noFill/>
            <a:ln w="22225" cap="flat" cmpd="sng" algn="ctr">
              <a:solidFill>
                <a:srgbClr val="0B436E"/>
              </a:solidFill>
              <a:prstDash val="solid"/>
              <a:round/>
              <a:headEnd type="none" w="med" len="med"/>
              <a:tailEnd type="arrow" w="med" len="sm"/>
            </a:ln>
            <a:effectLst/>
          </p:spPr>
        </p:cxnSp>
        <p:sp>
          <p:nvSpPr>
            <p:cNvPr id="70" name="TextBox 69"/>
            <p:cNvSpPr txBox="1"/>
            <p:nvPr/>
          </p:nvSpPr>
          <p:spPr>
            <a:xfrm>
              <a:off x="3644820" y="2974274"/>
              <a:ext cx="7060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a:ln>
                    <a:noFill/>
                  </a:ln>
                  <a:solidFill>
                    <a:srgbClr val="0B436E"/>
                  </a:solidFill>
                  <a:effectLst/>
                  <a:uLnTx/>
                  <a:uFillTx/>
                  <a:latin typeface="Calibri" panose="020F0502020204030204"/>
                  <a:ea typeface="+mn-ea"/>
                  <a:cs typeface="+mn-cs"/>
                </a:rPr>
                <a:t>Cycle 2</a:t>
              </a:r>
              <a:endParaRPr kumimoji="0" lang="en-US" sz="1200" b="1" i="0" u="none" strike="noStrike" kern="0" cap="none" spc="0" normalizeH="0" baseline="0" noProof="0" dirty="0">
                <a:ln>
                  <a:noFill/>
                </a:ln>
                <a:solidFill>
                  <a:srgbClr val="0B436E"/>
                </a:solidFill>
                <a:effectLst/>
                <a:uLnTx/>
                <a:uFillTx/>
                <a:latin typeface="Calibri" panose="020F0502020204030204"/>
                <a:ea typeface="+mn-ea"/>
                <a:cs typeface="+mn-cs"/>
              </a:endParaRPr>
            </a:p>
          </p:txBody>
        </p:sp>
      </p:grpSp>
      <p:cxnSp>
        <p:nvCxnSpPr>
          <p:cNvPr id="71" name="Straight Connector 70"/>
          <p:cNvCxnSpPr/>
          <p:nvPr/>
        </p:nvCxnSpPr>
        <p:spPr>
          <a:xfrm>
            <a:off x="3074619" y="2728437"/>
            <a:ext cx="12603" cy="2423204"/>
          </a:xfrm>
          <a:prstGeom prst="line">
            <a:avLst/>
          </a:prstGeom>
          <a:noFill/>
          <a:ln w="12700" cap="rnd" cmpd="sng" algn="ctr">
            <a:solidFill>
              <a:schemeClr val="accent3">
                <a:lumMod val="40000"/>
                <a:lumOff val="60000"/>
              </a:schemeClr>
            </a:solidFill>
            <a:prstDash val="solid"/>
          </a:ln>
          <a:effectLst/>
        </p:spPr>
      </p:cxnSp>
      <p:cxnSp>
        <p:nvCxnSpPr>
          <p:cNvPr id="72" name="Straight Connector 71"/>
          <p:cNvCxnSpPr/>
          <p:nvPr/>
        </p:nvCxnSpPr>
        <p:spPr>
          <a:xfrm>
            <a:off x="1829795" y="3235774"/>
            <a:ext cx="2371" cy="455934"/>
          </a:xfrm>
          <a:prstGeom prst="line">
            <a:avLst/>
          </a:prstGeom>
          <a:noFill/>
          <a:ln w="12700" cap="rnd" cmpd="sng" algn="ctr">
            <a:solidFill>
              <a:schemeClr val="accent3">
                <a:lumMod val="40000"/>
                <a:lumOff val="60000"/>
              </a:schemeClr>
            </a:solidFill>
            <a:prstDash val="solid"/>
          </a:ln>
          <a:effectLst/>
        </p:spPr>
      </p:cxnSp>
      <p:cxnSp>
        <p:nvCxnSpPr>
          <p:cNvPr id="73" name="Straight Connector 72"/>
          <p:cNvCxnSpPr/>
          <p:nvPr/>
        </p:nvCxnSpPr>
        <p:spPr>
          <a:xfrm>
            <a:off x="3995460" y="3235774"/>
            <a:ext cx="2371" cy="455934"/>
          </a:xfrm>
          <a:prstGeom prst="line">
            <a:avLst/>
          </a:prstGeom>
          <a:noFill/>
          <a:ln w="12700" cap="rnd" cmpd="sng" algn="ctr">
            <a:solidFill>
              <a:schemeClr val="accent3">
                <a:lumMod val="40000"/>
                <a:lumOff val="60000"/>
              </a:schemeClr>
            </a:solidFill>
            <a:prstDash val="solid"/>
          </a:ln>
          <a:effectLst/>
        </p:spPr>
      </p:cxnSp>
      <p:sp>
        <p:nvSpPr>
          <p:cNvPr id="40" name="Rectangle: Rounded Corners 39"/>
          <p:cNvSpPr/>
          <p:nvPr/>
        </p:nvSpPr>
        <p:spPr>
          <a:xfrm>
            <a:off x="6726264" y="1485900"/>
            <a:ext cx="5122836" cy="5219700"/>
          </a:xfrm>
          <a:prstGeom prst="roundRect">
            <a:avLst>
              <a:gd name="adj" fmla="val 2904"/>
            </a:avLst>
          </a:prstGeom>
          <a:solidFill>
            <a:schemeClr val="accent1">
              <a:lumMod val="20000"/>
              <a:lumOff val="8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5" name="Oval 64"/>
          <p:cNvSpPr/>
          <p:nvPr/>
        </p:nvSpPr>
        <p:spPr>
          <a:xfrm>
            <a:off x="11049645" y="1337015"/>
            <a:ext cx="914400" cy="914400"/>
          </a:xfrm>
          <a:prstGeom prst="ellipse">
            <a:avLst/>
          </a:prstGeom>
          <a:solidFill>
            <a:schemeClr val="accent2"/>
          </a:solidFill>
          <a:ln w="10795" cap="flat" cmpd="sng" algn="ctr">
            <a:no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chemeClr val="bg1"/>
                </a:solidFill>
                <a:effectLst/>
                <a:uLnTx/>
                <a:uFillTx/>
                <a:latin typeface="Calibri" panose="020F0502020204030204"/>
                <a:ea typeface="+mn-ea"/>
                <a:cs typeface="+mn-cs"/>
              </a:rPr>
              <a:t>VACC.</a:t>
            </a:r>
            <a:endParaRPr kumimoji="0" lang="en-US" sz="1600" b="1"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43" name="TextBox 42"/>
          <p:cNvSpPr txBox="1"/>
          <p:nvPr/>
        </p:nvSpPr>
        <p:spPr>
          <a:xfrm>
            <a:off x="6879178" y="3523665"/>
            <a:ext cx="5196557" cy="29351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0"/>
              </a:spcBef>
              <a:buClrTx/>
              <a:buSzTx/>
              <a:buFontTx/>
              <a:buNone/>
              <a:defRPr/>
            </a:pPr>
            <a:r>
              <a:rPr kumimoji="0" lang="en-US" b="1" i="0" u="none" strike="noStrike" kern="0" cap="none" spc="0" normalizeH="0" baseline="0" noProof="0" dirty="0">
                <a:ln>
                  <a:noFill/>
                </a:ln>
                <a:solidFill>
                  <a:srgbClr val="0B436E"/>
                </a:solidFill>
                <a:effectLst/>
                <a:uLnTx/>
                <a:uFillTx/>
                <a:latin typeface="Calibri" panose="020F0502020204030204"/>
                <a:ea typeface="+mn-ea"/>
                <a:cs typeface="+mn-cs"/>
              </a:rPr>
              <a:t> </a:t>
            </a:r>
            <a:r>
              <a:rPr kumimoji="0" lang="en-US" b="1" i="0" u="none" strike="noStrike" kern="0" cap="none" spc="0" normalizeH="0" baseline="0" noProof="0" dirty="0">
                <a:ln>
                  <a:noFill/>
                </a:ln>
                <a:solidFill>
                  <a:schemeClr val="accent2"/>
                </a:solidFill>
                <a:effectLst/>
                <a:uLnTx/>
                <a:uFillTx/>
                <a:latin typeface="Calibri" panose="020F0502020204030204"/>
                <a:ea typeface="+mn-ea"/>
                <a:cs typeface="+mn-cs"/>
              </a:rPr>
              <a:t>Evaluation of postvaccination IgG levels</a:t>
            </a:r>
            <a:endParaRPr kumimoji="0" lang="en-US" b="1" i="0" u="none" strike="noStrike" kern="0" cap="none" spc="0" normalizeH="0" baseline="0" noProof="0" dirty="0">
              <a:ln>
                <a:noFill/>
              </a:ln>
              <a:solidFill>
                <a:schemeClr val="accent2"/>
              </a:solidFill>
              <a:effectLst/>
              <a:uLnTx/>
              <a:uFillTx/>
              <a:latin typeface="Calibri" panose="020F0502020204030204"/>
              <a:ea typeface="+mn-ea"/>
              <a:cs typeface="+mn-cs"/>
            </a:endParaRPr>
          </a:p>
          <a:p>
            <a:pPr marL="285750" indent="-285750">
              <a:buFont typeface="Arial" panose="020B0604020202020204" pitchFamily="34" charset="0"/>
              <a:buChar char="•"/>
            </a:pPr>
            <a:r>
              <a:rPr lang="en-US" b="1" dirty="0">
                <a:solidFill>
                  <a:srgbClr val="595A59"/>
                </a:solidFill>
              </a:rPr>
              <a:t>11 </a:t>
            </a:r>
            <a:r>
              <a:rPr lang="en-US" b="1" dirty="0" err="1">
                <a:solidFill>
                  <a:srgbClr val="595A59"/>
                </a:solidFill>
              </a:rPr>
              <a:t>patients</a:t>
            </a:r>
            <a:r>
              <a:rPr lang="en-US" b="1" baseline="30000" dirty="0" err="1">
                <a:solidFill>
                  <a:srgbClr val="595A59"/>
                </a:solidFill>
              </a:rPr>
              <a:t>b</a:t>
            </a:r>
            <a:r>
              <a:rPr lang="en-US" b="1" dirty="0">
                <a:solidFill>
                  <a:srgbClr val="595A59"/>
                </a:solidFill>
              </a:rPr>
              <a:t> </a:t>
            </a:r>
            <a:r>
              <a:rPr lang="en-US" dirty="0">
                <a:solidFill>
                  <a:srgbClr val="595A59"/>
                </a:solidFill>
              </a:rPr>
              <a:t>(2 placebo; 9 efgartigimod) received influenza vaccines prior to or during the trial</a:t>
            </a:r>
            <a:endParaRPr lang="en-US" dirty="0">
              <a:solidFill>
                <a:srgbClr val="595A59"/>
              </a:solidFill>
            </a:endParaRPr>
          </a:p>
          <a:p>
            <a:pPr marL="285750" indent="-285750">
              <a:buFont typeface="Arial" panose="020B0604020202020204" pitchFamily="34" charset="0"/>
              <a:buChar char="•"/>
            </a:pPr>
            <a:r>
              <a:rPr lang="en-US" b="1" dirty="0">
                <a:solidFill>
                  <a:srgbClr val="595A59"/>
                </a:solidFill>
              </a:rPr>
              <a:t>1 patient </a:t>
            </a:r>
            <a:r>
              <a:rPr lang="en-US" dirty="0">
                <a:solidFill>
                  <a:srgbClr val="595A59"/>
                </a:solidFill>
              </a:rPr>
              <a:t>received the 13-valent pneumococcus vaccine</a:t>
            </a:r>
            <a:endParaRPr lang="en-US" dirty="0">
              <a:solidFill>
                <a:srgbClr val="595A59"/>
              </a:solidFill>
            </a:endParaRPr>
          </a:p>
          <a:p>
            <a:pPr marL="285750" indent="-285750">
              <a:buFont typeface="Arial" panose="020B0604020202020204" pitchFamily="34" charset="0"/>
              <a:buChar char="•"/>
            </a:pPr>
            <a:r>
              <a:rPr lang="en-US" b="1" dirty="0">
                <a:solidFill>
                  <a:srgbClr val="595A59"/>
                </a:solidFill>
              </a:rPr>
              <a:t>1 patient </a:t>
            </a:r>
            <a:r>
              <a:rPr lang="en-US" dirty="0">
                <a:solidFill>
                  <a:srgbClr val="595A59"/>
                </a:solidFill>
              </a:rPr>
              <a:t>received the 23-valent  pneumococcus vaccine</a:t>
            </a:r>
            <a:endParaRPr lang="en-US" dirty="0">
              <a:solidFill>
                <a:srgbClr val="595A59"/>
              </a:solidFill>
            </a:endParaRPr>
          </a:p>
          <a:p>
            <a:pPr marL="285750" indent="-285750">
              <a:buFont typeface="Arial" panose="020B0604020202020204" pitchFamily="34" charset="0"/>
              <a:buChar char="•"/>
            </a:pPr>
            <a:r>
              <a:rPr lang="en-US" b="1" dirty="0">
                <a:solidFill>
                  <a:srgbClr val="595A59"/>
                </a:solidFill>
              </a:rPr>
              <a:t>7 patients </a:t>
            </a:r>
            <a:r>
              <a:rPr lang="en-US" dirty="0">
                <a:solidFill>
                  <a:srgbClr val="595A59"/>
                </a:solidFill>
              </a:rPr>
              <a:t>(1 placebo, 6 efgartigimod) received COVID-19 vaccines during ADAPT+ (part B)</a:t>
            </a:r>
            <a:endParaRPr lang="en-US" dirty="0">
              <a:solidFill>
                <a:srgbClr val="595A59"/>
              </a:solidFill>
            </a:endParaRPr>
          </a:p>
          <a:p>
            <a:pPr marL="285750" indent="-285750">
              <a:lnSpc>
                <a:spcPct val="90000"/>
              </a:lnSpc>
              <a:spcBef>
                <a:spcPts val="1000"/>
              </a:spcBef>
              <a:buFont typeface="Arial" panose="020B0604020202020204" pitchFamily="34" charset="0"/>
              <a:buChar char="•"/>
            </a:pPr>
            <a:endParaRPr kumimoji="0" lang="en-US" b="1" i="0" u="none" strike="noStrike" kern="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67" name="TextBox 66"/>
          <p:cNvSpPr txBox="1"/>
          <p:nvPr/>
        </p:nvSpPr>
        <p:spPr>
          <a:xfrm>
            <a:off x="6879179" y="1619260"/>
            <a:ext cx="4256353" cy="171636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0"/>
              </a:spcBef>
              <a:buClrTx/>
              <a:buSzTx/>
              <a:buFontTx/>
              <a:buNone/>
              <a:defRPr/>
            </a:pPr>
            <a:r>
              <a:rPr kumimoji="0" lang="en-US" b="1" i="0" u="none" strike="noStrike" kern="0" cap="none" spc="0" normalizeH="0" baseline="0" noProof="0" dirty="0">
                <a:ln>
                  <a:noFill/>
                </a:ln>
                <a:solidFill>
                  <a:schemeClr val="accent2"/>
                </a:solidFill>
                <a:effectLst/>
                <a:uLnTx/>
                <a:uFillTx/>
                <a:latin typeface="Calibri" panose="020F0502020204030204"/>
                <a:ea typeface="+mn-ea"/>
                <a:cs typeface="+mn-cs"/>
              </a:rPr>
              <a:t>Vaccination procedures during the study</a:t>
            </a:r>
            <a:endParaRPr kumimoji="0" lang="en-US" b="1" i="0" u="none" strike="noStrike" kern="0" cap="none" spc="0" normalizeH="0" baseline="0" noProof="0" dirty="0">
              <a:ln>
                <a:noFill/>
              </a:ln>
              <a:solidFill>
                <a:schemeClr val="accent2"/>
              </a:solidFill>
              <a:effectLst/>
              <a:uLnTx/>
              <a:uFillTx/>
              <a:latin typeface="Calibri" panose="020F0502020204030204"/>
              <a:ea typeface="+mn-ea"/>
              <a:cs typeface="+mn-cs"/>
            </a:endParaRPr>
          </a:p>
          <a:p>
            <a:pPr marL="285750" indent="-285750" defTabSz="914400">
              <a:lnSpc>
                <a:spcPct val="90000"/>
              </a:lnSpc>
              <a:spcBef>
                <a:spcPts val="1000"/>
              </a:spcBef>
              <a:buFont typeface="Arial" panose="020B0604020202020204" pitchFamily="34" charset="0"/>
              <a:buChar char="•"/>
              <a:defRPr/>
            </a:pPr>
            <a:r>
              <a:rPr lang="en-US" dirty="0">
                <a:solidFill>
                  <a:srgbClr val="595A59"/>
                </a:solidFill>
              </a:rPr>
              <a:t>Vaccinations (other than with live or </a:t>
            </a:r>
            <a:br>
              <a:rPr lang="en-US" dirty="0">
                <a:solidFill>
                  <a:srgbClr val="595A59"/>
                </a:solidFill>
              </a:rPr>
            </a:br>
            <a:r>
              <a:rPr lang="en-US" dirty="0">
                <a:solidFill>
                  <a:srgbClr val="595A59"/>
                </a:solidFill>
              </a:rPr>
              <a:t>live-attenuated viruses) were allowed per protocol if they occurred ≥48 hours before or 48 hours after efgartigimod administrations</a:t>
            </a:r>
            <a:endParaRPr lang="en-US" dirty="0">
              <a:solidFill>
                <a:srgbClr val="595A59"/>
              </a:solidFill>
            </a:endParaRPr>
          </a:p>
        </p:txBody>
      </p:sp>
      <p:sp>
        <p:nvSpPr>
          <p:cNvPr id="34" name="Rectangle: Rounded Corners 33"/>
          <p:cNvSpPr/>
          <p:nvPr/>
        </p:nvSpPr>
        <p:spPr>
          <a:xfrm>
            <a:off x="839276" y="3488410"/>
            <a:ext cx="1983409" cy="1345669"/>
          </a:xfrm>
          <a:prstGeom prst="roundRect">
            <a:avLst>
              <a:gd name="adj" fmla="val 6053"/>
            </a:avLst>
          </a:prstGeom>
          <a:solidFill>
            <a:schemeClr val="accent3">
              <a:lumMod val="20000"/>
              <a:lumOff val="8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2" name="TextBox 61"/>
          <p:cNvSpPr txBox="1"/>
          <p:nvPr/>
        </p:nvSpPr>
        <p:spPr>
          <a:xfrm>
            <a:off x="853020" y="3484548"/>
            <a:ext cx="1955921" cy="1242435"/>
          </a:xfrm>
          <a:prstGeom prst="rect">
            <a:avLst/>
          </a:prstGeom>
          <a:noFill/>
        </p:spPr>
        <p:txBody>
          <a:bodyPr wrap="square" tIns="9144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rPr>
              <a:t>Treatment cycles of </a:t>
            </a:r>
            <a:br>
              <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rPr>
            </a:br>
            <a:r>
              <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rPr>
              <a:t>4 weekly IV infusions </a:t>
            </a:r>
            <a:endPar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dirty="0">
                <a:ln>
                  <a:noFill/>
                </a:ln>
                <a:solidFill>
                  <a:srgbClr val="0B436E"/>
                </a:solidFill>
                <a:effectLst/>
                <a:uLnTx/>
                <a:uFillTx/>
                <a:latin typeface="Calibri" panose="020F0502020204030204"/>
                <a:ea typeface="+mn-ea"/>
                <a:cs typeface="+mn-cs"/>
              </a:rPr>
              <a:t>(1-hour infusion)</a:t>
            </a:r>
            <a:endParaRPr kumimoji="0" lang="en-US" sz="1100" b="0" i="0" u="none" strike="noStrike" kern="0" cap="none" spc="0" normalizeH="0" baseline="0" noProof="0" dirty="0">
              <a:ln>
                <a:noFill/>
              </a:ln>
              <a:solidFill>
                <a:srgbClr val="0B436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100" b="1" i="0" u="none" strike="noStrike" kern="0" cap="none" spc="0" normalizeH="0" baseline="0" noProof="0" dirty="0">
              <a:ln>
                <a:noFill/>
              </a:ln>
              <a:solidFill>
                <a:srgbClr val="0B436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rgbClr val="0B436E"/>
                </a:solidFill>
                <a:effectLst/>
                <a:uLnTx/>
                <a:uFillTx/>
                <a:latin typeface="Calibri" panose="020F0502020204030204"/>
                <a:ea typeface="+mn-ea"/>
                <a:cs typeface="+mn-cs"/>
              </a:rPr>
              <a:t>All patients receive initial treatment cycle</a:t>
            </a:r>
            <a:endParaRPr kumimoji="0" lang="en-US" sz="1200" b="0" i="0" u="none" strike="noStrike" kern="0" cap="none" spc="0" normalizeH="0" baseline="0" noProof="0" dirty="0">
              <a:ln>
                <a:noFill/>
              </a:ln>
              <a:solidFill>
                <a:srgbClr val="0B436E"/>
              </a:solidFill>
              <a:effectLst/>
              <a:uLnTx/>
              <a:uFillTx/>
              <a:latin typeface="Calibri" panose="020F0502020204030204"/>
              <a:ea typeface="+mn-ea"/>
              <a:cs typeface="+mn-cs"/>
            </a:endParaRPr>
          </a:p>
        </p:txBody>
      </p:sp>
      <p:sp>
        <p:nvSpPr>
          <p:cNvPr id="35" name="Rectangle: Rounded Corners 34"/>
          <p:cNvSpPr/>
          <p:nvPr/>
        </p:nvSpPr>
        <p:spPr>
          <a:xfrm>
            <a:off x="3346332" y="3488410"/>
            <a:ext cx="3085466" cy="1345669"/>
          </a:xfrm>
          <a:prstGeom prst="roundRect">
            <a:avLst>
              <a:gd name="adj" fmla="val 6053"/>
            </a:avLst>
          </a:prstGeom>
          <a:solidFill>
            <a:schemeClr val="accent3">
              <a:lumMod val="20000"/>
              <a:lumOff val="8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6" name="Shape 40"/>
          <p:cNvSpPr/>
          <p:nvPr/>
        </p:nvSpPr>
        <p:spPr>
          <a:xfrm>
            <a:off x="3389604" y="3497248"/>
            <a:ext cx="2998922" cy="1252983"/>
          </a:xfrm>
          <a:prstGeom prst="rect">
            <a:avLst/>
          </a:prstGeom>
          <a:noFill/>
          <a:ln w="19050" cap="rnd">
            <a:noFill/>
            <a:prstDash val="solid"/>
            <a:miter/>
          </a:ln>
        </p:spPr>
        <p:txBody>
          <a:bodyPr lIns="0" tIns="91440" rIns="0" bIns="0" anchor="t">
            <a:noAutofit/>
          </a:bodyPr>
          <a:lstStyle/>
          <a:p>
            <a:pPr marL="57150" marR="0" lvl="0" indent="0" algn="l" defTabSz="457200" rtl="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rPr>
              <a:t>Retreatment criteria</a:t>
            </a:r>
            <a:endPar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endParaRPr>
          </a:p>
          <a:p>
            <a:pPr marL="22860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defRPr/>
            </a:pPr>
            <a:r>
              <a:rPr kumimoji="0" lang="en-US" sz="1200" b="0" i="0" u="none" strike="noStrike" kern="0" cap="none" spc="0" normalizeH="0" baseline="0" noProof="0" dirty="0">
                <a:ln>
                  <a:noFill/>
                </a:ln>
                <a:solidFill>
                  <a:srgbClr val="0B436E"/>
                </a:solidFill>
                <a:effectLst/>
                <a:uLnTx/>
                <a:uFillTx/>
                <a:latin typeface="Calibri" panose="020F0502020204030204"/>
                <a:ea typeface="Calibri" panose="020F0502020204030204" pitchFamily="34" charset="0"/>
                <a:cs typeface="Times New Roman" panose="02020603050405020304"/>
              </a:rPr>
              <a:t>≥8 weeks since initiation of previous cycle </a:t>
            </a:r>
            <a:endParaRPr kumimoji="0" lang="en-US" sz="1200" b="0" i="0" u="none" strike="noStrike" kern="0" cap="none" spc="0" normalizeH="0" baseline="0" noProof="0" dirty="0">
              <a:ln>
                <a:noFill/>
              </a:ln>
              <a:solidFill>
                <a:srgbClr val="0B436E"/>
              </a:solidFill>
              <a:effectLst/>
              <a:uLnTx/>
              <a:uFillTx/>
              <a:latin typeface="Calibri" panose="020F0502020204030204"/>
              <a:ea typeface="Calibri" panose="020F0502020204030204" pitchFamily="34" charset="0"/>
              <a:cs typeface="Times New Roman" panose="02020603050405020304" pitchFamily="18" charset="0"/>
            </a:endParaRPr>
          </a:p>
          <a:p>
            <a:pPr marL="22860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defRPr/>
            </a:pPr>
            <a:r>
              <a:rPr kumimoji="0" lang="en-US" sz="1200" b="0" i="0" u="none" strike="noStrike" kern="0" cap="none" spc="0" normalizeH="0" baseline="0" noProof="0" dirty="0">
                <a:ln>
                  <a:noFill/>
                </a:ln>
                <a:solidFill>
                  <a:srgbClr val="0B436E"/>
                </a:solidFill>
                <a:effectLst/>
                <a:uLnTx/>
                <a:uFillTx/>
                <a:latin typeface="Calibri" panose="020F0502020204030204"/>
                <a:ea typeface="Calibri" panose="020F0502020204030204" pitchFamily="34" charset="0"/>
                <a:cs typeface="Times New Roman" panose="02020603050405020304"/>
              </a:rPr>
              <a:t>Total MG-ADL ≥5 points </a:t>
            </a:r>
            <a:r>
              <a:rPr kumimoji="0" lang="en-US" sz="1100" b="0" i="0" u="none" strike="noStrike" kern="0" cap="none" spc="0" normalizeH="0" baseline="0" noProof="0" dirty="0">
                <a:ln>
                  <a:noFill/>
                </a:ln>
                <a:solidFill>
                  <a:srgbClr val="0B436E"/>
                </a:solidFill>
                <a:effectLst/>
                <a:uLnTx/>
                <a:uFillTx/>
                <a:latin typeface="Calibri" panose="020F0502020204030204"/>
                <a:ea typeface="Calibri" panose="020F0502020204030204" pitchFamily="34" charset="0"/>
                <a:cs typeface="Times New Roman" panose="02020603050405020304"/>
              </a:rPr>
              <a:t>(</a:t>
            </a:r>
            <a:r>
              <a:rPr kumimoji="0" lang="en-US" sz="1100" b="0" i="0" u="none" strike="noStrike" kern="0" cap="none" spc="0" normalizeH="0" baseline="0" noProof="0" dirty="0">
                <a:ln>
                  <a:noFill/>
                </a:ln>
                <a:solidFill>
                  <a:srgbClr val="0B436E"/>
                </a:solidFill>
                <a:effectLst/>
                <a:uLnTx/>
                <a:uFillTx/>
                <a:latin typeface="Calibri" panose="020F0502020204030204"/>
                <a:ea typeface="Calibri" panose="020F0502020204030204" pitchFamily="34" charset="0"/>
                <a:cs typeface="Calibri" panose="020F0502020204030204"/>
              </a:rPr>
              <a:t>&gt;50% nonocular)</a:t>
            </a:r>
            <a:endParaRPr kumimoji="0" lang="en-US" sz="1100" b="0" i="0" u="none" strike="noStrike" kern="0" cap="none" spc="0" normalizeH="0" baseline="0" noProof="0" dirty="0">
              <a:ln>
                <a:noFill/>
              </a:ln>
              <a:solidFill>
                <a:srgbClr val="0B436E"/>
              </a:solidFill>
              <a:effectLst/>
              <a:uLnTx/>
              <a:uFillTx/>
              <a:latin typeface="Calibri" panose="020F0502020204030204"/>
              <a:ea typeface="+mn-lt"/>
              <a:cs typeface="Calibri" panose="020F0502020204030204"/>
            </a:endParaRPr>
          </a:p>
          <a:p>
            <a:pPr marL="22860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defRPr/>
            </a:pPr>
            <a:r>
              <a:rPr kumimoji="0" lang="en-US" sz="1200" b="0" i="0" u="none" strike="noStrike" kern="0" cap="none" spc="0" normalizeH="0" baseline="0" noProof="0" dirty="0">
                <a:ln>
                  <a:noFill/>
                </a:ln>
                <a:solidFill>
                  <a:srgbClr val="0B436E"/>
                </a:solidFill>
                <a:effectLst/>
                <a:uLnTx/>
                <a:uFillTx/>
                <a:latin typeface="Calibri" panose="020F0502020204030204"/>
                <a:ea typeface="+mn-lt"/>
                <a:cs typeface="Calibri" panose="020F0502020204030204"/>
              </a:rPr>
              <a:t>For MG-ADL responders, loss of MG-ADL </a:t>
            </a:r>
            <a:br>
              <a:rPr kumimoji="0" lang="en-US" sz="1200" b="0" i="0" u="none" strike="noStrike" kern="0" cap="none" spc="0" normalizeH="0" baseline="0" noProof="0" dirty="0">
                <a:ln>
                  <a:noFill/>
                </a:ln>
                <a:solidFill>
                  <a:srgbClr val="0B436E"/>
                </a:solidFill>
                <a:effectLst/>
                <a:uLnTx/>
                <a:uFillTx/>
                <a:latin typeface="Calibri" panose="020F0502020204030204"/>
                <a:ea typeface="+mn-lt"/>
                <a:cs typeface="Calibri" panose="020F0502020204030204"/>
              </a:rPr>
            </a:br>
            <a:r>
              <a:rPr kumimoji="0" lang="en-US" sz="1200" b="0" i="0" u="none" strike="noStrike" kern="0" cap="none" spc="0" normalizeH="0" baseline="0" noProof="0" dirty="0">
                <a:ln>
                  <a:noFill/>
                </a:ln>
                <a:solidFill>
                  <a:srgbClr val="0B436E"/>
                </a:solidFill>
                <a:effectLst/>
                <a:uLnTx/>
                <a:uFillTx/>
                <a:latin typeface="Calibri" panose="020F0502020204030204"/>
                <a:ea typeface="+mn-lt"/>
                <a:cs typeface="Calibri" panose="020F0502020204030204"/>
              </a:rPr>
              <a:t>response</a:t>
            </a:r>
            <a:endParaRPr kumimoji="0" lang="en-US" sz="1100" b="0" i="0" u="none" strike="noStrike" kern="0" cap="none" spc="0" normalizeH="0" baseline="0" noProof="0" dirty="0">
              <a:ln>
                <a:noFill/>
              </a:ln>
              <a:solidFill>
                <a:srgbClr val="0B436E"/>
              </a:solidFill>
              <a:effectLst/>
              <a:uLnTx/>
              <a:uFillTx/>
              <a:latin typeface="Calibri" panose="020F0502020204030204"/>
              <a:ea typeface="+mn-ea"/>
              <a:cs typeface="Times New Roman" panose="02020603050405020304"/>
            </a:endParaRPr>
          </a:p>
        </p:txBody>
      </p:sp>
      <p:sp>
        <p:nvSpPr>
          <p:cNvPr id="37" name="Rectangle: Rounded Corners 36"/>
          <p:cNvSpPr/>
          <p:nvPr/>
        </p:nvSpPr>
        <p:spPr>
          <a:xfrm>
            <a:off x="789866" y="5018362"/>
            <a:ext cx="5641932" cy="971729"/>
          </a:xfrm>
          <a:prstGeom prst="roundRect">
            <a:avLst>
              <a:gd name="adj" fmla="val 10040"/>
            </a:avLst>
          </a:prstGeom>
          <a:solidFill>
            <a:schemeClr val="accent3">
              <a:lumMod val="20000"/>
              <a:lumOff val="8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2" name="Oval 41"/>
          <p:cNvSpPr/>
          <p:nvPr/>
        </p:nvSpPr>
        <p:spPr>
          <a:xfrm>
            <a:off x="348662" y="4909655"/>
            <a:ext cx="914400" cy="914400"/>
          </a:xfrm>
          <a:prstGeom prst="ellipse">
            <a:avLst/>
          </a:prstGeom>
          <a:solidFill>
            <a:srgbClr val="0B436E"/>
          </a:solidFill>
          <a:ln w="10795" cap="flat" cmpd="sng" algn="ctr">
            <a:no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rgbClr val="FFFFFF"/>
                </a:solidFill>
                <a:effectLst/>
                <a:uLnTx/>
                <a:uFillTx/>
                <a:latin typeface="Calibri" panose="020F0502020204030204"/>
                <a:ea typeface="+mn-ea"/>
                <a:cs typeface="+mn-cs"/>
              </a:rPr>
              <a:t>DOSING</a:t>
            </a:r>
            <a:endParaRPr kumimoji="0" lang="en-US" sz="14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3" name="TextBox 62"/>
          <p:cNvSpPr txBox="1"/>
          <p:nvPr/>
        </p:nvSpPr>
        <p:spPr>
          <a:xfrm>
            <a:off x="1323887" y="5073377"/>
            <a:ext cx="4573891" cy="861699"/>
          </a:xfrm>
          <a:prstGeom prst="rect">
            <a:avLst/>
          </a:prstGeom>
          <a:noFill/>
        </p:spPr>
        <p:txBody>
          <a:bodyPr wrap="square" lIns="91440" tIns="9144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rPr>
              <a:t>Individualized treatment cycles </a:t>
            </a:r>
            <a:endParaRPr kumimoji="0" lang="en-US" sz="1400" b="1" i="0" u="none" strike="noStrike" kern="0" cap="none" spc="0" normalizeH="0" baseline="0" noProof="0" dirty="0">
              <a:ln>
                <a:noFill/>
              </a:ln>
              <a:solidFill>
                <a:srgbClr val="0B436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defRPr/>
            </a:pPr>
            <a:r>
              <a:rPr kumimoji="0" lang="en-US" sz="1400" b="0" i="0" u="none" strike="noStrike" kern="0" cap="none" spc="0" normalizeH="0" baseline="0" noProof="0" dirty="0">
                <a:ln>
                  <a:noFill/>
                </a:ln>
                <a:solidFill>
                  <a:srgbClr val="0B436E"/>
                </a:solidFill>
                <a:effectLst/>
                <a:uLnTx/>
                <a:uFillTx/>
                <a:latin typeface="Calibri" panose="020F0502020204030204"/>
                <a:ea typeface="+mn-ea"/>
                <a:cs typeface="+mn-cs"/>
              </a:rPr>
              <a:t>(</a:t>
            </a:r>
            <a:r>
              <a:rPr kumimoji="0" lang="en-US" sz="1400" b="0" i="1" u="none" strike="noStrike" kern="0" cap="none" spc="0" normalizeH="0" baseline="0" noProof="0" dirty="0">
                <a:ln>
                  <a:noFill/>
                </a:ln>
                <a:solidFill>
                  <a:srgbClr val="0B436E"/>
                </a:solidFill>
                <a:effectLst/>
                <a:uLnTx/>
                <a:uFillTx/>
                <a:latin typeface="Calibri" panose="020F0502020204030204"/>
                <a:ea typeface="+mn-ea"/>
                <a:cs typeface="+mn-cs"/>
              </a:rPr>
              <a:t>≤3 cycles in 26 weeks</a:t>
            </a:r>
            <a:r>
              <a:rPr kumimoji="0" lang="en-US" sz="1400" b="0" i="0" u="none" strike="noStrike" kern="0" cap="none" spc="0" normalizeH="0" baseline="0" noProof="0" dirty="0">
                <a:ln>
                  <a:noFill/>
                </a:ln>
                <a:solidFill>
                  <a:srgbClr val="0B436E"/>
                </a:solidFill>
                <a:effectLst/>
                <a:uLnTx/>
                <a:uFillTx/>
                <a:latin typeface="Calibri" panose="020F0502020204030204"/>
                <a:ea typeface="+mn-ea"/>
                <a:cs typeface="+mn-cs"/>
              </a:rPr>
              <a:t>)</a:t>
            </a:r>
            <a:endParaRPr kumimoji="0" lang="en-US" sz="1400" b="0" i="0" u="none" strike="noStrike" kern="0" cap="none" spc="0" normalizeH="0" baseline="0" noProof="0" dirty="0">
              <a:ln>
                <a:noFill/>
              </a:ln>
              <a:solidFill>
                <a:srgbClr val="0B436E"/>
              </a:solidFill>
              <a:effectLst/>
              <a:uLnTx/>
              <a:uFillTx/>
              <a:latin typeface="Calibri" panose="020F0502020204030204"/>
              <a:ea typeface="+mn-ea"/>
              <a:cs typeface="Calibri" panose="020F0502020204030204"/>
            </a:endParaRPr>
          </a:p>
          <a:p>
            <a:pPr marL="0" marR="0" lvl="0" indent="0" algn="ctr" defTabSz="914400" rtl="0" eaLnBrk="1" fontAlgn="auto" latinLnBrk="0" hangingPunct="1">
              <a:lnSpc>
                <a:spcPct val="100000"/>
              </a:lnSpc>
              <a:spcBef>
                <a:spcPts val="0"/>
              </a:spcBef>
              <a:spcAft>
                <a:spcPts val="600"/>
              </a:spcAft>
              <a:buClrTx/>
              <a:buSzTx/>
              <a:buFontTx/>
              <a:buNone/>
              <a:defRPr/>
            </a:pPr>
            <a:r>
              <a:rPr kumimoji="0" lang="en-US" sz="1400" b="0" i="0" u="none" strike="noStrike" kern="0" cap="none" spc="0" normalizeH="0" baseline="0" noProof="0" dirty="0">
                <a:ln>
                  <a:noFill/>
                </a:ln>
                <a:solidFill>
                  <a:srgbClr val="0B436E"/>
                </a:solidFill>
                <a:effectLst/>
                <a:uLnTx/>
                <a:uFillTx/>
                <a:latin typeface="Calibri" panose="020F0502020204030204"/>
                <a:ea typeface="+mn-ea"/>
                <a:cs typeface="+mn-cs"/>
              </a:rPr>
              <a:t>Time between cycles determined by duration of CMI</a:t>
            </a:r>
            <a:r>
              <a:rPr lang="en-US" sz="1400" kern="0" baseline="30000" dirty="0">
                <a:solidFill>
                  <a:srgbClr val="0B436E"/>
                </a:solidFill>
                <a:latin typeface="Calibri" panose="020F0502020204030204"/>
              </a:rPr>
              <a:t>a</a:t>
            </a:r>
            <a:endParaRPr kumimoji="0" lang="en-US" sz="1400" b="0" i="0" u="none" strike="noStrike" kern="0" cap="none" spc="0" normalizeH="0" baseline="30000" noProof="0" dirty="0">
              <a:ln>
                <a:noFill/>
              </a:ln>
              <a:solidFill>
                <a:srgbClr val="0B436E"/>
              </a:solidFill>
              <a:effectLst/>
              <a:uLnTx/>
              <a:uFillTx/>
              <a:latin typeface="Calibri" panose="020F0502020204030204"/>
              <a:ea typeface="+mn-ea"/>
              <a:cs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Efgartigimod on Protective Antibody Titers Was Evaluated </a:t>
            </a:r>
            <a:br>
              <a:rPr lang="en-US" dirty="0"/>
            </a:br>
            <a:r>
              <a:rPr lang="en-US" dirty="0"/>
              <a:t>in Patients With Pemphigus in a Phase 2 Study</a:t>
            </a:r>
            <a:endParaRPr lang="en-US" dirty="0"/>
          </a:p>
        </p:txBody>
      </p:sp>
      <p:sp>
        <p:nvSpPr>
          <p:cNvPr id="39" name="Slide Number Placeholder 12"/>
          <p:cNvSpPr txBox="1"/>
          <p:nvPr/>
        </p:nvSpPr>
        <p:spPr>
          <a:xfrm>
            <a:off x="11640833" y="6480175"/>
            <a:ext cx="434903" cy="377825"/>
          </a:xfrm>
          <a:prstGeom prst="rect">
            <a:avLst/>
          </a:prstGeom>
        </p:spPr>
        <p:txBody>
          <a:bodyPr vert="horz" lIns="0" tIns="0" rIns="0" bIns="0" rtlCol="0" anchor="t"/>
          <a:lstStyle>
            <a:defPPr>
              <a:defRPr lang="en-US"/>
            </a:defPPr>
            <a:lvl1pPr marL="0" algn="r" defTabSz="914400" rtl="0" eaLnBrk="1" latinLnBrk="0" hangingPunct="1">
              <a:defRPr sz="11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11CF6BC8-64CD-4BDD-96C7-DF8CEF8DD56F}" type="slidenum">
              <a:rPr kumimoji="0" lang="en-US" sz="1100" b="0" i="0" u="none" strike="noStrike" kern="1200" cap="none" spc="0" normalizeH="0" baseline="0" noProof="0" dirty="0" smtClean="0">
                <a:ln>
                  <a:noFill/>
                </a:ln>
                <a:solidFill>
                  <a:srgbClr val="0B436E"/>
                </a:solidFill>
                <a:effectLst/>
                <a:uLnTx/>
                <a:uFillTx/>
                <a:latin typeface="Calibri" panose="020F0502020204030204"/>
                <a:ea typeface="+mn-ea"/>
                <a:cs typeface="+mn-cs"/>
              </a:rPr>
            </a:fld>
            <a:endParaRPr kumimoji="0" lang="en-US" sz="1100" b="0" i="0" u="none" strike="noStrike" kern="1200" cap="none" spc="0" normalizeH="0" baseline="0" noProof="0" dirty="0">
              <a:ln>
                <a:noFill/>
              </a:ln>
              <a:solidFill>
                <a:srgbClr val="0B436E"/>
              </a:solidFill>
              <a:effectLst/>
              <a:uLnTx/>
              <a:uFillTx/>
              <a:latin typeface="Calibri" panose="020F0502020204030204"/>
              <a:ea typeface="+mn-ea"/>
              <a:cs typeface="+mn-cs"/>
            </a:endParaRPr>
          </a:p>
        </p:txBody>
      </p:sp>
      <p:sp>
        <p:nvSpPr>
          <p:cNvPr id="77" name="Text Placeholder 3"/>
          <p:cNvSpPr txBox="1"/>
          <p:nvPr/>
        </p:nvSpPr>
        <p:spPr>
          <a:xfrm>
            <a:off x="342900" y="6316761"/>
            <a:ext cx="10934700" cy="388839"/>
          </a:xfrm>
          <a:prstGeom prst="rect">
            <a:avLst/>
          </a:prstGeom>
        </p:spPr>
        <p:txBody>
          <a:bodyPr vert="horz" lIns="91440" tIns="0" rIns="91440" bIns="45720" rtlCol="0" anchor="b" anchorCtr="0">
            <a:norm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solidFill>
                  <a:schemeClr val="tx2"/>
                </a:solidFill>
              </a:rPr>
              <a:t>IV, intravenous; TT, tetanus toxoid; PCP, pneumococcal capsular polysaccharide; VZV, varicella zoster virus.</a:t>
            </a:r>
            <a:endParaRPr lang="en-US" sz="1050" dirty="0">
              <a:solidFill>
                <a:schemeClr val="tx2"/>
              </a:solidFill>
            </a:endParaRPr>
          </a:p>
        </p:txBody>
      </p:sp>
      <p:sp>
        <p:nvSpPr>
          <p:cNvPr id="31" name="Rectangle: Rounded Corners 30"/>
          <p:cNvSpPr/>
          <p:nvPr/>
        </p:nvSpPr>
        <p:spPr>
          <a:xfrm>
            <a:off x="642596" y="1485899"/>
            <a:ext cx="5789202" cy="1852599"/>
          </a:xfrm>
          <a:prstGeom prst="roundRect">
            <a:avLst>
              <a:gd name="adj" fmla="val 6053"/>
            </a:avLst>
          </a:prstGeom>
          <a:solidFill>
            <a:srgbClr val="FFFFFF">
              <a:lumMod val="95000"/>
            </a:srgb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2" name="Oval 31"/>
          <p:cNvSpPr/>
          <p:nvPr/>
        </p:nvSpPr>
        <p:spPr>
          <a:xfrm>
            <a:off x="348662" y="1337015"/>
            <a:ext cx="914400" cy="914400"/>
          </a:xfrm>
          <a:prstGeom prst="ellipse">
            <a:avLst/>
          </a:prstGeom>
          <a:solidFill>
            <a:srgbClr val="7DAB46">
              <a:lumMod val="40000"/>
              <a:lumOff val="60000"/>
            </a:srgbClr>
          </a:solidFill>
          <a:ln w="10795" cap="flat" cmpd="sng" algn="ctr">
            <a:no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0B436E"/>
                </a:solidFill>
                <a:effectLst/>
                <a:uLnTx/>
                <a:uFillTx/>
                <a:latin typeface="Calibri" panose="020F0502020204030204"/>
                <a:ea typeface="+mn-ea"/>
                <a:cs typeface="+mn-cs"/>
              </a:rPr>
              <a:t>DESIGN</a:t>
            </a:r>
            <a:endParaRPr kumimoji="0" lang="en-US" sz="1600" b="1" i="0" u="none" strike="noStrike" kern="0" cap="none" spc="0" normalizeH="0" baseline="0" noProof="0" dirty="0">
              <a:ln>
                <a:noFill/>
              </a:ln>
              <a:solidFill>
                <a:srgbClr val="0B436E"/>
              </a:solidFill>
              <a:effectLst/>
              <a:uLnTx/>
              <a:uFillTx/>
              <a:latin typeface="Calibri" panose="020F0502020204030204"/>
              <a:ea typeface="+mn-ea"/>
              <a:cs typeface="+mn-cs"/>
            </a:endParaRPr>
          </a:p>
        </p:txBody>
      </p:sp>
      <p:sp>
        <p:nvSpPr>
          <p:cNvPr id="33" name="Rectangle: Rounded Corners 32"/>
          <p:cNvSpPr/>
          <p:nvPr/>
        </p:nvSpPr>
        <p:spPr>
          <a:xfrm>
            <a:off x="6726264" y="1485900"/>
            <a:ext cx="5122836" cy="4305300"/>
          </a:xfrm>
          <a:prstGeom prst="roundRect">
            <a:avLst>
              <a:gd name="adj" fmla="val 3376"/>
            </a:avLst>
          </a:prstGeom>
          <a:solidFill>
            <a:schemeClr val="accent1">
              <a:lumMod val="20000"/>
              <a:lumOff val="8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4" name="Oval 33"/>
          <p:cNvSpPr/>
          <p:nvPr/>
        </p:nvSpPr>
        <p:spPr>
          <a:xfrm>
            <a:off x="11049645" y="1337015"/>
            <a:ext cx="914400" cy="914400"/>
          </a:xfrm>
          <a:prstGeom prst="ellipse">
            <a:avLst/>
          </a:prstGeom>
          <a:solidFill>
            <a:schemeClr val="accent2"/>
          </a:solidFill>
          <a:ln w="10795" cap="flat" cmpd="sng" algn="ctr">
            <a:no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chemeClr val="bg1"/>
                </a:solidFill>
                <a:effectLst/>
                <a:uLnTx/>
                <a:uFillTx/>
                <a:latin typeface="Calibri" panose="020F0502020204030204"/>
                <a:ea typeface="+mn-ea"/>
                <a:cs typeface="+mn-cs"/>
              </a:rPr>
              <a:t>VACC.</a:t>
            </a:r>
            <a:endParaRPr kumimoji="0" lang="en-US" sz="1600" b="1"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35" name="TextBox 34"/>
          <p:cNvSpPr txBox="1"/>
          <p:nvPr/>
        </p:nvSpPr>
        <p:spPr>
          <a:xfrm>
            <a:off x="6879179" y="1619260"/>
            <a:ext cx="4256353" cy="171636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0"/>
              </a:spcBef>
              <a:buClrTx/>
              <a:buSzTx/>
              <a:buFontTx/>
              <a:buNone/>
              <a:defRPr/>
            </a:pPr>
            <a:r>
              <a:rPr kumimoji="0" lang="en-US" b="1" i="0" u="none" strike="noStrike" kern="0" cap="none" spc="0" normalizeH="0" baseline="0" noProof="0" dirty="0">
                <a:ln>
                  <a:noFill/>
                </a:ln>
                <a:solidFill>
                  <a:schemeClr val="accent2"/>
                </a:solidFill>
                <a:effectLst/>
                <a:uLnTx/>
                <a:uFillTx/>
                <a:latin typeface="Calibri" panose="020F0502020204030204"/>
                <a:ea typeface="+mn-ea"/>
                <a:cs typeface="+mn-cs"/>
              </a:rPr>
              <a:t>Vaccination procedures prior to study</a:t>
            </a:r>
            <a:endParaRPr kumimoji="0" lang="en-US" b="1" i="0" u="none" strike="noStrike" kern="0" cap="none" spc="0" normalizeH="0" baseline="0" noProof="0" dirty="0">
              <a:ln>
                <a:noFill/>
              </a:ln>
              <a:solidFill>
                <a:schemeClr val="accent2"/>
              </a:solidFill>
              <a:effectLst/>
              <a:uLnTx/>
              <a:uFillTx/>
              <a:latin typeface="Calibri" panose="020F0502020204030204"/>
              <a:ea typeface="+mn-ea"/>
              <a:cs typeface="+mn-cs"/>
            </a:endParaRPr>
          </a:p>
          <a:p>
            <a:pPr marL="285750" indent="-285750" defTabSz="914400">
              <a:lnSpc>
                <a:spcPct val="90000"/>
              </a:lnSpc>
              <a:spcBef>
                <a:spcPts val="1000"/>
              </a:spcBef>
              <a:buFont typeface="Arial" panose="020B0604020202020204" pitchFamily="34" charset="0"/>
              <a:buChar char="•"/>
              <a:defRPr/>
            </a:pPr>
            <a:r>
              <a:rPr lang="en-US" dirty="0">
                <a:solidFill>
                  <a:srgbClr val="595A59"/>
                </a:solidFill>
              </a:rPr>
              <a:t>Patients with a history of vaccination within last 4 weeks prior to baseline or with planned vaccination during the study (except seasonal vaccination, e.g., influenza) were excluded</a:t>
            </a:r>
            <a:endParaRPr lang="en-US" dirty="0">
              <a:solidFill>
                <a:srgbClr val="595A59"/>
              </a:solidFill>
            </a:endParaRPr>
          </a:p>
        </p:txBody>
      </p:sp>
      <p:sp>
        <p:nvSpPr>
          <p:cNvPr id="50" name="TextBox 49"/>
          <p:cNvSpPr txBox="1"/>
          <p:nvPr/>
        </p:nvSpPr>
        <p:spPr>
          <a:xfrm rot="16200000">
            <a:off x="5168883" y="2229832"/>
            <a:ext cx="1701577" cy="426565"/>
          </a:xfrm>
          <a:prstGeom prst="roundRect">
            <a:avLst>
              <a:gd name="adj" fmla="val 50000"/>
            </a:avLst>
          </a:prstGeom>
          <a:solidFill>
            <a:srgbClr val="FFFFFF"/>
          </a:solidFill>
          <a:effectLst/>
        </p:spPr>
        <p:txBody>
          <a:bodyPr wrap="square" lIns="91440" tIns="45720" rIns="91440" bIns="45720" rtlCol="0" anchor="ctr">
            <a:noAutofit/>
          </a:bodyPr>
          <a:lstStyle>
            <a:defPPr>
              <a:defRPr lang="en-US"/>
            </a:defPPr>
            <a:lvl1pPr algn="ctr" defTabSz="914400">
              <a:lnSpc>
                <a:spcPct val="88000"/>
              </a:lnSpc>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88000"/>
              </a:lnSpc>
              <a:spcBef>
                <a:spcPts val="0"/>
              </a:spcBef>
              <a:spcAft>
                <a:spcPts val="0"/>
              </a:spcAft>
              <a:buClrTx/>
              <a:buSzTx/>
              <a:buFontTx/>
              <a:buNone/>
              <a:defRPr/>
            </a:pPr>
            <a:endParaRPr kumimoji="0" lang="en-US" sz="1800" b="1" i="0" u="none" strike="noStrike" kern="0" cap="none" spc="0" normalizeH="0" baseline="0" noProof="0" dirty="0">
              <a:ln>
                <a:noFill/>
              </a:ln>
              <a:solidFill>
                <a:srgbClr val="0B436E"/>
              </a:solidFill>
              <a:effectLst/>
              <a:uLnTx/>
              <a:uFillTx/>
              <a:latin typeface="Calibri" panose="020F0502020204030204"/>
              <a:ea typeface="+mn-ea"/>
              <a:cs typeface="+mn-cs"/>
            </a:endParaRPr>
          </a:p>
          <a:p>
            <a:pPr lvl="0">
              <a:defRPr/>
            </a:pPr>
            <a:r>
              <a:rPr lang="en-US" sz="1400" kern="0" dirty="0">
                <a:solidFill>
                  <a:srgbClr val="0B436E"/>
                </a:solidFill>
              </a:rPr>
              <a:t>Treatment-free Follow-up Period</a:t>
            </a:r>
            <a:endParaRPr lang="en-US" sz="1400" kern="0" dirty="0">
              <a:solidFill>
                <a:srgbClr val="0B436E"/>
              </a:solidFill>
            </a:endParaRPr>
          </a:p>
          <a:p>
            <a:pPr marL="0" marR="0" lvl="0" indent="0" algn="ctr" defTabSz="914400" rtl="0" eaLnBrk="1" fontAlgn="auto" latinLnBrk="0" hangingPunct="1">
              <a:lnSpc>
                <a:spcPct val="88000"/>
              </a:lnSpc>
              <a:spcBef>
                <a:spcPts val="0"/>
              </a:spcBef>
              <a:spcAft>
                <a:spcPts val="0"/>
              </a:spcAft>
              <a:buClrTx/>
              <a:buSzTx/>
              <a:buFontTx/>
              <a:buNone/>
              <a:defRPr/>
            </a:pPr>
            <a:endParaRPr kumimoji="0" lang="en-US" sz="1600" b="0" i="1" u="none" strike="noStrike" kern="0" cap="none" spc="0" normalizeH="0" baseline="0" noProof="0" dirty="0">
              <a:ln>
                <a:noFill/>
              </a:ln>
              <a:solidFill>
                <a:srgbClr val="0B436E"/>
              </a:solidFill>
              <a:effectLst/>
              <a:uLnTx/>
              <a:uFillTx/>
              <a:latin typeface="Calibri" panose="020F0502020204030204"/>
              <a:ea typeface="+mn-ea"/>
              <a:cs typeface="+mn-cs"/>
            </a:endParaRPr>
          </a:p>
        </p:txBody>
      </p:sp>
      <p:sp>
        <p:nvSpPr>
          <p:cNvPr id="51" name="TextBox 50"/>
          <p:cNvSpPr txBox="1"/>
          <p:nvPr/>
        </p:nvSpPr>
        <p:spPr>
          <a:xfrm>
            <a:off x="1585670" y="1596755"/>
            <a:ext cx="3842434" cy="517278"/>
          </a:xfrm>
          <a:prstGeom prst="roundRect">
            <a:avLst>
              <a:gd name="adj" fmla="val 50000"/>
            </a:avLst>
          </a:prstGeom>
          <a:solidFill>
            <a:srgbClr val="FFFFFF"/>
          </a:solidFill>
          <a:effectLst/>
        </p:spPr>
        <p:txBody>
          <a:bodyPr wrap="square" rtlCol="0" anchor="ctr">
            <a:noAutofit/>
          </a:bodyPr>
          <a:lstStyle>
            <a:defPPr>
              <a:defRPr lang="en-US"/>
            </a:defPPr>
            <a:lvl1pPr algn="ctr" defTabSz="914400">
              <a:lnSpc>
                <a:spcPct val="88000"/>
              </a:lnSpc>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defRPr/>
            </a:pPr>
            <a:r>
              <a:rPr lang="en-US" sz="1400" kern="0" dirty="0">
                <a:solidFill>
                  <a:srgbClr val="0B436E"/>
                </a:solidFill>
              </a:rPr>
              <a:t>15 patients with pemphigus enrolled in cohort 4 of an </a:t>
            </a:r>
            <a:r>
              <a:rPr lang="en-US" sz="1400" kern="0" spc="7" dirty="0">
                <a:solidFill>
                  <a:srgbClr val="0B426D"/>
                </a:solidFill>
                <a:cs typeface="Calibri" panose="020F0502020204030204"/>
              </a:rPr>
              <a:t>o</a:t>
            </a:r>
            <a:r>
              <a:rPr lang="en-US" sz="1400" spc="7" dirty="0">
                <a:solidFill>
                  <a:srgbClr val="0B426D"/>
                </a:solidFill>
                <a:cs typeface="Calibri" panose="020F0502020204030204"/>
              </a:rPr>
              <a:t>pen-label non-controlled trial</a:t>
            </a:r>
            <a:endParaRPr lang="en-US" sz="1600" b="0" i="1" kern="0" dirty="0">
              <a:solidFill>
                <a:srgbClr val="0B426D"/>
              </a:solidFill>
            </a:endParaRPr>
          </a:p>
        </p:txBody>
      </p:sp>
      <p:sp>
        <p:nvSpPr>
          <p:cNvPr id="53" name="Arrow: Right 92"/>
          <p:cNvSpPr/>
          <p:nvPr/>
        </p:nvSpPr>
        <p:spPr>
          <a:xfrm>
            <a:off x="1379860" y="2353470"/>
            <a:ext cx="1208890" cy="407061"/>
          </a:xfrm>
          <a:prstGeom prst="rightArrow">
            <a:avLst/>
          </a:prstGeom>
          <a:solidFill>
            <a:srgbClr val="0B436E"/>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Arrow: Right 92"/>
          <p:cNvSpPr/>
          <p:nvPr/>
        </p:nvSpPr>
        <p:spPr>
          <a:xfrm>
            <a:off x="3547425" y="2353470"/>
            <a:ext cx="1222727" cy="407061"/>
          </a:xfrm>
          <a:prstGeom prst="rightArrow">
            <a:avLst/>
          </a:prstGeom>
          <a:solidFill>
            <a:srgbClr val="0B436E"/>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3" name="TextBox 62"/>
          <p:cNvSpPr txBox="1"/>
          <p:nvPr/>
        </p:nvSpPr>
        <p:spPr>
          <a:xfrm>
            <a:off x="1495366" y="2124388"/>
            <a:ext cx="97787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a:ln>
                  <a:noFill/>
                </a:ln>
                <a:solidFill>
                  <a:srgbClr val="0B436E"/>
                </a:solidFill>
                <a:effectLst/>
                <a:uLnTx/>
                <a:uFillTx/>
                <a:latin typeface="Calibri" panose="020F0502020204030204"/>
                <a:ea typeface="+mn-ea"/>
                <a:cs typeface="+mn-cs"/>
              </a:rPr>
              <a:t>≤3 weeks</a:t>
            </a:r>
            <a:endParaRPr kumimoji="0" lang="en-US" sz="1200" b="1" i="0" u="none" strike="noStrike" kern="0" cap="none" spc="0" normalizeH="0" baseline="0" noProof="0" dirty="0">
              <a:ln>
                <a:noFill/>
              </a:ln>
              <a:solidFill>
                <a:srgbClr val="0B436E"/>
              </a:solidFill>
              <a:effectLst/>
              <a:uLnTx/>
              <a:uFillTx/>
              <a:latin typeface="Calibri" panose="020F0502020204030204"/>
              <a:ea typeface="+mn-ea"/>
              <a:cs typeface="+mn-cs"/>
            </a:endParaRPr>
          </a:p>
        </p:txBody>
      </p:sp>
      <p:sp>
        <p:nvSpPr>
          <p:cNvPr id="65" name="TextBox 64"/>
          <p:cNvSpPr txBox="1"/>
          <p:nvPr/>
        </p:nvSpPr>
        <p:spPr>
          <a:xfrm>
            <a:off x="3657961" y="2091562"/>
            <a:ext cx="96564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chemeClr val="accent3"/>
                </a:solidFill>
                <a:effectLst/>
                <a:uLnTx/>
                <a:uFillTx/>
                <a:latin typeface="Calibri" panose="020F0502020204030204"/>
                <a:ea typeface="+mn-ea"/>
                <a:cs typeface="+mn-cs"/>
              </a:rPr>
              <a:t>≤34 weeks</a:t>
            </a:r>
            <a:endParaRPr kumimoji="0" lang="en-US" sz="1400" b="1" i="0" u="none" strike="noStrike" kern="1200" cap="none" spc="0" normalizeH="0" baseline="0" noProof="0" dirty="0">
              <a:ln>
                <a:noFill/>
              </a:ln>
              <a:solidFill>
                <a:schemeClr val="accent3"/>
              </a:solidFill>
              <a:effectLst/>
              <a:uLnTx/>
              <a:uFillTx/>
              <a:latin typeface="Calibri" panose="020F0502020204030204"/>
              <a:ea typeface="+mn-ea"/>
              <a:cs typeface="+mn-cs"/>
            </a:endParaRPr>
          </a:p>
        </p:txBody>
      </p:sp>
      <p:sp>
        <p:nvSpPr>
          <p:cNvPr id="67" name="TextBox 66"/>
          <p:cNvSpPr txBox="1"/>
          <p:nvPr/>
        </p:nvSpPr>
        <p:spPr>
          <a:xfrm>
            <a:off x="1495366" y="2748095"/>
            <a:ext cx="977879" cy="276999"/>
          </a:xfrm>
          <a:prstGeom prst="rect">
            <a:avLst/>
          </a:prstGeom>
          <a:solidFill>
            <a:srgbClr val="F2F2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a:ln>
                  <a:noFill/>
                </a:ln>
                <a:solidFill>
                  <a:srgbClr val="0B436E"/>
                </a:solidFill>
                <a:effectLst/>
                <a:uLnTx/>
                <a:uFillTx/>
                <a:latin typeface="Calibri" panose="020F0502020204030204"/>
                <a:ea typeface="+mn-ea"/>
                <a:cs typeface="+mn-cs"/>
              </a:rPr>
              <a:t>Screening</a:t>
            </a:r>
            <a:endParaRPr kumimoji="0" lang="en-US" sz="1200" b="1" i="0" u="none" strike="noStrike" kern="0" cap="none" spc="0" normalizeH="0" baseline="0" noProof="0" dirty="0">
              <a:ln>
                <a:noFill/>
              </a:ln>
              <a:solidFill>
                <a:srgbClr val="0B436E"/>
              </a:solidFill>
              <a:effectLst/>
              <a:uLnTx/>
              <a:uFillTx/>
              <a:latin typeface="Calibri" panose="020F0502020204030204"/>
              <a:ea typeface="+mn-ea"/>
              <a:cs typeface="+mn-cs"/>
            </a:endParaRPr>
          </a:p>
        </p:txBody>
      </p:sp>
      <p:sp>
        <p:nvSpPr>
          <p:cNvPr id="40" name="Rectangle: Rounded Corners 39"/>
          <p:cNvSpPr/>
          <p:nvPr/>
        </p:nvSpPr>
        <p:spPr>
          <a:xfrm>
            <a:off x="789866" y="3708757"/>
            <a:ext cx="5641932" cy="1064722"/>
          </a:xfrm>
          <a:prstGeom prst="roundRect">
            <a:avLst>
              <a:gd name="adj" fmla="val 10040"/>
            </a:avLst>
          </a:prstGeom>
          <a:solidFill>
            <a:srgbClr val="08385F">
              <a:lumMod val="20000"/>
              <a:lumOff val="80000"/>
            </a:srgb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4" name="Oval 43"/>
          <p:cNvSpPr/>
          <p:nvPr/>
        </p:nvSpPr>
        <p:spPr>
          <a:xfrm>
            <a:off x="348662" y="3600049"/>
            <a:ext cx="914400" cy="914400"/>
          </a:xfrm>
          <a:prstGeom prst="ellipse">
            <a:avLst/>
          </a:prstGeom>
          <a:solidFill>
            <a:srgbClr val="0B436E"/>
          </a:solidFill>
          <a:ln w="10795" cap="flat" cmpd="sng" algn="ctr">
            <a:no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rgbClr val="FFFFFF"/>
                </a:solidFill>
                <a:effectLst/>
                <a:uLnTx/>
                <a:uFillTx/>
                <a:latin typeface="Calibri" panose="020F0502020204030204"/>
                <a:ea typeface="+mn-ea"/>
                <a:cs typeface="+mn-cs"/>
              </a:rPr>
              <a:t>DOSING</a:t>
            </a:r>
            <a:endParaRPr kumimoji="0" lang="en-US" sz="14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9" name="TextBox 48"/>
          <p:cNvSpPr txBox="1"/>
          <p:nvPr/>
        </p:nvSpPr>
        <p:spPr>
          <a:xfrm>
            <a:off x="1323887" y="3763771"/>
            <a:ext cx="4573891" cy="885721"/>
          </a:xfrm>
          <a:prstGeom prst="rect">
            <a:avLst/>
          </a:prstGeom>
          <a:noFill/>
        </p:spPr>
        <p:txBody>
          <a:bodyPr wrap="square" lIns="91440" tIns="91440" rIns="91440" bIns="45720" rtlCol="0" anchor="t">
            <a:noAutofit/>
          </a:bodyPr>
          <a:lstStyle/>
          <a:p>
            <a:pPr lvl="0" algn="ctr" defTabSz="914400">
              <a:defRPr/>
            </a:pPr>
            <a:r>
              <a:rPr lang="en-US" b="1" kern="0" dirty="0">
                <a:solidFill>
                  <a:srgbClr val="0B436E"/>
                </a:solidFill>
              </a:rPr>
              <a:t>Treatment Period</a:t>
            </a:r>
            <a:endParaRPr lang="en-US" b="1" kern="0" dirty="0">
              <a:solidFill>
                <a:srgbClr val="0B436E"/>
              </a:solidFill>
            </a:endParaRPr>
          </a:p>
          <a:p>
            <a:pPr lvl="0" algn="ctr" defTabSz="914400">
              <a:spcBef>
                <a:spcPts val="600"/>
              </a:spcBef>
              <a:defRPr/>
            </a:pPr>
            <a:r>
              <a:rPr lang="en-US" sz="1600" kern="0" dirty="0">
                <a:solidFill>
                  <a:srgbClr val="0B436E"/>
                </a:solidFill>
              </a:rPr>
              <a:t>25 mg/kg IV efgartigimod weekly </a:t>
            </a:r>
            <a:br>
              <a:rPr lang="en-US" sz="1600" kern="0" dirty="0">
                <a:solidFill>
                  <a:srgbClr val="0B436E"/>
                </a:solidFill>
              </a:rPr>
            </a:br>
            <a:r>
              <a:rPr lang="en-US" sz="1600" kern="0" dirty="0">
                <a:solidFill>
                  <a:srgbClr val="0B436E"/>
                </a:solidFill>
              </a:rPr>
              <a:t>or every other week</a:t>
            </a:r>
            <a:endParaRPr lang="en-US" sz="1200" kern="0" dirty="0">
              <a:solidFill>
                <a:srgbClr val="0B436E"/>
              </a:solidFill>
            </a:endParaRPr>
          </a:p>
        </p:txBody>
      </p:sp>
      <p:sp>
        <p:nvSpPr>
          <p:cNvPr id="78" name="TextBox 77"/>
          <p:cNvSpPr txBox="1"/>
          <p:nvPr/>
        </p:nvSpPr>
        <p:spPr>
          <a:xfrm>
            <a:off x="6879179" y="3429000"/>
            <a:ext cx="4620563" cy="2222147"/>
          </a:xfrm>
          <a:prstGeom prst="rect">
            <a:avLst/>
          </a:prstGeom>
          <a:noFill/>
        </p:spPr>
        <p:txBody>
          <a:bodyPr wrap="square" lIns="91440" tIns="45720" rIns="91440" bIns="45720" rtlCol="0" anchor="t">
            <a:spAutoFit/>
          </a:bodyPr>
          <a:lstStyle/>
          <a:p>
            <a:pPr lvl="0" defTabSz="914400">
              <a:lnSpc>
                <a:spcPct val="90000"/>
              </a:lnSpc>
              <a:spcBef>
                <a:spcPts val="1000"/>
              </a:spcBef>
              <a:defRPr/>
            </a:pPr>
            <a:r>
              <a:rPr lang="en-US" b="1" kern="0" dirty="0">
                <a:solidFill>
                  <a:schemeClr val="accent2"/>
                </a:solidFill>
              </a:rPr>
              <a:t>Evaluation of protective IgG levels</a:t>
            </a:r>
            <a:endParaRPr lang="en-US" b="1" kern="0" dirty="0">
              <a:solidFill>
                <a:schemeClr val="accent2"/>
              </a:solidFill>
            </a:endParaRPr>
          </a:p>
          <a:p>
            <a:pPr marL="285750" lvl="0" indent="-285750" defTabSz="914400">
              <a:lnSpc>
                <a:spcPct val="90000"/>
              </a:lnSpc>
              <a:spcBef>
                <a:spcPts val="1000"/>
              </a:spcBef>
              <a:buFont typeface="Arial" panose="020B0604020202020204" pitchFamily="34" charset="0"/>
              <a:buChar char="•"/>
              <a:defRPr/>
            </a:pPr>
            <a:r>
              <a:rPr lang="en-US" dirty="0">
                <a:solidFill>
                  <a:srgbClr val="595A59"/>
                </a:solidFill>
              </a:rPr>
              <a:t>Protective IgG antibody serum levels of anti-TT, anti-VZV, and anti-PCP were evaluated in all patients</a:t>
            </a:r>
            <a:endParaRPr lang="en-US" dirty="0">
              <a:solidFill>
                <a:srgbClr val="595A59"/>
              </a:solidFill>
            </a:endParaRPr>
          </a:p>
          <a:p>
            <a:pPr marL="285750" lvl="0" indent="-285750" defTabSz="914400">
              <a:lnSpc>
                <a:spcPct val="90000"/>
              </a:lnSpc>
              <a:spcBef>
                <a:spcPts val="1000"/>
              </a:spcBef>
              <a:buFont typeface="Arial" panose="020B0604020202020204" pitchFamily="34" charset="0"/>
              <a:buChar char="•"/>
              <a:defRPr/>
            </a:pPr>
            <a:r>
              <a:rPr lang="en-US" dirty="0">
                <a:solidFill>
                  <a:srgbClr val="595A59"/>
                </a:solidFill>
              </a:rPr>
              <a:t>Only data from cohort 4 (n=15) are presented here</a:t>
            </a:r>
            <a:endParaRPr lang="en-US" dirty="0">
              <a:solidFill>
                <a:srgbClr val="595A59"/>
              </a:solidFill>
            </a:endParaRPr>
          </a:p>
          <a:p>
            <a:pPr marL="285750" lvl="0" indent="-285750" defTabSz="914400">
              <a:lnSpc>
                <a:spcPct val="90000"/>
              </a:lnSpc>
              <a:spcBef>
                <a:spcPts val="1000"/>
              </a:spcBef>
              <a:buFont typeface="Arial" panose="020B0604020202020204" pitchFamily="34" charset="0"/>
              <a:buChar char="•"/>
              <a:defRPr/>
            </a:pPr>
            <a:r>
              <a:rPr lang="en-US" dirty="0">
                <a:solidFill>
                  <a:srgbClr val="595A59"/>
                </a:solidFill>
              </a:rPr>
              <a:t>Historical vaccination data were unknown</a:t>
            </a:r>
            <a:endParaRPr lang="en-US" dirty="0">
              <a:solidFill>
                <a:srgbClr val="595A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ctangle 217"/>
          <p:cNvSpPr/>
          <p:nvPr/>
        </p:nvSpPr>
        <p:spPr>
          <a:xfrm>
            <a:off x="14642488" y="1458756"/>
            <a:ext cx="177295" cy="1124429"/>
          </a:xfrm>
          <a:prstGeom prst="rect">
            <a:avLst/>
          </a:prstGeom>
          <a:solidFill>
            <a:srgbClr val="EFEBE2">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2800" b="1" dirty="0">
                <a:solidFill>
                  <a:srgbClr val="0B426D"/>
                </a:solidFill>
              </a:rPr>
              <a:t>Patients with gMG in the Placebo Arm of ADAPT Mounted Humoral Immune Responses to Influenza Vaccines</a:t>
            </a:r>
            <a:endParaRPr lang="en-US" dirty="0"/>
          </a:p>
        </p:txBody>
      </p:sp>
      <p:sp>
        <p:nvSpPr>
          <p:cNvPr id="17" name="Rectangle: Rounded Corners 8"/>
          <p:cNvSpPr/>
          <p:nvPr/>
        </p:nvSpPr>
        <p:spPr>
          <a:xfrm rot="5400000" flipH="1" flipV="1">
            <a:off x="4447914" y="1136692"/>
            <a:ext cx="756175" cy="9652006"/>
          </a:xfrm>
          <a:prstGeom prst="round2SameRect">
            <a:avLst>
              <a:gd name="adj1" fmla="val 0"/>
              <a:gd name="adj2" fmla="val 50000"/>
            </a:avLst>
          </a:prstGeom>
          <a:solidFill>
            <a:srgbClr val="EFEB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 lIns="91440" tIns="0" rIns="91440" bIns="0" rtlCol="0" anchor="ctr"/>
          <a:lstStyle/>
          <a:p>
            <a:pPr marL="341630"/>
            <a:r>
              <a:rPr lang="en-US" sz="2000" b="1" dirty="0">
                <a:solidFill>
                  <a:srgbClr val="0B426D"/>
                </a:solidFill>
              </a:rPr>
              <a:t>In the placebo arm, both patients mounted an immune response after vaccination, with levels above the protective titers for most strains</a:t>
            </a:r>
            <a:endParaRPr lang="en-US" sz="2000" b="1" dirty="0">
              <a:solidFill>
                <a:srgbClr val="0B426D"/>
              </a:solidFill>
            </a:endParaRPr>
          </a:p>
        </p:txBody>
      </p:sp>
      <p:sp>
        <p:nvSpPr>
          <p:cNvPr id="236" name="Rectangle 235"/>
          <p:cNvSpPr/>
          <p:nvPr/>
        </p:nvSpPr>
        <p:spPr>
          <a:xfrm>
            <a:off x="4001102" y="1273392"/>
            <a:ext cx="3879815"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a:solidFill>
                  <a:srgbClr val="595A59"/>
                </a:solidFill>
              </a:rPr>
              <a:t>Placebo</a:t>
            </a:r>
            <a:endParaRPr lang="en-US" sz="1600" b="1" baseline="30000" dirty="0">
              <a:solidFill>
                <a:srgbClr val="595A59"/>
              </a:solidFill>
            </a:endParaRPr>
          </a:p>
        </p:txBody>
      </p:sp>
      <p:grpSp>
        <p:nvGrpSpPr>
          <p:cNvPr id="1517" name="Group 1516"/>
          <p:cNvGrpSpPr/>
          <p:nvPr/>
        </p:nvGrpSpPr>
        <p:grpSpPr>
          <a:xfrm>
            <a:off x="10369558" y="2631742"/>
            <a:ext cx="1734831" cy="917556"/>
            <a:chOff x="3620299" y="3422180"/>
            <a:chExt cx="1734831" cy="917556"/>
          </a:xfrm>
        </p:grpSpPr>
        <p:sp>
          <p:nvSpPr>
            <p:cNvPr id="1459" name="TextBox 1458"/>
            <p:cNvSpPr txBox="1"/>
            <p:nvPr/>
          </p:nvSpPr>
          <p:spPr>
            <a:xfrm>
              <a:off x="3785470" y="3422180"/>
              <a:ext cx="1532792" cy="261610"/>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dirty="0">
                  <a:ln>
                    <a:noFill/>
                  </a:ln>
                  <a:solidFill>
                    <a:srgbClr val="595A59"/>
                  </a:solidFill>
                  <a:effectLst/>
                  <a:uLnTx/>
                  <a:uFillTx/>
                  <a:latin typeface="Arial" panose="020B0604020202020204"/>
                </a:rPr>
                <a:t>Colorado (B, Victoria)</a:t>
              </a:r>
              <a:endParaRPr kumimoji="0" lang="en-US" sz="1100" b="0" i="0" u="none" strike="noStrike" kern="0" cap="none" spc="0" normalizeH="0" baseline="0" noProof="0" dirty="0">
                <a:ln>
                  <a:noFill/>
                </a:ln>
                <a:solidFill>
                  <a:srgbClr val="595A59"/>
                </a:solidFill>
                <a:effectLst/>
                <a:uLnTx/>
                <a:uFillTx/>
                <a:latin typeface="Arial" panose="020B0604020202020204"/>
              </a:endParaRPr>
            </a:p>
          </p:txBody>
        </p:sp>
        <p:sp>
          <p:nvSpPr>
            <p:cNvPr id="1460" name="TextBox 1459"/>
            <p:cNvSpPr txBox="1"/>
            <p:nvPr/>
          </p:nvSpPr>
          <p:spPr>
            <a:xfrm>
              <a:off x="3785470" y="3640829"/>
              <a:ext cx="1569660" cy="261610"/>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dirty="0">
                  <a:ln>
                    <a:noFill/>
                  </a:ln>
                  <a:solidFill>
                    <a:srgbClr val="595A59"/>
                  </a:solidFill>
                  <a:effectLst/>
                  <a:uLnTx/>
                  <a:uFillTx/>
                  <a:latin typeface="Arial" panose="020B0604020202020204"/>
                </a:rPr>
                <a:t>Phuket (B, Yamagata)</a:t>
              </a:r>
              <a:endParaRPr kumimoji="0" lang="en-US" sz="1100" b="0" i="0" u="none" strike="noStrike" kern="0" cap="none" spc="0" normalizeH="0" baseline="0" noProof="0" dirty="0">
                <a:ln>
                  <a:noFill/>
                </a:ln>
                <a:solidFill>
                  <a:srgbClr val="595A59"/>
                </a:solidFill>
                <a:effectLst/>
                <a:uLnTx/>
                <a:uFillTx/>
                <a:latin typeface="Arial" panose="020B0604020202020204"/>
              </a:endParaRPr>
            </a:p>
          </p:txBody>
        </p:sp>
        <p:sp>
          <p:nvSpPr>
            <p:cNvPr id="1461" name="TextBox 1460"/>
            <p:cNvSpPr txBox="1"/>
            <p:nvPr/>
          </p:nvSpPr>
          <p:spPr>
            <a:xfrm>
              <a:off x="3785470" y="3859478"/>
              <a:ext cx="1321196" cy="261610"/>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dirty="0">
                  <a:ln>
                    <a:noFill/>
                  </a:ln>
                  <a:solidFill>
                    <a:srgbClr val="595A59"/>
                  </a:solidFill>
                  <a:effectLst/>
                  <a:uLnTx/>
                  <a:uFillTx/>
                  <a:latin typeface="Arial" panose="020B0604020202020204"/>
                </a:rPr>
                <a:t>Kansas (A, H3N2)</a:t>
              </a:r>
              <a:endParaRPr kumimoji="0" lang="en-US" sz="1100" b="0" i="0" u="none" strike="noStrike" kern="0" cap="none" spc="0" normalizeH="0" baseline="0" noProof="0" dirty="0">
                <a:ln>
                  <a:noFill/>
                </a:ln>
                <a:solidFill>
                  <a:srgbClr val="595A59"/>
                </a:solidFill>
                <a:effectLst/>
                <a:uLnTx/>
                <a:uFillTx/>
                <a:latin typeface="Arial" panose="020B0604020202020204"/>
              </a:endParaRPr>
            </a:p>
          </p:txBody>
        </p:sp>
        <p:sp>
          <p:nvSpPr>
            <p:cNvPr id="1462" name="TextBox 1461"/>
            <p:cNvSpPr txBox="1"/>
            <p:nvPr/>
          </p:nvSpPr>
          <p:spPr>
            <a:xfrm>
              <a:off x="3785470" y="4078126"/>
              <a:ext cx="1407758" cy="261610"/>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dirty="0">
                  <a:ln>
                    <a:noFill/>
                  </a:ln>
                  <a:solidFill>
                    <a:srgbClr val="595A59"/>
                  </a:solidFill>
                  <a:effectLst/>
                  <a:uLnTx/>
                  <a:uFillTx/>
                  <a:latin typeface="Arial" panose="020B0604020202020204"/>
                </a:rPr>
                <a:t>Brisbane (A, H1N1)</a:t>
              </a:r>
              <a:endParaRPr kumimoji="0" lang="en-US" sz="1100" b="0" i="0" u="none" strike="noStrike" kern="0" cap="none" spc="0" normalizeH="0" baseline="0" noProof="0" dirty="0">
                <a:ln>
                  <a:noFill/>
                </a:ln>
                <a:solidFill>
                  <a:srgbClr val="595A59"/>
                </a:solidFill>
                <a:effectLst/>
                <a:uLnTx/>
                <a:uFillTx/>
                <a:latin typeface="Arial" panose="020B0604020202020204"/>
              </a:endParaRPr>
            </a:p>
          </p:txBody>
        </p:sp>
        <p:cxnSp>
          <p:nvCxnSpPr>
            <p:cNvPr id="1464" name="Straight Connector 1463"/>
            <p:cNvCxnSpPr/>
            <p:nvPr/>
          </p:nvCxnSpPr>
          <p:spPr>
            <a:xfrm flipH="1">
              <a:off x="3620299" y="4208930"/>
              <a:ext cx="175126" cy="0"/>
            </a:xfrm>
            <a:prstGeom prst="line">
              <a:avLst/>
            </a:prstGeom>
            <a:noFill/>
            <a:ln w="19050" cap="flat" cmpd="sng" algn="ctr">
              <a:solidFill>
                <a:srgbClr val="086F3C"/>
              </a:solidFill>
              <a:prstDash val="solid"/>
              <a:miter lim="800000"/>
            </a:ln>
            <a:effectLst/>
          </p:spPr>
        </p:cxnSp>
        <p:sp>
          <p:nvSpPr>
            <p:cNvPr id="1465" name="Rectangle 1464"/>
            <p:cNvSpPr/>
            <p:nvPr/>
          </p:nvSpPr>
          <p:spPr>
            <a:xfrm>
              <a:off x="3672329" y="4173397"/>
              <a:ext cx="71065" cy="71065"/>
            </a:xfrm>
            <a:prstGeom prst="rect">
              <a:avLst/>
            </a:prstGeom>
            <a:solidFill>
              <a:srgbClr val="086F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1466" name="Straight Connector 1465"/>
            <p:cNvCxnSpPr/>
            <p:nvPr/>
          </p:nvCxnSpPr>
          <p:spPr>
            <a:xfrm flipH="1">
              <a:off x="3620299" y="3990281"/>
              <a:ext cx="175126" cy="0"/>
            </a:xfrm>
            <a:prstGeom prst="line">
              <a:avLst/>
            </a:prstGeom>
            <a:noFill/>
            <a:ln w="19050" cap="flat" cmpd="sng" algn="ctr">
              <a:solidFill>
                <a:srgbClr val="CCDDEE">
                  <a:lumMod val="75000"/>
                </a:srgbClr>
              </a:solidFill>
              <a:prstDash val="solid"/>
              <a:miter lim="800000"/>
            </a:ln>
            <a:effectLst/>
          </p:spPr>
        </p:cxnSp>
        <p:sp>
          <p:nvSpPr>
            <p:cNvPr id="1467" name="Oval 1466"/>
            <p:cNvSpPr/>
            <p:nvPr/>
          </p:nvSpPr>
          <p:spPr>
            <a:xfrm>
              <a:off x="3672329" y="3954749"/>
              <a:ext cx="71065" cy="71065"/>
            </a:xfrm>
            <a:prstGeom prst="ellips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1468" name="Straight Connector 1467"/>
            <p:cNvCxnSpPr/>
            <p:nvPr/>
          </p:nvCxnSpPr>
          <p:spPr>
            <a:xfrm flipH="1">
              <a:off x="3620299" y="3771633"/>
              <a:ext cx="175126" cy="0"/>
            </a:xfrm>
            <a:prstGeom prst="line">
              <a:avLst/>
            </a:prstGeom>
            <a:noFill/>
            <a:ln w="19050" cap="flat" cmpd="sng" algn="ctr">
              <a:solidFill>
                <a:srgbClr val="91C352"/>
              </a:solidFill>
              <a:prstDash val="solid"/>
              <a:miter lim="800000"/>
            </a:ln>
            <a:effectLst/>
          </p:spPr>
        </p:cxnSp>
        <p:sp>
          <p:nvSpPr>
            <p:cNvPr id="1469" name="Diamond 1468"/>
            <p:cNvSpPr/>
            <p:nvPr/>
          </p:nvSpPr>
          <p:spPr>
            <a:xfrm>
              <a:off x="3668940" y="3732710"/>
              <a:ext cx="77845" cy="77845"/>
            </a:xfrm>
            <a:prstGeom prst="diamond">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1470" name="Straight Connector 1469"/>
            <p:cNvCxnSpPr/>
            <p:nvPr/>
          </p:nvCxnSpPr>
          <p:spPr>
            <a:xfrm flipH="1">
              <a:off x="3620299" y="3552984"/>
              <a:ext cx="175126" cy="0"/>
            </a:xfrm>
            <a:prstGeom prst="line">
              <a:avLst/>
            </a:prstGeom>
            <a:noFill/>
            <a:ln w="19050" cap="flat" cmpd="sng" algn="ctr">
              <a:solidFill>
                <a:srgbClr val="0D426E">
                  <a:lumMod val="60000"/>
                  <a:lumOff val="40000"/>
                </a:srgbClr>
              </a:solidFill>
              <a:prstDash val="solid"/>
              <a:miter lim="800000"/>
            </a:ln>
            <a:effectLst/>
          </p:spPr>
        </p:cxnSp>
        <p:sp>
          <p:nvSpPr>
            <p:cNvPr id="1471" name="Rectangle 1470"/>
            <p:cNvSpPr/>
            <p:nvPr/>
          </p:nvSpPr>
          <p:spPr>
            <a:xfrm>
              <a:off x="3672329" y="3517451"/>
              <a:ext cx="71065" cy="71065"/>
            </a:xfrm>
            <a:prstGeom prst="rect">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340" name="Text Placeholder 3"/>
          <p:cNvSpPr txBox="1"/>
          <p:nvPr/>
        </p:nvSpPr>
        <p:spPr>
          <a:xfrm>
            <a:off x="342900" y="6531247"/>
            <a:ext cx="11353800" cy="261609"/>
          </a:xfrm>
          <a:prstGeom prst="rect">
            <a:avLst/>
          </a:prstGeom>
        </p:spPr>
        <p:txBody>
          <a:bodyPr vert="horz" lIns="91440" tIns="0" rIns="91440" bIns="45720" rtlCol="0" anchor="b" anchorCtr="0">
            <a:norm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solidFill>
                  <a:schemeClr val="tx2"/>
                </a:solidFill>
              </a:rPr>
              <a:t>BID, twice a day; gMG, generalized myasthenia gravis; HAI, hemagglutination inhibition; Ig, immunoglobulin; MMF, mycophenolate mofetil; QD, once a day; ULQ, upper limit of quantification. </a:t>
            </a:r>
            <a:endParaRPr lang="en-US" sz="1050" dirty="0">
              <a:solidFill>
                <a:schemeClr val="tx2"/>
              </a:solidFill>
            </a:endParaRPr>
          </a:p>
        </p:txBody>
      </p:sp>
      <p:grpSp>
        <p:nvGrpSpPr>
          <p:cNvPr id="143" name="Group 142"/>
          <p:cNvGrpSpPr/>
          <p:nvPr/>
        </p:nvGrpSpPr>
        <p:grpSpPr>
          <a:xfrm>
            <a:off x="1254888" y="1892052"/>
            <a:ext cx="4034795" cy="3154774"/>
            <a:chOff x="1951732" y="1977157"/>
            <a:chExt cx="2517323" cy="1968275"/>
          </a:xfrm>
        </p:grpSpPr>
        <p:sp>
          <p:nvSpPr>
            <p:cNvPr id="144" name="Line 663"/>
            <p:cNvSpPr>
              <a:spLocks noChangeShapeType="1"/>
            </p:cNvSpPr>
            <p:nvPr/>
          </p:nvSpPr>
          <p:spPr bwMode="auto">
            <a:xfrm flipH="1">
              <a:off x="2452370" y="2188256"/>
              <a:ext cx="193852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45" name="Line 664"/>
            <p:cNvSpPr>
              <a:spLocks noChangeShapeType="1"/>
            </p:cNvSpPr>
            <p:nvPr/>
          </p:nvSpPr>
          <p:spPr bwMode="auto">
            <a:xfrm flipH="1">
              <a:off x="2452370" y="2869015"/>
              <a:ext cx="193852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46" name="Line 113"/>
            <p:cNvSpPr>
              <a:spLocks noChangeShapeType="1"/>
            </p:cNvSpPr>
            <p:nvPr/>
          </p:nvSpPr>
          <p:spPr bwMode="auto">
            <a:xfrm>
              <a:off x="2445227" y="2930181"/>
              <a:ext cx="0" cy="0"/>
            </a:xfrm>
            <a:prstGeom prst="line">
              <a:avLst/>
            </a:prstGeom>
            <a:noFill/>
            <a:ln w="17463">
              <a:solidFill>
                <a:srgbClr val="9B9C9B"/>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47" name="Line 167"/>
            <p:cNvSpPr>
              <a:spLocks noChangeShapeType="1"/>
            </p:cNvSpPr>
            <p:nvPr/>
          </p:nvSpPr>
          <p:spPr bwMode="auto">
            <a:xfrm>
              <a:off x="2445227" y="2298356"/>
              <a:ext cx="0" cy="0"/>
            </a:xfrm>
            <a:prstGeom prst="line">
              <a:avLst/>
            </a:prstGeom>
            <a:noFill/>
            <a:ln w="17463">
              <a:solidFill>
                <a:srgbClr val="9B9C9B"/>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48" name="Rectangle 589"/>
            <p:cNvSpPr>
              <a:spLocks noChangeArrowheads="1"/>
            </p:cNvSpPr>
            <p:nvPr/>
          </p:nvSpPr>
          <p:spPr bwMode="auto">
            <a:xfrm>
              <a:off x="2548845" y="1977157"/>
              <a:ext cx="471057" cy="1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50" b="1" i="0" u="none" strike="noStrike" cap="none" normalizeH="0" baseline="0" dirty="0">
                  <a:ln>
                    <a:noFill/>
                  </a:ln>
                  <a:solidFill>
                    <a:srgbClr val="C00000"/>
                  </a:solidFill>
                  <a:effectLst/>
                  <a:latin typeface="Arial" panose="020B0604020202020204" pitchFamily="34" charset="0"/>
                </a:rPr>
                <a:t>Vaccination</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49" name="Rectangle 632"/>
            <p:cNvSpPr>
              <a:spLocks noChangeArrowheads="1"/>
            </p:cNvSpPr>
            <p:nvPr/>
          </p:nvSpPr>
          <p:spPr bwMode="auto">
            <a:xfrm>
              <a:off x="2873029" y="3677894"/>
              <a:ext cx="98012"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10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50" name="Rectangle 634"/>
            <p:cNvSpPr>
              <a:spLocks noChangeArrowheads="1"/>
            </p:cNvSpPr>
            <p:nvPr/>
          </p:nvSpPr>
          <p:spPr bwMode="auto">
            <a:xfrm>
              <a:off x="3368329" y="3677894"/>
              <a:ext cx="98012"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20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51" name="Freeform 636"/>
            <p:cNvSpPr/>
            <p:nvPr/>
          </p:nvSpPr>
          <p:spPr bwMode="auto">
            <a:xfrm>
              <a:off x="2445227" y="2096036"/>
              <a:ext cx="1952625" cy="1508834"/>
            </a:xfrm>
            <a:custGeom>
              <a:avLst/>
              <a:gdLst>
                <a:gd name="T0" fmla="*/ 1230 w 1230"/>
                <a:gd name="T1" fmla="*/ 0 h 875"/>
                <a:gd name="T2" fmla="*/ 1230 w 1230"/>
                <a:gd name="T3" fmla="*/ 875 h 875"/>
                <a:gd name="T4" fmla="*/ 0 w 1230"/>
                <a:gd name="T5" fmla="*/ 875 h 875"/>
                <a:gd name="T6" fmla="*/ 0 w 1230"/>
                <a:gd name="T7" fmla="*/ 0 h 875"/>
                <a:gd name="connsiteX0" fmla="*/ 10000 w 10000"/>
                <a:gd name="connsiteY0" fmla="*/ 10000 h 10000"/>
                <a:gd name="connsiteX1" fmla="*/ 0 w 10000"/>
                <a:gd name="connsiteY1" fmla="*/ 10000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10000" y="10000"/>
                  </a:moveTo>
                  <a:lnTo>
                    <a:pt x="0" y="10000"/>
                  </a:lnTo>
                  <a:lnTo>
                    <a:pt x="0" y="0"/>
                  </a:lnTo>
                </a:path>
              </a:pathLst>
            </a:custGeom>
            <a:noFill/>
            <a:ln w="12700">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3200" b="1" dirty="0"/>
            </a:p>
          </p:txBody>
        </p:sp>
        <p:sp>
          <p:nvSpPr>
            <p:cNvPr id="152" name="Line 637"/>
            <p:cNvSpPr>
              <a:spLocks noChangeShapeType="1"/>
            </p:cNvSpPr>
            <p:nvPr/>
          </p:nvSpPr>
          <p:spPr bwMode="auto">
            <a:xfrm flipH="1">
              <a:off x="2397602" y="3139266"/>
              <a:ext cx="50800" cy="0"/>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53" name="Line 641"/>
            <p:cNvSpPr>
              <a:spLocks noChangeShapeType="1"/>
            </p:cNvSpPr>
            <p:nvPr/>
          </p:nvSpPr>
          <p:spPr bwMode="auto">
            <a:xfrm flipH="1">
              <a:off x="2397602" y="2678331"/>
              <a:ext cx="50800" cy="0"/>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54" name="Line 645"/>
            <p:cNvSpPr>
              <a:spLocks noChangeShapeType="1"/>
            </p:cNvSpPr>
            <p:nvPr/>
          </p:nvSpPr>
          <p:spPr bwMode="auto">
            <a:xfrm flipH="1">
              <a:off x="2397602" y="2241971"/>
              <a:ext cx="50800" cy="0"/>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59" name="Rectangle 665"/>
            <p:cNvSpPr>
              <a:spLocks noChangeArrowheads="1"/>
            </p:cNvSpPr>
            <p:nvPr/>
          </p:nvSpPr>
          <p:spPr bwMode="auto">
            <a:xfrm>
              <a:off x="3857280" y="3677894"/>
              <a:ext cx="98012"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30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60" name="Line 667"/>
            <p:cNvSpPr>
              <a:spLocks noChangeShapeType="1"/>
            </p:cNvSpPr>
            <p:nvPr/>
          </p:nvSpPr>
          <p:spPr bwMode="auto">
            <a:xfrm>
              <a:off x="2445227" y="3604869"/>
              <a:ext cx="0" cy="39688"/>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61" name="Line 668"/>
            <p:cNvSpPr>
              <a:spLocks noChangeShapeType="1"/>
            </p:cNvSpPr>
            <p:nvPr/>
          </p:nvSpPr>
          <p:spPr bwMode="auto">
            <a:xfrm>
              <a:off x="2923065" y="3604869"/>
              <a:ext cx="0" cy="39688"/>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62" name="Line 669"/>
            <p:cNvSpPr>
              <a:spLocks noChangeShapeType="1"/>
            </p:cNvSpPr>
            <p:nvPr/>
          </p:nvSpPr>
          <p:spPr bwMode="auto">
            <a:xfrm>
              <a:off x="3418365" y="3604869"/>
              <a:ext cx="0" cy="39688"/>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63" name="Rectangle 670"/>
            <p:cNvSpPr>
              <a:spLocks noChangeArrowheads="1"/>
            </p:cNvSpPr>
            <p:nvPr/>
          </p:nvSpPr>
          <p:spPr bwMode="auto">
            <a:xfrm>
              <a:off x="4339879" y="3677894"/>
              <a:ext cx="98012"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40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64" name="Line 672"/>
            <p:cNvSpPr>
              <a:spLocks noChangeShapeType="1"/>
            </p:cNvSpPr>
            <p:nvPr/>
          </p:nvSpPr>
          <p:spPr bwMode="auto">
            <a:xfrm>
              <a:off x="4397852" y="3604869"/>
              <a:ext cx="0" cy="39688"/>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65" name="Rectangle 673"/>
            <p:cNvSpPr>
              <a:spLocks noChangeArrowheads="1"/>
            </p:cNvSpPr>
            <p:nvPr/>
          </p:nvSpPr>
          <p:spPr bwMode="auto">
            <a:xfrm>
              <a:off x="3177065" y="3839819"/>
              <a:ext cx="421051"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Study day</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66" name="Line 681"/>
            <p:cNvSpPr>
              <a:spLocks noChangeShapeType="1"/>
            </p:cNvSpPr>
            <p:nvPr/>
          </p:nvSpPr>
          <p:spPr bwMode="auto">
            <a:xfrm flipH="1">
              <a:off x="2397602" y="3604869"/>
              <a:ext cx="50800" cy="0"/>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67" name="Line 695"/>
            <p:cNvSpPr>
              <a:spLocks noChangeShapeType="1"/>
            </p:cNvSpPr>
            <p:nvPr/>
          </p:nvSpPr>
          <p:spPr bwMode="auto">
            <a:xfrm flipV="1">
              <a:off x="2644918" y="2103376"/>
              <a:ext cx="0" cy="1491969"/>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68" name="Rectangle 741"/>
            <p:cNvSpPr>
              <a:spLocks noChangeArrowheads="1"/>
            </p:cNvSpPr>
            <p:nvPr/>
          </p:nvSpPr>
          <p:spPr bwMode="auto">
            <a:xfrm>
              <a:off x="2426279" y="3677894"/>
              <a:ext cx="49006"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71" name="Line 751"/>
            <p:cNvSpPr>
              <a:spLocks noChangeShapeType="1"/>
            </p:cNvSpPr>
            <p:nvPr/>
          </p:nvSpPr>
          <p:spPr bwMode="auto">
            <a:xfrm>
              <a:off x="3908902" y="3604869"/>
              <a:ext cx="0" cy="39688"/>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72" name="Freeform 752"/>
            <p:cNvSpPr/>
            <p:nvPr/>
          </p:nvSpPr>
          <p:spPr bwMode="auto">
            <a:xfrm>
              <a:off x="3821590" y="2560297"/>
              <a:ext cx="69850" cy="73025"/>
            </a:xfrm>
            <a:custGeom>
              <a:avLst/>
              <a:gdLst>
                <a:gd name="T0" fmla="*/ 0 w 44"/>
                <a:gd name="T1" fmla="*/ 23 h 46"/>
                <a:gd name="T2" fmla="*/ 21 w 44"/>
                <a:gd name="T3" fmla="*/ 0 h 46"/>
                <a:gd name="T4" fmla="*/ 44 w 44"/>
                <a:gd name="T5" fmla="*/ 23 h 46"/>
                <a:gd name="T6" fmla="*/ 21 w 44"/>
                <a:gd name="T7" fmla="*/ 46 h 46"/>
                <a:gd name="T8" fmla="*/ 0 w 44"/>
                <a:gd name="T9" fmla="*/ 23 h 46"/>
              </a:gdLst>
              <a:ahLst/>
              <a:cxnLst>
                <a:cxn ang="0">
                  <a:pos x="T0" y="T1"/>
                </a:cxn>
                <a:cxn ang="0">
                  <a:pos x="T2" y="T3"/>
                </a:cxn>
                <a:cxn ang="0">
                  <a:pos x="T4" y="T5"/>
                </a:cxn>
                <a:cxn ang="0">
                  <a:pos x="T6" y="T7"/>
                </a:cxn>
                <a:cxn ang="0">
                  <a:pos x="T8" y="T9"/>
                </a:cxn>
              </a:cxnLst>
              <a:rect l="0" t="0" r="r" b="b"/>
              <a:pathLst>
                <a:path w="44" h="46">
                  <a:moveTo>
                    <a:pt x="0" y="23"/>
                  </a:moveTo>
                  <a:lnTo>
                    <a:pt x="21" y="0"/>
                  </a:lnTo>
                  <a:lnTo>
                    <a:pt x="44" y="23"/>
                  </a:lnTo>
                  <a:lnTo>
                    <a:pt x="21" y="46"/>
                  </a:lnTo>
                  <a:lnTo>
                    <a:pt x="0" y="23"/>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b="1" dirty="0"/>
            </a:p>
          </p:txBody>
        </p:sp>
        <p:sp>
          <p:nvSpPr>
            <p:cNvPr id="173" name="Freeform 753"/>
            <p:cNvSpPr/>
            <p:nvPr/>
          </p:nvSpPr>
          <p:spPr bwMode="auto">
            <a:xfrm>
              <a:off x="2448402" y="2560297"/>
              <a:ext cx="73025" cy="73025"/>
            </a:xfrm>
            <a:custGeom>
              <a:avLst/>
              <a:gdLst>
                <a:gd name="T0" fmla="*/ 0 w 46"/>
                <a:gd name="T1" fmla="*/ 23 h 46"/>
                <a:gd name="T2" fmla="*/ 23 w 46"/>
                <a:gd name="T3" fmla="*/ 0 h 46"/>
                <a:gd name="T4" fmla="*/ 46 w 46"/>
                <a:gd name="T5" fmla="*/ 23 h 46"/>
                <a:gd name="T6" fmla="*/ 23 w 46"/>
                <a:gd name="T7" fmla="*/ 46 h 46"/>
                <a:gd name="T8" fmla="*/ 0 w 46"/>
                <a:gd name="T9" fmla="*/ 23 h 46"/>
              </a:gdLst>
              <a:ahLst/>
              <a:cxnLst>
                <a:cxn ang="0">
                  <a:pos x="T0" y="T1"/>
                </a:cxn>
                <a:cxn ang="0">
                  <a:pos x="T2" y="T3"/>
                </a:cxn>
                <a:cxn ang="0">
                  <a:pos x="T4" y="T5"/>
                </a:cxn>
                <a:cxn ang="0">
                  <a:pos x="T6" y="T7"/>
                </a:cxn>
                <a:cxn ang="0">
                  <a:pos x="T8" y="T9"/>
                </a:cxn>
              </a:cxnLst>
              <a:rect l="0" t="0" r="r" b="b"/>
              <a:pathLst>
                <a:path w="46" h="46">
                  <a:moveTo>
                    <a:pt x="0" y="23"/>
                  </a:moveTo>
                  <a:lnTo>
                    <a:pt x="23" y="0"/>
                  </a:lnTo>
                  <a:lnTo>
                    <a:pt x="46" y="23"/>
                  </a:lnTo>
                  <a:lnTo>
                    <a:pt x="23" y="46"/>
                  </a:lnTo>
                  <a:lnTo>
                    <a:pt x="0" y="23"/>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b="1" dirty="0"/>
            </a:p>
          </p:txBody>
        </p:sp>
        <p:sp>
          <p:nvSpPr>
            <p:cNvPr id="174" name="Freeform 754"/>
            <p:cNvSpPr/>
            <p:nvPr/>
          </p:nvSpPr>
          <p:spPr bwMode="auto">
            <a:xfrm>
              <a:off x="3824765" y="2430603"/>
              <a:ext cx="63500" cy="63500"/>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b="1" dirty="0"/>
            </a:p>
          </p:txBody>
        </p:sp>
        <p:sp>
          <p:nvSpPr>
            <p:cNvPr id="175" name="Freeform 756"/>
            <p:cNvSpPr/>
            <p:nvPr/>
          </p:nvSpPr>
          <p:spPr bwMode="auto">
            <a:xfrm>
              <a:off x="2451577" y="2705626"/>
              <a:ext cx="66675" cy="66675"/>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b="1" dirty="0"/>
            </a:p>
          </p:txBody>
        </p:sp>
        <p:sp>
          <p:nvSpPr>
            <p:cNvPr id="176" name="Rectangle 758"/>
            <p:cNvSpPr>
              <a:spLocks noChangeArrowheads="1"/>
            </p:cNvSpPr>
            <p:nvPr/>
          </p:nvSpPr>
          <p:spPr bwMode="auto">
            <a:xfrm>
              <a:off x="3824765" y="2292828"/>
              <a:ext cx="63500" cy="63500"/>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b="1" dirty="0"/>
            </a:p>
          </p:txBody>
        </p:sp>
        <p:sp>
          <p:nvSpPr>
            <p:cNvPr id="177" name="Rectangle 759"/>
            <p:cNvSpPr>
              <a:spLocks noChangeArrowheads="1"/>
            </p:cNvSpPr>
            <p:nvPr/>
          </p:nvSpPr>
          <p:spPr bwMode="auto">
            <a:xfrm>
              <a:off x="2451577" y="2426177"/>
              <a:ext cx="66675" cy="63500"/>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b="1" dirty="0"/>
            </a:p>
          </p:txBody>
        </p:sp>
        <p:sp>
          <p:nvSpPr>
            <p:cNvPr id="178" name="Rectangle 760"/>
            <p:cNvSpPr>
              <a:spLocks noChangeArrowheads="1"/>
            </p:cNvSpPr>
            <p:nvPr/>
          </p:nvSpPr>
          <p:spPr bwMode="auto">
            <a:xfrm>
              <a:off x="3824765" y="3097149"/>
              <a:ext cx="63500" cy="63500"/>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b="1" dirty="0"/>
            </a:p>
          </p:txBody>
        </p:sp>
        <p:sp>
          <p:nvSpPr>
            <p:cNvPr id="179" name="Rectangle 761"/>
            <p:cNvSpPr>
              <a:spLocks noChangeArrowheads="1"/>
            </p:cNvSpPr>
            <p:nvPr/>
          </p:nvSpPr>
          <p:spPr bwMode="auto">
            <a:xfrm>
              <a:off x="2451577" y="2978085"/>
              <a:ext cx="66675" cy="63500"/>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b="1" dirty="0"/>
            </a:p>
          </p:txBody>
        </p:sp>
        <p:sp>
          <p:nvSpPr>
            <p:cNvPr id="180" name="Freeform 762"/>
            <p:cNvSpPr/>
            <p:nvPr/>
          </p:nvSpPr>
          <p:spPr bwMode="auto">
            <a:xfrm>
              <a:off x="2478565" y="2326165"/>
              <a:ext cx="1376363" cy="130175"/>
            </a:xfrm>
            <a:custGeom>
              <a:avLst/>
              <a:gdLst>
                <a:gd name="T0" fmla="*/ 0 w 867"/>
                <a:gd name="T1" fmla="*/ 82 h 82"/>
                <a:gd name="T2" fmla="*/ 0 w 867"/>
                <a:gd name="T3" fmla="*/ 82 h 82"/>
                <a:gd name="T4" fmla="*/ 140 w 867"/>
                <a:gd name="T5" fmla="*/ 69 h 82"/>
                <a:gd name="T6" fmla="*/ 437 w 867"/>
                <a:gd name="T7" fmla="*/ 40 h 82"/>
                <a:gd name="T8" fmla="*/ 867 w 867"/>
                <a:gd name="T9" fmla="*/ 0 h 82"/>
              </a:gdLst>
              <a:ahLst/>
              <a:cxnLst>
                <a:cxn ang="0">
                  <a:pos x="T0" y="T1"/>
                </a:cxn>
                <a:cxn ang="0">
                  <a:pos x="T2" y="T3"/>
                </a:cxn>
                <a:cxn ang="0">
                  <a:pos x="T4" y="T5"/>
                </a:cxn>
                <a:cxn ang="0">
                  <a:pos x="T6" y="T7"/>
                </a:cxn>
                <a:cxn ang="0">
                  <a:pos x="T8" y="T9"/>
                </a:cxn>
              </a:cxnLst>
              <a:rect l="0" t="0" r="r" b="b"/>
              <a:pathLst>
                <a:path w="867" h="82">
                  <a:moveTo>
                    <a:pt x="0" y="82"/>
                  </a:moveTo>
                  <a:lnTo>
                    <a:pt x="0" y="82"/>
                  </a:lnTo>
                  <a:lnTo>
                    <a:pt x="140" y="69"/>
                  </a:lnTo>
                  <a:lnTo>
                    <a:pt x="437" y="40"/>
                  </a:lnTo>
                  <a:lnTo>
                    <a:pt x="867" y="0"/>
                  </a:lnTo>
                </a:path>
              </a:pathLst>
            </a:custGeom>
            <a:noFill/>
            <a:ln w="19050">
              <a:solidFill>
                <a:srgbClr val="086F3C"/>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3200" b="1" dirty="0"/>
            </a:p>
          </p:txBody>
        </p:sp>
        <p:sp>
          <p:nvSpPr>
            <p:cNvPr id="181" name="Line 763"/>
            <p:cNvSpPr>
              <a:spLocks noChangeShapeType="1"/>
            </p:cNvSpPr>
            <p:nvPr/>
          </p:nvSpPr>
          <p:spPr bwMode="auto">
            <a:xfrm flipV="1">
              <a:off x="2488090" y="2596810"/>
              <a:ext cx="1366838" cy="3175"/>
            </a:xfrm>
            <a:prstGeom prst="line">
              <a:avLst/>
            </a:prstGeom>
            <a:noFill/>
            <a:ln w="19050">
              <a:solidFill>
                <a:srgbClr val="91C35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82" name="Line 764"/>
            <p:cNvSpPr>
              <a:spLocks noChangeShapeType="1"/>
            </p:cNvSpPr>
            <p:nvPr/>
          </p:nvSpPr>
          <p:spPr bwMode="auto">
            <a:xfrm flipV="1">
              <a:off x="2470360" y="2460765"/>
              <a:ext cx="1387743" cy="278209"/>
            </a:xfrm>
            <a:prstGeom prst="line">
              <a:avLst/>
            </a:prstGeom>
            <a:noFill/>
            <a:ln w="19050">
              <a:solidFill>
                <a:srgbClr val="79A6D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83" name="Line 765"/>
            <p:cNvSpPr>
              <a:spLocks noChangeShapeType="1"/>
            </p:cNvSpPr>
            <p:nvPr/>
          </p:nvSpPr>
          <p:spPr bwMode="auto">
            <a:xfrm>
              <a:off x="2478565" y="3011423"/>
              <a:ext cx="1376363" cy="125413"/>
            </a:xfrm>
            <a:prstGeom prst="line">
              <a:avLst/>
            </a:prstGeom>
            <a:noFill/>
            <a:ln w="19050">
              <a:solidFill>
                <a:srgbClr val="2F93E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184" name="Rectangle 183"/>
            <p:cNvSpPr/>
            <p:nvPr/>
          </p:nvSpPr>
          <p:spPr>
            <a:xfrm rot="16200000">
              <a:off x="1724005" y="2814749"/>
              <a:ext cx="628275" cy="172821"/>
            </a:xfrm>
            <a:prstGeom prst="rect">
              <a:avLst/>
            </a:prstGeom>
            <a:noFill/>
            <a:ln w="12700" cap="flat" cmpd="sng" algn="ctr">
              <a:noFill/>
              <a:prstDash val="solid"/>
              <a:miter lim="800000"/>
            </a:ln>
            <a:effectLst/>
          </p:spPr>
          <p:txBody>
            <a:bodyPr wrap="none" rtlCol="0" anchor="ctr">
              <a:spAutoFit/>
            </a:bodyPr>
            <a:lstStyle/>
            <a:p>
              <a:pPr lvl="0" algn="ctr">
                <a:defRPr/>
              </a:pPr>
              <a:r>
                <a:rPr lang="en-US" sz="1200" b="1" kern="0" dirty="0">
                  <a:solidFill>
                    <a:srgbClr val="595A59"/>
                  </a:solidFill>
                  <a:latin typeface="Arial" panose="020B0604020202020204"/>
                </a:rPr>
                <a:t>Titer in HAI</a:t>
              </a:r>
              <a:endParaRPr lang="en-US" sz="1200" b="1" kern="0" dirty="0">
                <a:solidFill>
                  <a:srgbClr val="595A59"/>
                </a:solidFill>
                <a:latin typeface="Arial" panose="020B0604020202020204"/>
              </a:endParaRPr>
            </a:p>
          </p:txBody>
        </p:sp>
        <p:sp>
          <p:nvSpPr>
            <p:cNvPr id="186" name="Rectangle 646"/>
            <p:cNvSpPr>
              <a:spLocks noChangeArrowheads="1"/>
            </p:cNvSpPr>
            <p:nvPr/>
          </p:nvSpPr>
          <p:spPr bwMode="auto">
            <a:xfrm>
              <a:off x="2172060" y="2191434"/>
              <a:ext cx="196024"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1000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87" name="Rectangle 742"/>
            <p:cNvSpPr>
              <a:spLocks noChangeArrowheads="1"/>
            </p:cNvSpPr>
            <p:nvPr/>
          </p:nvSpPr>
          <p:spPr bwMode="auto">
            <a:xfrm>
              <a:off x="2221066" y="2627773"/>
              <a:ext cx="147018"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100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88" name="Rectangle 745"/>
            <p:cNvSpPr>
              <a:spLocks noChangeArrowheads="1"/>
            </p:cNvSpPr>
            <p:nvPr/>
          </p:nvSpPr>
          <p:spPr bwMode="auto">
            <a:xfrm>
              <a:off x="2270069" y="3088708"/>
              <a:ext cx="98012"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10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89" name="Rectangle 748"/>
            <p:cNvSpPr>
              <a:spLocks noChangeArrowheads="1"/>
            </p:cNvSpPr>
            <p:nvPr/>
          </p:nvSpPr>
          <p:spPr bwMode="auto">
            <a:xfrm>
              <a:off x="2319078" y="3555973"/>
              <a:ext cx="49006"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1</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96" name="Rectangle 682"/>
            <p:cNvSpPr>
              <a:spLocks noChangeArrowheads="1"/>
            </p:cNvSpPr>
            <p:nvPr/>
          </p:nvSpPr>
          <p:spPr bwMode="auto">
            <a:xfrm>
              <a:off x="4216023" y="2212071"/>
              <a:ext cx="177021" cy="1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50" b="1" i="0" u="none" strike="noStrike" cap="none" normalizeH="0" baseline="0" dirty="0">
                  <a:ln>
                    <a:noFill/>
                  </a:ln>
                  <a:solidFill>
                    <a:srgbClr val="434343"/>
                  </a:solidFill>
                  <a:effectLst/>
                  <a:latin typeface="Arial" panose="020B0604020202020204" pitchFamily="34" charset="0"/>
                </a:rPr>
                <a:t>ULQ</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197" name="Rectangle 685"/>
            <p:cNvSpPr>
              <a:spLocks noChangeArrowheads="1"/>
            </p:cNvSpPr>
            <p:nvPr/>
          </p:nvSpPr>
          <p:spPr bwMode="auto">
            <a:xfrm>
              <a:off x="4062006" y="2899180"/>
              <a:ext cx="407049" cy="1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50" b="1" i="0" u="none" strike="noStrike" cap="none" normalizeH="0" baseline="0" dirty="0">
                  <a:ln>
                    <a:noFill/>
                  </a:ln>
                  <a:solidFill>
                    <a:srgbClr val="434343"/>
                  </a:solidFill>
                  <a:effectLst/>
                  <a:latin typeface="Arial" panose="020B0604020202020204" pitchFamily="34" charset="0"/>
                </a:rPr>
                <a:t>Protective</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grpSp>
      <p:sp>
        <p:nvSpPr>
          <p:cNvPr id="198" name="Rectangle 197"/>
          <p:cNvSpPr/>
          <p:nvPr/>
        </p:nvSpPr>
        <p:spPr>
          <a:xfrm>
            <a:off x="3175810" y="1677887"/>
            <a:ext cx="856325" cy="307777"/>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rgbClr val="595A59"/>
                </a:solidFill>
                <a:effectLst/>
                <a:uLnTx/>
                <a:uFillTx/>
              </a:rPr>
              <a:t>Patient 1</a:t>
            </a:r>
            <a:endParaRPr kumimoji="0" lang="en-US" sz="1400" b="1" i="0" u="none" strike="noStrike" kern="0" cap="none" spc="0" normalizeH="0" baseline="0" noProof="0" dirty="0">
              <a:ln>
                <a:noFill/>
              </a:ln>
              <a:solidFill>
                <a:srgbClr val="595A59"/>
              </a:solidFill>
              <a:effectLst/>
              <a:uLnTx/>
              <a:uFillTx/>
            </a:endParaRPr>
          </a:p>
        </p:txBody>
      </p:sp>
      <p:grpSp>
        <p:nvGrpSpPr>
          <p:cNvPr id="199" name="Group 198"/>
          <p:cNvGrpSpPr/>
          <p:nvPr/>
        </p:nvGrpSpPr>
        <p:grpSpPr>
          <a:xfrm>
            <a:off x="5884016" y="1876468"/>
            <a:ext cx="4034986" cy="3170355"/>
            <a:chOff x="1951732" y="1967435"/>
            <a:chExt cx="2517445" cy="1977997"/>
          </a:xfrm>
        </p:grpSpPr>
        <p:sp>
          <p:nvSpPr>
            <p:cNvPr id="200" name="Line 663"/>
            <p:cNvSpPr>
              <a:spLocks noChangeShapeType="1"/>
            </p:cNvSpPr>
            <p:nvPr/>
          </p:nvSpPr>
          <p:spPr bwMode="auto">
            <a:xfrm flipH="1">
              <a:off x="2452370" y="2191546"/>
              <a:ext cx="193852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01" name="Line 664"/>
            <p:cNvSpPr>
              <a:spLocks noChangeShapeType="1"/>
            </p:cNvSpPr>
            <p:nvPr/>
          </p:nvSpPr>
          <p:spPr bwMode="auto">
            <a:xfrm flipH="1">
              <a:off x="2452370" y="2872641"/>
              <a:ext cx="1938528"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02" name="Line 113"/>
            <p:cNvSpPr>
              <a:spLocks noChangeShapeType="1"/>
            </p:cNvSpPr>
            <p:nvPr/>
          </p:nvSpPr>
          <p:spPr bwMode="auto">
            <a:xfrm>
              <a:off x="2445227" y="2930181"/>
              <a:ext cx="0" cy="0"/>
            </a:xfrm>
            <a:prstGeom prst="line">
              <a:avLst/>
            </a:prstGeom>
            <a:noFill/>
            <a:ln w="17463">
              <a:solidFill>
                <a:srgbClr val="9B9C9B"/>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03" name="Line 167"/>
            <p:cNvSpPr>
              <a:spLocks noChangeShapeType="1"/>
            </p:cNvSpPr>
            <p:nvPr/>
          </p:nvSpPr>
          <p:spPr bwMode="auto">
            <a:xfrm>
              <a:off x="2445227" y="2298356"/>
              <a:ext cx="0" cy="0"/>
            </a:xfrm>
            <a:prstGeom prst="line">
              <a:avLst/>
            </a:prstGeom>
            <a:noFill/>
            <a:ln w="17463">
              <a:solidFill>
                <a:srgbClr val="9B9C9B"/>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04" name="Rectangle 589"/>
            <p:cNvSpPr>
              <a:spLocks noChangeArrowheads="1"/>
            </p:cNvSpPr>
            <p:nvPr/>
          </p:nvSpPr>
          <p:spPr bwMode="auto">
            <a:xfrm>
              <a:off x="2472195" y="1967435"/>
              <a:ext cx="471057" cy="1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50" b="1" i="0" u="none" strike="noStrike" cap="none" normalizeH="0" baseline="0" dirty="0">
                  <a:ln>
                    <a:noFill/>
                  </a:ln>
                  <a:solidFill>
                    <a:srgbClr val="C00000"/>
                  </a:solidFill>
                  <a:effectLst/>
                  <a:latin typeface="Arial" panose="020B0604020202020204" pitchFamily="34" charset="0"/>
                </a:rPr>
                <a:t>Vaccination</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05" name="Rectangle 632"/>
            <p:cNvSpPr>
              <a:spLocks noChangeArrowheads="1"/>
            </p:cNvSpPr>
            <p:nvPr/>
          </p:nvSpPr>
          <p:spPr bwMode="auto">
            <a:xfrm>
              <a:off x="2780334" y="3677894"/>
              <a:ext cx="98012"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20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06" name="Rectangle 634"/>
            <p:cNvSpPr>
              <a:spLocks noChangeArrowheads="1"/>
            </p:cNvSpPr>
            <p:nvPr/>
          </p:nvSpPr>
          <p:spPr bwMode="auto">
            <a:xfrm>
              <a:off x="3182935" y="3677894"/>
              <a:ext cx="98012"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40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07" name="Freeform 636"/>
            <p:cNvSpPr/>
            <p:nvPr/>
          </p:nvSpPr>
          <p:spPr bwMode="auto">
            <a:xfrm>
              <a:off x="2445227" y="2096036"/>
              <a:ext cx="1952625" cy="1508834"/>
            </a:xfrm>
            <a:custGeom>
              <a:avLst/>
              <a:gdLst>
                <a:gd name="T0" fmla="*/ 1230 w 1230"/>
                <a:gd name="T1" fmla="*/ 0 h 875"/>
                <a:gd name="T2" fmla="*/ 1230 w 1230"/>
                <a:gd name="T3" fmla="*/ 875 h 875"/>
                <a:gd name="T4" fmla="*/ 0 w 1230"/>
                <a:gd name="T5" fmla="*/ 875 h 875"/>
                <a:gd name="T6" fmla="*/ 0 w 1230"/>
                <a:gd name="T7" fmla="*/ 0 h 875"/>
                <a:gd name="connsiteX0" fmla="*/ 10000 w 10000"/>
                <a:gd name="connsiteY0" fmla="*/ 10000 h 10000"/>
                <a:gd name="connsiteX1" fmla="*/ 0 w 10000"/>
                <a:gd name="connsiteY1" fmla="*/ 10000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10000" y="10000"/>
                  </a:moveTo>
                  <a:lnTo>
                    <a:pt x="0" y="10000"/>
                  </a:lnTo>
                  <a:lnTo>
                    <a:pt x="0" y="0"/>
                  </a:lnTo>
                </a:path>
              </a:pathLst>
            </a:custGeom>
            <a:noFill/>
            <a:ln w="12700">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3200" b="1" dirty="0"/>
            </a:p>
          </p:txBody>
        </p:sp>
        <p:sp>
          <p:nvSpPr>
            <p:cNvPr id="208" name="Line 637"/>
            <p:cNvSpPr>
              <a:spLocks noChangeShapeType="1"/>
            </p:cNvSpPr>
            <p:nvPr/>
          </p:nvSpPr>
          <p:spPr bwMode="auto">
            <a:xfrm flipH="1">
              <a:off x="2397602" y="3139266"/>
              <a:ext cx="50800" cy="0"/>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09" name="Line 641"/>
            <p:cNvSpPr>
              <a:spLocks noChangeShapeType="1"/>
            </p:cNvSpPr>
            <p:nvPr/>
          </p:nvSpPr>
          <p:spPr bwMode="auto">
            <a:xfrm flipH="1">
              <a:off x="2397602" y="2678331"/>
              <a:ext cx="50800" cy="0"/>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10" name="Line 645"/>
            <p:cNvSpPr>
              <a:spLocks noChangeShapeType="1"/>
            </p:cNvSpPr>
            <p:nvPr/>
          </p:nvSpPr>
          <p:spPr bwMode="auto">
            <a:xfrm flipH="1">
              <a:off x="2397602" y="2241971"/>
              <a:ext cx="50800" cy="0"/>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11" name="Rectangle 665"/>
            <p:cNvSpPr>
              <a:spLocks noChangeArrowheads="1"/>
            </p:cNvSpPr>
            <p:nvPr/>
          </p:nvSpPr>
          <p:spPr bwMode="auto">
            <a:xfrm>
              <a:off x="3567885" y="3677894"/>
              <a:ext cx="98012"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60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12" name="Line 667"/>
            <p:cNvSpPr>
              <a:spLocks noChangeShapeType="1"/>
            </p:cNvSpPr>
            <p:nvPr/>
          </p:nvSpPr>
          <p:spPr bwMode="auto">
            <a:xfrm>
              <a:off x="2445227" y="3604869"/>
              <a:ext cx="0" cy="39688"/>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13" name="Line 668"/>
            <p:cNvSpPr>
              <a:spLocks noChangeShapeType="1"/>
            </p:cNvSpPr>
            <p:nvPr/>
          </p:nvSpPr>
          <p:spPr bwMode="auto">
            <a:xfrm>
              <a:off x="2830369" y="3604869"/>
              <a:ext cx="0" cy="39688"/>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14" name="Line 669"/>
            <p:cNvSpPr>
              <a:spLocks noChangeShapeType="1"/>
            </p:cNvSpPr>
            <p:nvPr/>
          </p:nvSpPr>
          <p:spPr bwMode="auto">
            <a:xfrm>
              <a:off x="3232972" y="3604869"/>
              <a:ext cx="0" cy="39688"/>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15" name="Rectangle 670"/>
            <p:cNvSpPr>
              <a:spLocks noChangeArrowheads="1"/>
            </p:cNvSpPr>
            <p:nvPr/>
          </p:nvSpPr>
          <p:spPr bwMode="auto">
            <a:xfrm>
              <a:off x="3953267" y="3677894"/>
              <a:ext cx="98012"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80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16" name="Line 672"/>
            <p:cNvSpPr>
              <a:spLocks noChangeShapeType="1"/>
            </p:cNvSpPr>
            <p:nvPr/>
          </p:nvSpPr>
          <p:spPr bwMode="auto">
            <a:xfrm>
              <a:off x="4002278" y="3604869"/>
              <a:ext cx="0" cy="39688"/>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17" name="Rectangle 673"/>
            <p:cNvSpPr>
              <a:spLocks noChangeArrowheads="1"/>
            </p:cNvSpPr>
            <p:nvPr/>
          </p:nvSpPr>
          <p:spPr bwMode="auto">
            <a:xfrm>
              <a:off x="3177065" y="3839819"/>
              <a:ext cx="421051"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Study day</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19" name="Line 681"/>
            <p:cNvSpPr>
              <a:spLocks noChangeShapeType="1"/>
            </p:cNvSpPr>
            <p:nvPr/>
          </p:nvSpPr>
          <p:spPr bwMode="auto">
            <a:xfrm flipH="1">
              <a:off x="2397602" y="3604869"/>
              <a:ext cx="50800" cy="0"/>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20" name="Line 695"/>
            <p:cNvSpPr>
              <a:spLocks noChangeShapeType="1"/>
            </p:cNvSpPr>
            <p:nvPr/>
          </p:nvSpPr>
          <p:spPr bwMode="auto">
            <a:xfrm flipV="1">
              <a:off x="2527349" y="2103376"/>
              <a:ext cx="0" cy="1491969"/>
            </a:xfrm>
            <a:prstGeom prst="line">
              <a:avLst/>
            </a:prstGeom>
            <a:noFill/>
            <a:ln w="12700">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21" name="Rectangle 741"/>
            <p:cNvSpPr>
              <a:spLocks noChangeArrowheads="1"/>
            </p:cNvSpPr>
            <p:nvPr/>
          </p:nvSpPr>
          <p:spPr bwMode="auto">
            <a:xfrm>
              <a:off x="2426279" y="3677894"/>
              <a:ext cx="49006"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22" name="Line 751"/>
            <p:cNvSpPr>
              <a:spLocks noChangeShapeType="1"/>
            </p:cNvSpPr>
            <p:nvPr/>
          </p:nvSpPr>
          <p:spPr bwMode="auto">
            <a:xfrm>
              <a:off x="3619509" y="3604869"/>
              <a:ext cx="0" cy="39688"/>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23" name="Freeform 752"/>
            <p:cNvSpPr/>
            <p:nvPr/>
          </p:nvSpPr>
          <p:spPr bwMode="auto">
            <a:xfrm>
              <a:off x="3122416" y="2835728"/>
              <a:ext cx="69850" cy="73025"/>
            </a:xfrm>
            <a:custGeom>
              <a:avLst/>
              <a:gdLst>
                <a:gd name="T0" fmla="*/ 0 w 44"/>
                <a:gd name="T1" fmla="*/ 23 h 46"/>
                <a:gd name="T2" fmla="*/ 21 w 44"/>
                <a:gd name="T3" fmla="*/ 0 h 46"/>
                <a:gd name="T4" fmla="*/ 44 w 44"/>
                <a:gd name="T5" fmla="*/ 23 h 46"/>
                <a:gd name="T6" fmla="*/ 21 w 44"/>
                <a:gd name="T7" fmla="*/ 46 h 46"/>
                <a:gd name="T8" fmla="*/ 0 w 44"/>
                <a:gd name="T9" fmla="*/ 23 h 46"/>
              </a:gdLst>
              <a:ahLst/>
              <a:cxnLst>
                <a:cxn ang="0">
                  <a:pos x="T0" y="T1"/>
                </a:cxn>
                <a:cxn ang="0">
                  <a:pos x="T2" y="T3"/>
                </a:cxn>
                <a:cxn ang="0">
                  <a:pos x="T4" y="T5"/>
                </a:cxn>
                <a:cxn ang="0">
                  <a:pos x="T6" y="T7"/>
                </a:cxn>
                <a:cxn ang="0">
                  <a:pos x="T8" y="T9"/>
                </a:cxn>
              </a:cxnLst>
              <a:rect l="0" t="0" r="r" b="b"/>
              <a:pathLst>
                <a:path w="44" h="46">
                  <a:moveTo>
                    <a:pt x="0" y="23"/>
                  </a:moveTo>
                  <a:lnTo>
                    <a:pt x="21" y="0"/>
                  </a:lnTo>
                  <a:lnTo>
                    <a:pt x="44" y="23"/>
                  </a:lnTo>
                  <a:lnTo>
                    <a:pt x="21" y="46"/>
                  </a:lnTo>
                  <a:lnTo>
                    <a:pt x="0" y="23"/>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b="1" dirty="0"/>
            </a:p>
          </p:txBody>
        </p:sp>
        <p:sp>
          <p:nvSpPr>
            <p:cNvPr id="224" name="Freeform 753"/>
            <p:cNvSpPr/>
            <p:nvPr/>
          </p:nvSpPr>
          <p:spPr bwMode="auto">
            <a:xfrm>
              <a:off x="2448402" y="2839372"/>
              <a:ext cx="73025" cy="73025"/>
            </a:xfrm>
            <a:custGeom>
              <a:avLst/>
              <a:gdLst>
                <a:gd name="T0" fmla="*/ 0 w 46"/>
                <a:gd name="T1" fmla="*/ 23 h 46"/>
                <a:gd name="T2" fmla="*/ 23 w 46"/>
                <a:gd name="T3" fmla="*/ 0 h 46"/>
                <a:gd name="T4" fmla="*/ 46 w 46"/>
                <a:gd name="T5" fmla="*/ 23 h 46"/>
                <a:gd name="T6" fmla="*/ 23 w 46"/>
                <a:gd name="T7" fmla="*/ 46 h 46"/>
                <a:gd name="T8" fmla="*/ 0 w 46"/>
                <a:gd name="T9" fmla="*/ 23 h 46"/>
              </a:gdLst>
              <a:ahLst/>
              <a:cxnLst>
                <a:cxn ang="0">
                  <a:pos x="T0" y="T1"/>
                </a:cxn>
                <a:cxn ang="0">
                  <a:pos x="T2" y="T3"/>
                </a:cxn>
                <a:cxn ang="0">
                  <a:pos x="T4" y="T5"/>
                </a:cxn>
                <a:cxn ang="0">
                  <a:pos x="T6" y="T7"/>
                </a:cxn>
                <a:cxn ang="0">
                  <a:pos x="T8" y="T9"/>
                </a:cxn>
              </a:cxnLst>
              <a:rect l="0" t="0" r="r" b="b"/>
              <a:pathLst>
                <a:path w="46" h="46">
                  <a:moveTo>
                    <a:pt x="0" y="23"/>
                  </a:moveTo>
                  <a:lnTo>
                    <a:pt x="23" y="0"/>
                  </a:lnTo>
                  <a:lnTo>
                    <a:pt x="46" y="23"/>
                  </a:lnTo>
                  <a:lnTo>
                    <a:pt x="23" y="46"/>
                  </a:lnTo>
                  <a:lnTo>
                    <a:pt x="0" y="23"/>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b="1" dirty="0"/>
            </a:p>
          </p:txBody>
        </p:sp>
        <p:sp>
          <p:nvSpPr>
            <p:cNvPr id="225" name="Freeform 754"/>
            <p:cNvSpPr/>
            <p:nvPr/>
          </p:nvSpPr>
          <p:spPr bwMode="auto">
            <a:xfrm>
              <a:off x="4071948" y="2432606"/>
              <a:ext cx="63500" cy="63500"/>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b="1" dirty="0"/>
            </a:p>
          </p:txBody>
        </p:sp>
        <p:sp>
          <p:nvSpPr>
            <p:cNvPr id="228" name="Rectangle 759"/>
            <p:cNvSpPr>
              <a:spLocks noChangeArrowheads="1"/>
            </p:cNvSpPr>
            <p:nvPr/>
          </p:nvSpPr>
          <p:spPr bwMode="auto">
            <a:xfrm>
              <a:off x="2451577" y="2701612"/>
              <a:ext cx="66675" cy="63500"/>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b="1" dirty="0"/>
            </a:p>
          </p:txBody>
        </p:sp>
        <p:sp>
          <p:nvSpPr>
            <p:cNvPr id="229" name="Rectangle 760"/>
            <p:cNvSpPr>
              <a:spLocks noChangeArrowheads="1"/>
            </p:cNvSpPr>
            <p:nvPr/>
          </p:nvSpPr>
          <p:spPr bwMode="auto">
            <a:xfrm>
              <a:off x="4073463" y="2705122"/>
              <a:ext cx="63500" cy="63500"/>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b="1" dirty="0"/>
            </a:p>
          </p:txBody>
        </p:sp>
        <p:sp>
          <p:nvSpPr>
            <p:cNvPr id="230" name="Rectangle 761"/>
            <p:cNvSpPr>
              <a:spLocks noChangeArrowheads="1"/>
            </p:cNvSpPr>
            <p:nvPr/>
          </p:nvSpPr>
          <p:spPr bwMode="auto">
            <a:xfrm>
              <a:off x="2451577" y="2974477"/>
              <a:ext cx="66675" cy="63500"/>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b="1" dirty="0"/>
            </a:p>
          </p:txBody>
        </p:sp>
        <p:sp>
          <p:nvSpPr>
            <p:cNvPr id="232" name="Line 763"/>
            <p:cNvSpPr>
              <a:spLocks noChangeShapeType="1"/>
            </p:cNvSpPr>
            <p:nvPr/>
          </p:nvSpPr>
          <p:spPr bwMode="auto">
            <a:xfrm flipV="1">
              <a:off x="2488090" y="2873064"/>
              <a:ext cx="668471" cy="0"/>
            </a:xfrm>
            <a:prstGeom prst="line">
              <a:avLst/>
            </a:prstGeom>
            <a:noFill/>
            <a:ln w="19050">
              <a:solidFill>
                <a:srgbClr val="91C35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33" name="Line 764"/>
            <p:cNvSpPr>
              <a:spLocks noChangeShapeType="1"/>
            </p:cNvSpPr>
            <p:nvPr/>
          </p:nvSpPr>
          <p:spPr bwMode="auto">
            <a:xfrm flipV="1">
              <a:off x="2472048" y="2190587"/>
              <a:ext cx="1642637" cy="692582"/>
            </a:xfrm>
            <a:custGeom>
              <a:avLst/>
              <a:gdLst>
                <a:gd name="connsiteX0" fmla="*/ 0 w 2190160"/>
                <a:gd name="connsiteY0" fmla="*/ 0 h 559322"/>
                <a:gd name="connsiteX1" fmla="*/ 2190160 w 2190160"/>
                <a:gd name="connsiteY1" fmla="*/ 559322 h 559322"/>
                <a:gd name="connsiteX0-1" fmla="*/ 0 w 2190160"/>
                <a:gd name="connsiteY0-2" fmla="*/ 0 h 772996"/>
                <a:gd name="connsiteX1-3" fmla="*/ 923828 w 2190160"/>
                <a:gd name="connsiteY1-4" fmla="*/ 772996 h 772996"/>
                <a:gd name="connsiteX2" fmla="*/ 2190160 w 2190160"/>
                <a:gd name="connsiteY2" fmla="*/ 559322 h 772996"/>
                <a:gd name="connsiteX0-5" fmla="*/ 0 w 2190160"/>
                <a:gd name="connsiteY0-6" fmla="*/ 0 h 772996"/>
                <a:gd name="connsiteX1-7" fmla="*/ 923828 w 2190160"/>
                <a:gd name="connsiteY1-8" fmla="*/ 772996 h 772996"/>
                <a:gd name="connsiteX2-9" fmla="*/ 2190160 w 2190160"/>
                <a:gd name="connsiteY2-10" fmla="*/ 559322 h 772996"/>
                <a:gd name="connsiteX0-11" fmla="*/ 0 w 2190160"/>
                <a:gd name="connsiteY0-12" fmla="*/ 0 h 945821"/>
                <a:gd name="connsiteX1-13" fmla="*/ 901832 w 2190160"/>
                <a:gd name="connsiteY1-14" fmla="*/ 945821 h 945821"/>
                <a:gd name="connsiteX2-15" fmla="*/ 2190160 w 2190160"/>
                <a:gd name="connsiteY2-16" fmla="*/ 559322 h 945821"/>
                <a:gd name="connsiteX0-17" fmla="*/ 0 w 2190160"/>
                <a:gd name="connsiteY0-18" fmla="*/ 0 h 945821"/>
                <a:gd name="connsiteX1-19" fmla="*/ 901832 w 2190160"/>
                <a:gd name="connsiteY1-20" fmla="*/ 945821 h 945821"/>
                <a:gd name="connsiteX2-21" fmla="*/ 2190160 w 2190160"/>
                <a:gd name="connsiteY2-22" fmla="*/ 559322 h 945821"/>
                <a:gd name="connsiteX0-23" fmla="*/ 0 w 2190160"/>
                <a:gd name="connsiteY0-24" fmla="*/ 0 h 945821"/>
                <a:gd name="connsiteX1-25" fmla="*/ 901832 w 2190160"/>
                <a:gd name="connsiteY1-26" fmla="*/ 945821 h 945821"/>
                <a:gd name="connsiteX2-27" fmla="*/ 2190160 w 2190160"/>
                <a:gd name="connsiteY2-28" fmla="*/ 559322 h 945821"/>
                <a:gd name="connsiteX0-29" fmla="*/ 0 w 2190160"/>
                <a:gd name="connsiteY0-30" fmla="*/ 0 h 945821"/>
                <a:gd name="connsiteX1-31" fmla="*/ 901832 w 2190160"/>
                <a:gd name="connsiteY1-32" fmla="*/ 945821 h 945821"/>
                <a:gd name="connsiteX2-33" fmla="*/ 2190160 w 2190160"/>
                <a:gd name="connsiteY2-34" fmla="*/ 559322 h 945821"/>
                <a:gd name="connsiteX0-35" fmla="*/ 0 w 2190160"/>
                <a:gd name="connsiteY0-36" fmla="*/ 0 h 945821"/>
                <a:gd name="connsiteX1-37" fmla="*/ 901832 w 2190160"/>
                <a:gd name="connsiteY1-38" fmla="*/ 945821 h 945821"/>
                <a:gd name="connsiteX2-39" fmla="*/ 2190160 w 2190160"/>
                <a:gd name="connsiteY2-40" fmla="*/ 559322 h 945821"/>
                <a:gd name="connsiteX0-41" fmla="*/ 0 w 2192585"/>
                <a:gd name="connsiteY0-42" fmla="*/ 0 h 973925"/>
                <a:gd name="connsiteX1-43" fmla="*/ 904257 w 2192585"/>
                <a:gd name="connsiteY1-44" fmla="*/ 973925 h 973925"/>
                <a:gd name="connsiteX2-45" fmla="*/ 2192585 w 2192585"/>
                <a:gd name="connsiteY2-46" fmla="*/ 587426 h 973925"/>
              </a:gdLst>
              <a:ahLst/>
              <a:cxnLst>
                <a:cxn ang="0">
                  <a:pos x="connsiteX0-1" y="connsiteY0-2"/>
                </a:cxn>
                <a:cxn ang="0">
                  <a:pos x="connsiteX1-3" y="connsiteY1-4"/>
                </a:cxn>
                <a:cxn ang="0">
                  <a:pos x="connsiteX2-9" y="connsiteY2-10"/>
                </a:cxn>
              </a:cxnLst>
              <a:rect l="l" t="t" r="r" b="b"/>
              <a:pathLst>
                <a:path w="2192585" h="973925">
                  <a:moveTo>
                    <a:pt x="0" y="0"/>
                  </a:moveTo>
                  <a:lnTo>
                    <a:pt x="904257" y="973925"/>
                  </a:lnTo>
                  <a:lnTo>
                    <a:pt x="2192585" y="587426"/>
                  </a:lnTo>
                </a:path>
              </a:pathLst>
            </a:custGeom>
            <a:noFill/>
            <a:ln w="19050">
              <a:solidFill>
                <a:srgbClr val="79A6D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34" name="Line 765"/>
            <p:cNvSpPr>
              <a:spLocks noChangeShapeType="1"/>
            </p:cNvSpPr>
            <p:nvPr/>
          </p:nvSpPr>
          <p:spPr bwMode="auto">
            <a:xfrm flipV="1">
              <a:off x="2479494" y="2735397"/>
              <a:ext cx="1632489" cy="273492"/>
            </a:xfrm>
            <a:custGeom>
              <a:avLst/>
              <a:gdLst>
                <a:gd name="connsiteX0" fmla="*/ 0 w 2201405"/>
                <a:gd name="connsiteY0" fmla="*/ 0 h 390822"/>
                <a:gd name="connsiteX1" fmla="*/ 2201405 w 2201405"/>
                <a:gd name="connsiteY1" fmla="*/ 390822 h 390822"/>
                <a:gd name="connsiteX0-1" fmla="*/ 0 w 2201405"/>
                <a:gd name="connsiteY0-2" fmla="*/ 0 h 402894"/>
                <a:gd name="connsiteX1-3" fmla="*/ 933920 w 2201405"/>
                <a:gd name="connsiteY1-4" fmla="*/ 402894 h 402894"/>
                <a:gd name="connsiteX2" fmla="*/ 2201405 w 2201405"/>
                <a:gd name="connsiteY2" fmla="*/ 390822 h 402894"/>
                <a:gd name="connsiteX0-5" fmla="*/ 0 w 2201405"/>
                <a:gd name="connsiteY0-6" fmla="*/ 0 h 402894"/>
                <a:gd name="connsiteX1-7" fmla="*/ 933920 w 2201405"/>
                <a:gd name="connsiteY1-8" fmla="*/ 402894 h 402894"/>
                <a:gd name="connsiteX2-9" fmla="*/ 2201405 w 2201405"/>
                <a:gd name="connsiteY2-10" fmla="*/ 390822 h 402894"/>
                <a:gd name="connsiteX0-11" fmla="*/ 0 w 2201405"/>
                <a:gd name="connsiteY0-12" fmla="*/ 0 h 402894"/>
                <a:gd name="connsiteX1-13" fmla="*/ 933920 w 2201405"/>
                <a:gd name="connsiteY1-14" fmla="*/ 402894 h 402894"/>
                <a:gd name="connsiteX2-15" fmla="*/ 2201405 w 2201405"/>
                <a:gd name="connsiteY2-16" fmla="*/ 390822 h 402894"/>
                <a:gd name="connsiteX0-17" fmla="*/ 0 w 2201405"/>
                <a:gd name="connsiteY0-18" fmla="*/ 0 h 402894"/>
                <a:gd name="connsiteX1-19" fmla="*/ 933920 w 2201405"/>
                <a:gd name="connsiteY1-20" fmla="*/ 402894 h 402894"/>
                <a:gd name="connsiteX2-21" fmla="*/ 2201405 w 2201405"/>
                <a:gd name="connsiteY2-22" fmla="*/ 390822 h 402894"/>
                <a:gd name="connsiteX0-23" fmla="*/ 0 w 2201405"/>
                <a:gd name="connsiteY0-24" fmla="*/ 0 h 402894"/>
                <a:gd name="connsiteX1-25" fmla="*/ 933920 w 2201405"/>
                <a:gd name="connsiteY1-26" fmla="*/ 402894 h 402894"/>
                <a:gd name="connsiteX2-27" fmla="*/ 2201405 w 2201405"/>
                <a:gd name="connsiteY2-28" fmla="*/ 390822 h 402894"/>
                <a:gd name="connsiteX0-29" fmla="*/ 0 w 2201405"/>
                <a:gd name="connsiteY0-30" fmla="*/ 0 h 393841"/>
                <a:gd name="connsiteX1-31" fmla="*/ 903742 w 2201405"/>
                <a:gd name="connsiteY1-32" fmla="*/ 393841 h 393841"/>
                <a:gd name="connsiteX2-33" fmla="*/ 2201405 w 2201405"/>
                <a:gd name="connsiteY2-34" fmla="*/ 390822 h 393841"/>
                <a:gd name="connsiteX0-35" fmla="*/ 0 w 2201405"/>
                <a:gd name="connsiteY0-36" fmla="*/ 0 h 393841"/>
                <a:gd name="connsiteX1-37" fmla="*/ 903742 w 2201405"/>
                <a:gd name="connsiteY1-38" fmla="*/ 393841 h 393841"/>
                <a:gd name="connsiteX2-39" fmla="*/ 2201405 w 2201405"/>
                <a:gd name="connsiteY2-40" fmla="*/ 390822 h 393841"/>
                <a:gd name="connsiteX0-41" fmla="*/ 0 w 2201405"/>
                <a:gd name="connsiteY0-42" fmla="*/ 0 h 393841"/>
                <a:gd name="connsiteX1-43" fmla="*/ 903742 w 2201405"/>
                <a:gd name="connsiteY1-44" fmla="*/ 393841 h 393841"/>
                <a:gd name="connsiteX2-45" fmla="*/ 2201405 w 2201405"/>
                <a:gd name="connsiteY2-46" fmla="*/ 390822 h 393841"/>
                <a:gd name="connsiteX0-47" fmla="*/ 0 w 2186316"/>
                <a:gd name="connsiteY0-48" fmla="*/ 0 h 405913"/>
                <a:gd name="connsiteX1-49" fmla="*/ 888653 w 2186316"/>
                <a:gd name="connsiteY1-50" fmla="*/ 405913 h 405913"/>
                <a:gd name="connsiteX2-51" fmla="*/ 2186316 w 2186316"/>
                <a:gd name="connsiteY2-52" fmla="*/ 402894 h 405913"/>
                <a:gd name="connsiteX0-53" fmla="*/ 0 w 2186316"/>
                <a:gd name="connsiteY0-54" fmla="*/ 0 h 405913"/>
                <a:gd name="connsiteX1-55" fmla="*/ 888653 w 2186316"/>
                <a:gd name="connsiteY1-56" fmla="*/ 405913 h 405913"/>
                <a:gd name="connsiteX2-57" fmla="*/ 2186316 w 2186316"/>
                <a:gd name="connsiteY2-58" fmla="*/ 402894 h 405913"/>
                <a:gd name="connsiteX0-59" fmla="*/ 0 w 2186316"/>
                <a:gd name="connsiteY0-60" fmla="*/ 0 h 402894"/>
                <a:gd name="connsiteX1-61" fmla="*/ 894689 w 2186316"/>
                <a:gd name="connsiteY1-62" fmla="*/ 396860 h 402894"/>
                <a:gd name="connsiteX2-63" fmla="*/ 2186316 w 2186316"/>
                <a:gd name="connsiteY2-64" fmla="*/ 402894 h 402894"/>
                <a:gd name="connsiteX0-65" fmla="*/ 0 w 2179040"/>
                <a:gd name="connsiteY0-66" fmla="*/ 0 h 373147"/>
                <a:gd name="connsiteX1-67" fmla="*/ 887413 w 2179040"/>
                <a:gd name="connsiteY1-68" fmla="*/ 367113 h 373147"/>
                <a:gd name="connsiteX2-69" fmla="*/ 2179040 w 2179040"/>
                <a:gd name="connsiteY2-70" fmla="*/ 373147 h 373147"/>
              </a:gdLst>
              <a:ahLst/>
              <a:cxnLst>
                <a:cxn ang="0">
                  <a:pos x="connsiteX0-1" y="connsiteY0-2"/>
                </a:cxn>
                <a:cxn ang="0">
                  <a:pos x="connsiteX1-3" y="connsiteY1-4"/>
                </a:cxn>
                <a:cxn ang="0">
                  <a:pos x="connsiteX2-9" y="connsiteY2-10"/>
                </a:cxn>
              </a:cxnLst>
              <a:rect l="l" t="t" r="r" b="b"/>
              <a:pathLst>
                <a:path w="2179040" h="373147">
                  <a:moveTo>
                    <a:pt x="0" y="0"/>
                  </a:moveTo>
                  <a:cubicBezTo>
                    <a:pt x="322373" y="133291"/>
                    <a:pt x="435542" y="170192"/>
                    <a:pt x="887413" y="367113"/>
                  </a:cubicBezTo>
                  <a:cubicBezTo>
                    <a:pt x="1339145" y="360062"/>
                    <a:pt x="1590093" y="366604"/>
                    <a:pt x="2179040" y="373147"/>
                  </a:cubicBezTo>
                </a:path>
              </a:pathLst>
            </a:custGeom>
            <a:noFill/>
            <a:ln w="19050">
              <a:solidFill>
                <a:srgbClr val="2F93E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35" name="Rectangle 234"/>
            <p:cNvSpPr/>
            <p:nvPr/>
          </p:nvSpPr>
          <p:spPr>
            <a:xfrm rot="16200000">
              <a:off x="1724005" y="2814749"/>
              <a:ext cx="628275" cy="172821"/>
            </a:xfrm>
            <a:prstGeom prst="rect">
              <a:avLst/>
            </a:prstGeom>
            <a:noFill/>
            <a:ln w="12700" cap="flat" cmpd="sng" algn="ctr">
              <a:noFill/>
              <a:prstDash val="solid"/>
              <a:miter lim="800000"/>
            </a:ln>
            <a:effectLst/>
          </p:spPr>
          <p:txBody>
            <a:bodyPr wrap="none" rtlCol="0" anchor="ctr">
              <a:spAutoFit/>
            </a:bodyPr>
            <a:lstStyle/>
            <a:p>
              <a:pPr lvl="0" algn="ctr">
                <a:defRPr/>
              </a:pPr>
              <a:r>
                <a:rPr lang="en-US" sz="1200" b="1" kern="0" dirty="0">
                  <a:solidFill>
                    <a:srgbClr val="595A59"/>
                  </a:solidFill>
                  <a:latin typeface="Arial" panose="020B0604020202020204"/>
                </a:rPr>
                <a:t>Titer in HAI</a:t>
              </a:r>
              <a:endParaRPr lang="en-US" sz="1200" b="1" kern="0" dirty="0">
                <a:solidFill>
                  <a:srgbClr val="595A59"/>
                </a:solidFill>
                <a:latin typeface="Arial" panose="020B0604020202020204"/>
              </a:endParaRPr>
            </a:p>
          </p:txBody>
        </p:sp>
        <p:sp>
          <p:nvSpPr>
            <p:cNvPr id="237" name="Rectangle 646"/>
            <p:cNvSpPr>
              <a:spLocks noChangeArrowheads="1"/>
            </p:cNvSpPr>
            <p:nvPr/>
          </p:nvSpPr>
          <p:spPr bwMode="auto">
            <a:xfrm>
              <a:off x="2172059" y="2189715"/>
              <a:ext cx="196024"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1000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38" name="Rectangle 742"/>
            <p:cNvSpPr>
              <a:spLocks noChangeArrowheads="1"/>
            </p:cNvSpPr>
            <p:nvPr/>
          </p:nvSpPr>
          <p:spPr bwMode="auto">
            <a:xfrm>
              <a:off x="2221066" y="2624337"/>
              <a:ext cx="147018"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100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39" name="Rectangle 745"/>
            <p:cNvSpPr>
              <a:spLocks noChangeArrowheads="1"/>
            </p:cNvSpPr>
            <p:nvPr/>
          </p:nvSpPr>
          <p:spPr bwMode="auto">
            <a:xfrm>
              <a:off x="2270072" y="3085272"/>
              <a:ext cx="98012"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10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40" name="Rectangle 748"/>
            <p:cNvSpPr>
              <a:spLocks noChangeArrowheads="1"/>
            </p:cNvSpPr>
            <p:nvPr/>
          </p:nvSpPr>
          <p:spPr bwMode="auto">
            <a:xfrm>
              <a:off x="2319077" y="3552536"/>
              <a:ext cx="49006"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1</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41" name="Rectangle 682"/>
            <p:cNvSpPr>
              <a:spLocks noChangeArrowheads="1"/>
            </p:cNvSpPr>
            <p:nvPr/>
          </p:nvSpPr>
          <p:spPr bwMode="auto">
            <a:xfrm>
              <a:off x="4245127" y="2215364"/>
              <a:ext cx="177022" cy="1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50" b="1" i="0" u="none" strike="noStrike" cap="none" normalizeH="0" baseline="0" dirty="0">
                  <a:ln>
                    <a:noFill/>
                  </a:ln>
                  <a:solidFill>
                    <a:srgbClr val="434343"/>
                  </a:solidFill>
                  <a:effectLst/>
                  <a:latin typeface="Arial" panose="020B0604020202020204" pitchFamily="34" charset="0"/>
                </a:rPr>
                <a:t>ULQ</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42" name="Rectangle 685"/>
            <p:cNvSpPr>
              <a:spLocks noChangeArrowheads="1"/>
            </p:cNvSpPr>
            <p:nvPr/>
          </p:nvSpPr>
          <p:spPr bwMode="auto">
            <a:xfrm>
              <a:off x="4015102" y="2899180"/>
              <a:ext cx="407049" cy="1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50" b="1" i="0" u="none" strike="noStrike" cap="none" normalizeH="0" baseline="0" dirty="0">
                  <a:ln>
                    <a:noFill/>
                  </a:ln>
                  <a:solidFill>
                    <a:srgbClr val="434343"/>
                  </a:solidFill>
                  <a:effectLst/>
                  <a:latin typeface="Arial" panose="020B0604020202020204" pitchFamily="34" charset="0"/>
                </a:rPr>
                <a:t>Protective</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44" name="Rectangle 670"/>
            <p:cNvSpPr>
              <a:spLocks noChangeArrowheads="1"/>
            </p:cNvSpPr>
            <p:nvPr/>
          </p:nvSpPr>
          <p:spPr bwMode="auto">
            <a:xfrm>
              <a:off x="4322159" y="3677894"/>
              <a:ext cx="147018" cy="1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Arial" panose="020B0604020202020204" pitchFamily="34" charset="0"/>
                </a:rPr>
                <a:t>100</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
          <p:nvSpPr>
            <p:cNvPr id="245" name="Line 672"/>
            <p:cNvSpPr>
              <a:spLocks noChangeShapeType="1"/>
            </p:cNvSpPr>
            <p:nvPr/>
          </p:nvSpPr>
          <p:spPr bwMode="auto">
            <a:xfrm>
              <a:off x="4395672" y="3604869"/>
              <a:ext cx="0" cy="39688"/>
            </a:xfrm>
            <a:prstGeom prst="line">
              <a:avLst/>
            </a:prstGeom>
            <a:noFill/>
            <a:ln w="12700">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b="1" dirty="0"/>
            </a:p>
          </p:txBody>
        </p:sp>
        <p:sp>
          <p:nvSpPr>
            <p:cNvPr id="246" name="Rectangle 761"/>
            <p:cNvSpPr>
              <a:spLocks noChangeArrowheads="1"/>
            </p:cNvSpPr>
            <p:nvPr/>
          </p:nvSpPr>
          <p:spPr bwMode="auto">
            <a:xfrm>
              <a:off x="3117793" y="2716141"/>
              <a:ext cx="66675" cy="63500"/>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200" b="1" dirty="0"/>
            </a:p>
          </p:txBody>
        </p:sp>
        <p:sp>
          <p:nvSpPr>
            <p:cNvPr id="248" name="Freeform 756"/>
            <p:cNvSpPr/>
            <p:nvPr/>
          </p:nvSpPr>
          <p:spPr bwMode="auto">
            <a:xfrm>
              <a:off x="3113084" y="2157409"/>
              <a:ext cx="66675" cy="66675"/>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b="1" dirty="0"/>
            </a:p>
          </p:txBody>
        </p:sp>
        <p:sp>
          <p:nvSpPr>
            <p:cNvPr id="226" name="Freeform 756"/>
            <p:cNvSpPr/>
            <p:nvPr/>
          </p:nvSpPr>
          <p:spPr bwMode="auto">
            <a:xfrm>
              <a:off x="2451577" y="2840990"/>
              <a:ext cx="66675" cy="66675"/>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b="1" dirty="0"/>
            </a:p>
          </p:txBody>
        </p:sp>
      </p:grpSp>
      <p:sp>
        <p:nvSpPr>
          <p:cNvPr id="243" name="Rectangle 242"/>
          <p:cNvSpPr/>
          <p:nvPr/>
        </p:nvSpPr>
        <p:spPr>
          <a:xfrm>
            <a:off x="6080826" y="5123232"/>
            <a:ext cx="5101339"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kern="0" dirty="0">
                <a:solidFill>
                  <a:schemeClr val="accent6">
                    <a:lumMod val="50000"/>
                  </a:schemeClr>
                </a:solidFill>
              </a:rPr>
              <a:t>MMF 500 mg BID, Cyclosporine 50 mg BID, Prednisone 20 mg QD</a:t>
            </a:r>
            <a:endParaRPr kumimoji="0" lang="en-US" sz="1400" i="0" u="none" strike="noStrike" kern="0" cap="none" spc="0" normalizeH="0" baseline="0" noProof="0" dirty="0">
              <a:ln>
                <a:noFill/>
              </a:ln>
              <a:solidFill>
                <a:schemeClr val="accent6">
                  <a:lumMod val="50000"/>
                </a:schemeClr>
              </a:solidFill>
              <a:effectLst/>
              <a:uLnTx/>
              <a:uFillTx/>
            </a:endParaRPr>
          </a:p>
        </p:txBody>
      </p:sp>
      <p:sp>
        <p:nvSpPr>
          <p:cNvPr id="113" name="Rectangle 112"/>
          <p:cNvSpPr/>
          <p:nvPr/>
        </p:nvSpPr>
        <p:spPr>
          <a:xfrm>
            <a:off x="-420142" y="5136299"/>
            <a:ext cx="2430387" cy="307777"/>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en-US" sz="1400" kern="0" dirty="0">
                <a:solidFill>
                  <a:schemeClr val="accent6">
                    <a:lumMod val="50000"/>
                  </a:schemeClr>
                </a:solidFill>
              </a:rPr>
              <a:t>Immunosuppressants: </a:t>
            </a:r>
            <a:endParaRPr kumimoji="0" lang="en-US" sz="1400" i="0" u="none" strike="noStrike" kern="0" cap="none" spc="0" normalizeH="0" baseline="0" noProof="0" dirty="0">
              <a:ln>
                <a:noFill/>
              </a:ln>
              <a:solidFill>
                <a:schemeClr val="accent6">
                  <a:lumMod val="50000"/>
                </a:schemeClr>
              </a:solidFill>
              <a:effectLst/>
              <a:uLnTx/>
              <a:uFillTx/>
            </a:endParaRPr>
          </a:p>
        </p:txBody>
      </p:sp>
      <p:sp>
        <p:nvSpPr>
          <p:cNvPr id="114" name="Rectangle 113"/>
          <p:cNvSpPr/>
          <p:nvPr/>
        </p:nvSpPr>
        <p:spPr>
          <a:xfrm>
            <a:off x="2376156" y="5136299"/>
            <a:ext cx="2430387"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kern="0" dirty="0">
                <a:solidFill>
                  <a:schemeClr val="accent6">
                    <a:lumMod val="50000"/>
                  </a:schemeClr>
                </a:solidFill>
              </a:rPr>
              <a:t>None</a:t>
            </a:r>
            <a:endParaRPr kumimoji="0" lang="en-US" sz="1400" i="0" u="none" strike="noStrike" kern="0" cap="none" spc="0" normalizeH="0" baseline="0" noProof="0" dirty="0">
              <a:ln>
                <a:noFill/>
              </a:ln>
              <a:solidFill>
                <a:schemeClr val="accent6">
                  <a:lumMod val="50000"/>
                </a:schemeClr>
              </a:solidFill>
              <a:effectLst/>
              <a:uLnTx/>
              <a:uFillTx/>
            </a:endParaRPr>
          </a:p>
        </p:txBody>
      </p:sp>
      <p:sp>
        <p:nvSpPr>
          <p:cNvPr id="115" name="Rectangle 114"/>
          <p:cNvSpPr/>
          <p:nvPr/>
        </p:nvSpPr>
        <p:spPr>
          <a:xfrm>
            <a:off x="8203334" y="1677887"/>
            <a:ext cx="856325" cy="307777"/>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srgbClr val="595A59"/>
                </a:solidFill>
                <a:effectLst/>
                <a:uLnTx/>
                <a:uFillTx/>
              </a:rPr>
              <a:t>Patient 2</a:t>
            </a:r>
            <a:endParaRPr kumimoji="0" lang="en-US" sz="1400" b="1" i="0" u="none" strike="noStrike" kern="0" cap="none" spc="0" normalizeH="0" baseline="0" noProof="0" dirty="0">
              <a:ln>
                <a:noFill/>
              </a:ln>
              <a:solidFill>
                <a:srgbClr val="595A59"/>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B426D"/>
                </a:solidFill>
              </a:rPr>
              <a:t>Transient IgG Reduction With Efgartigimod Treatment Did Not Compromise Humoral Immune Response to Influenza Vaccination in Patients With gMG</a:t>
            </a:r>
            <a:endParaRPr lang="en-US" dirty="0"/>
          </a:p>
        </p:txBody>
      </p:sp>
      <p:grpSp>
        <p:nvGrpSpPr>
          <p:cNvPr id="10" name="Group 9"/>
          <p:cNvGrpSpPr/>
          <p:nvPr/>
        </p:nvGrpSpPr>
        <p:grpSpPr>
          <a:xfrm>
            <a:off x="5291794" y="1146704"/>
            <a:ext cx="5537389" cy="627401"/>
            <a:chOff x="5747828" y="1146704"/>
            <a:chExt cx="5537389" cy="627401"/>
          </a:xfrm>
        </p:grpSpPr>
        <p:sp>
          <p:nvSpPr>
            <p:cNvPr id="28" name="Rectangle 27"/>
            <p:cNvSpPr/>
            <p:nvPr/>
          </p:nvSpPr>
          <p:spPr>
            <a:xfrm>
              <a:off x="5747828" y="1466328"/>
              <a:ext cx="553738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i="1" dirty="0">
                  <a:solidFill>
                    <a:srgbClr val="595A59"/>
                  </a:solidFill>
                </a:rPr>
                <a:t>Representative patients vaccinated </a:t>
              </a:r>
              <a:r>
                <a:rPr lang="en-US" sz="1400" b="1" i="1" dirty="0">
                  <a:solidFill>
                    <a:srgbClr val="595A59"/>
                  </a:solidFill>
                </a:rPr>
                <a:t>during</a:t>
              </a:r>
              <a:r>
                <a:rPr lang="en-US" sz="1400" i="1" dirty="0">
                  <a:solidFill>
                    <a:srgbClr val="595A59"/>
                  </a:solidFill>
                </a:rPr>
                <a:t> treatment cycles</a:t>
              </a:r>
              <a:endParaRPr lang="en-US" sz="1400" i="1" baseline="30000" dirty="0">
                <a:solidFill>
                  <a:srgbClr val="595A59"/>
                </a:solidFill>
              </a:endParaRPr>
            </a:p>
          </p:txBody>
        </p:sp>
        <p:sp>
          <p:nvSpPr>
            <p:cNvPr id="346" name="Rectangle 345"/>
            <p:cNvSpPr/>
            <p:nvPr/>
          </p:nvSpPr>
          <p:spPr>
            <a:xfrm>
              <a:off x="6483880" y="1146704"/>
              <a:ext cx="3879815"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595A59"/>
                  </a:solidFill>
                </a:rPr>
                <a:t>Efgartigimod</a:t>
              </a:r>
              <a:endParaRPr lang="en-US" b="1" baseline="30000" dirty="0">
                <a:solidFill>
                  <a:srgbClr val="595A59"/>
                </a:solidFill>
              </a:endParaRPr>
            </a:p>
          </p:txBody>
        </p:sp>
        <p:cxnSp>
          <p:nvCxnSpPr>
            <p:cNvPr id="349" name="Straight Connector 348"/>
            <p:cNvCxnSpPr/>
            <p:nvPr/>
          </p:nvCxnSpPr>
          <p:spPr>
            <a:xfrm>
              <a:off x="6487673" y="1487000"/>
              <a:ext cx="387222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40" name="Text Placeholder 3"/>
          <p:cNvSpPr txBox="1"/>
          <p:nvPr/>
        </p:nvSpPr>
        <p:spPr>
          <a:xfrm>
            <a:off x="342900" y="6581284"/>
            <a:ext cx="11560412" cy="240667"/>
          </a:xfrm>
          <a:prstGeom prst="rect">
            <a:avLst/>
          </a:prstGeom>
        </p:spPr>
        <p:txBody>
          <a:bodyPr vert="horz" lIns="91440" tIns="0" rIns="91440" bIns="45720" rtlCol="0" anchor="b" anchorCtr="0">
            <a:normAutofit fontScale="92500"/>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solidFill>
                  <a:schemeClr val="tx2"/>
                </a:solidFill>
              </a:rPr>
              <a:t>AZA, azathioprine; gMG, generalized myasthenia gravis; HAI, hemagglutination inhibition; Ig, immunoglobulin; QD, once a day; QOD, every other day; TID, three times a day; ULQ, upper limit of quantification.</a:t>
            </a:r>
            <a:endParaRPr lang="en-US" sz="1100" dirty="0">
              <a:solidFill>
                <a:schemeClr val="tx2"/>
              </a:solidFill>
            </a:endParaRPr>
          </a:p>
        </p:txBody>
      </p:sp>
      <p:sp>
        <p:nvSpPr>
          <p:cNvPr id="359" name="Rectangle 358"/>
          <p:cNvSpPr/>
          <p:nvPr/>
        </p:nvSpPr>
        <p:spPr>
          <a:xfrm>
            <a:off x="270901" y="1452848"/>
            <a:ext cx="524160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i="1" dirty="0">
                <a:solidFill>
                  <a:srgbClr val="595A59"/>
                </a:solidFill>
              </a:rPr>
              <a:t>Representative patients vaccinated </a:t>
            </a:r>
            <a:r>
              <a:rPr lang="en-US" sz="1400" b="1" i="1" dirty="0">
                <a:solidFill>
                  <a:srgbClr val="595A59"/>
                </a:solidFill>
              </a:rPr>
              <a:t>between</a:t>
            </a:r>
            <a:r>
              <a:rPr lang="en-US" sz="1400" i="1" dirty="0">
                <a:solidFill>
                  <a:srgbClr val="595A59"/>
                </a:solidFill>
              </a:rPr>
              <a:t> treatment cycles</a:t>
            </a:r>
            <a:endParaRPr lang="en-US" sz="1400" i="1" baseline="30000" dirty="0">
              <a:solidFill>
                <a:srgbClr val="595A59"/>
              </a:solidFill>
            </a:endParaRPr>
          </a:p>
        </p:txBody>
      </p:sp>
      <p:sp>
        <p:nvSpPr>
          <p:cNvPr id="360" name="Rectangle 359"/>
          <p:cNvSpPr/>
          <p:nvPr/>
        </p:nvSpPr>
        <p:spPr>
          <a:xfrm>
            <a:off x="992380" y="1146704"/>
            <a:ext cx="3879815"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595A59"/>
                </a:solidFill>
              </a:rPr>
              <a:t>Efgartigimod</a:t>
            </a:r>
            <a:endParaRPr lang="en-US" b="1" baseline="30000" dirty="0">
              <a:solidFill>
                <a:srgbClr val="595A59"/>
              </a:solidFill>
            </a:endParaRPr>
          </a:p>
        </p:txBody>
      </p:sp>
      <p:grpSp>
        <p:nvGrpSpPr>
          <p:cNvPr id="46" name="Group 45"/>
          <p:cNvGrpSpPr/>
          <p:nvPr/>
        </p:nvGrpSpPr>
        <p:grpSpPr>
          <a:xfrm>
            <a:off x="996173" y="1478715"/>
            <a:ext cx="3872229" cy="2461510"/>
            <a:chOff x="996173" y="1238139"/>
            <a:chExt cx="3872229" cy="2461510"/>
          </a:xfrm>
        </p:grpSpPr>
        <p:sp>
          <p:nvSpPr>
            <p:cNvPr id="27" name="Rectangle 26"/>
            <p:cNvSpPr/>
            <p:nvPr/>
          </p:nvSpPr>
          <p:spPr>
            <a:xfrm>
              <a:off x="1980748" y="1978034"/>
              <a:ext cx="113961" cy="14760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14" name="Rectangle 1213"/>
            <p:cNvSpPr/>
            <p:nvPr/>
          </p:nvSpPr>
          <p:spPr>
            <a:xfrm>
              <a:off x="2805607" y="1978034"/>
              <a:ext cx="113961" cy="147606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3" name="Group 22"/>
            <p:cNvGrpSpPr/>
            <p:nvPr/>
          </p:nvGrpSpPr>
          <p:grpSpPr>
            <a:xfrm>
              <a:off x="1416249" y="1823263"/>
              <a:ext cx="3416974" cy="1876386"/>
              <a:chOff x="1416249" y="1823263"/>
              <a:chExt cx="3416974" cy="1876386"/>
            </a:xfrm>
          </p:grpSpPr>
          <p:sp>
            <p:nvSpPr>
              <p:cNvPr id="574" name="Line 1166"/>
              <p:cNvSpPr>
                <a:spLocks noChangeShapeType="1"/>
              </p:cNvSpPr>
              <p:nvPr/>
            </p:nvSpPr>
            <p:spPr bwMode="auto">
              <a:xfrm>
                <a:off x="1943858" y="2720279"/>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575" name="Line 1167"/>
              <p:cNvSpPr>
                <a:spLocks noChangeShapeType="1"/>
              </p:cNvSpPr>
              <p:nvPr/>
            </p:nvSpPr>
            <p:spPr bwMode="auto">
              <a:xfrm>
                <a:off x="1943858" y="2041256"/>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667" name="Rectangle 685"/>
              <p:cNvSpPr>
                <a:spLocks noChangeArrowheads="1"/>
              </p:cNvSpPr>
              <p:nvPr/>
            </p:nvSpPr>
            <p:spPr bwMode="auto">
              <a:xfrm>
                <a:off x="3667001" y="2738396"/>
                <a:ext cx="4809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Protective</a:t>
                </a:r>
                <a:endParaRPr kumimoji="0" lang="en-US" altLang="en-US" sz="900" b="0" i="0" u="none" strike="noStrike" cap="none" normalizeH="0" baseline="0" dirty="0">
                  <a:ln>
                    <a:noFill/>
                  </a:ln>
                  <a:solidFill>
                    <a:schemeClr val="tx1"/>
                  </a:solidFill>
                  <a:effectLst/>
                  <a:latin typeface="+mn-lt"/>
                </a:endParaRPr>
              </a:p>
            </p:txBody>
          </p:sp>
          <p:grpSp>
            <p:nvGrpSpPr>
              <p:cNvPr id="16" name="Group 15"/>
              <p:cNvGrpSpPr/>
              <p:nvPr/>
            </p:nvGrpSpPr>
            <p:grpSpPr>
              <a:xfrm>
                <a:off x="1416249" y="1823263"/>
                <a:ext cx="3416974" cy="1876386"/>
                <a:chOff x="1416249" y="2135881"/>
                <a:chExt cx="3416974" cy="1876386"/>
              </a:xfrm>
            </p:grpSpPr>
            <p:sp>
              <p:nvSpPr>
                <p:cNvPr id="579" name="Freeform 1205"/>
                <p:cNvSpPr/>
                <p:nvPr/>
              </p:nvSpPr>
              <p:spPr bwMode="auto">
                <a:xfrm>
                  <a:off x="1936904" y="2262049"/>
                  <a:ext cx="2256355" cy="1498200"/>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3200" dirty="0"/>
                </a:p>
              </p:txBody>
            </p:sp>
            <p:grpSp>
              <p:nvGrpSpPr>
                <p:cNvPr id="5" name="Group 4"/>
                <p:cNvGrpSpPr/>
                <p:nvPr/>
              </p:nvGrpSpPr>
              <p:grpSpPr>
                <a:xfrm>
                  <a:off x="1416249" y="2135881"/>
                  <a:ext cx="3416974" cy="1876386"/>
                  <a:chOff x="1416249" y="2135881"/>
                  <a:chExt cx="3416974" cy="1876386"/>
                </a:xfrm>
              </p:grpSpPr>
              <p:sp>
                <p:nvSpPr>
                  <p:cNvPr id="678" name="Rectangle 677"/>
                  <p:cNvSpPr/>
                  <p:nvPr/>
                </p:nvSpPr>
                <p:spPr>
                  <a:xfrm rot="5400000">
                    <a:off x="4185770" y="2867735"/>
                    <a:ext cx="1048685" cy="246221"/>
                  </a:xfrm>
                  <a:prstGeom prst="rect">
                    <a:avLst/>
                  </a:prstGeom>
                  <a:noFill/>
                  <a:ln w="12700" cap="flat" cmpd="sng" algn="ctr">
                    <a:noFill/>
                    <a:prstDash val="solid"/>
                    <a:miter lim="800000"/>
                  </a:ln>
                  <a:effectLst/>
                </p:spPr>
                <p:txBody>
                  <a:bodyPr wrap="none" rtlCol="0" anchor="ctr">
                    <a:spAutoFit/>
                  </a:bodyPr>
                  <a:lstStyle/>
                  <a:p>
                    <a:pPr lvl="0" algn="ctr">
                      <a:defRPr/>
                    </a:pPr>
                    <a:r>
                      <a:rPr lang="en-US" sz="1000" kern="0" dirty="0">
                        <a:solidFill>
                          <a:srgbClr val="595A59"/>
                        </a:solidFill>
                      </a:rPr>
                      <a:t>Total IgG, µg/mL</a:t>
                    </a:r>
                    <a:endParaRPr lang="en-US" sz="1000" kern="0" dirty="0">
                      <a:solidFill>
                        <a:srgbClr val="595A59"/>
                      </a:solidFill>
                    </a:endParaRPr>
                  </a:p>
                </p:txBody>
              </p:sp>
              <p:grpSp>
                <p:nvGrpSpPr>
                  <p:cNvPr id="4" name="Group 3"/>
                  <p:cNvGrpSpPr/>
                  <p:nvPr/>
                </p:nvGrpSpPr>
                <p:grpSpPr>
                  <a:xfrm>
                    <a:off x="1552450" y="2135881"/>
                    <a:ext cx="3064367" cy="1876386"/>
                    <a:chOff x="1552450" y="2135881"/>
                    <a:chExt cx="3064367" cy="1876386"/>
                  </a:xfrm>
                </p:grpSpPr>
                <p:sp>
                  <p:nvSpPr>
                    <p:cNvPr id="580" name="Line 1207"/>
                    <p:cNvSpPr>
                      <a:spLocks noChangeShapeType="1"/>
                    </p:cNvSpPr>
                    <p:nvPr/>
                  </p:nvSpPr>
                  <p:spPr bwMode="auto">
                    <a:xfrm flipH="1">
                      <a:off x="1885622" y="3305176"/>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581" name="Line 1213"/>
                    <p:cNvSpPr>
                      <a:spLocks noChangeShapeType="1"/>
                    </p:cNvSpPr>
                    <p:nvPr/>
                  </p:nvSpPr>
                  <p:spPr bwMode="auto">
                    <a:xfrm flipH="1">
                      <a:off x="1885622" y="2411786"/>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582" name="Line 1219"/>
                    <p:cNvSpPr>
                      <a:spLocks noChangeShapeType="1"/>
                    </p:cNvSpPr>
                    <p:nvPr/>
                  </p:nvSpPr>
                  <p:spPr bwMode="auto">
                    <a:xfrm flipH="1">
                      <a:off x="4183489" y="3760249"/>
                      <a:ext cx="5372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583" name="Line 1222"/>
                    <p:cNvSpPr>
                      <a:spLocks noChangeShapeType="1"/>
                    </p:cNvSpPr>
                    <p:nvPr/>
                  </p:nvSpPr>
                  <p:spPr bwMode="auto">
                    <a:xfrm flipH="1">
                      <a:off x="4193257" y="3255907"/>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584" name="Line 1226"/>
                    <p:cNvSpPr>
                      <a:spLocks noChangeShapeType="1"/>
                    </p:cNvSpPr>
                    <p:nvPr/>
                  </p:nvSpPr>
                  <p:spPr bwMode="auto">
                    <a:xfrm flipH="1">
                      <a:off x="4193257" y="2769137"/>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585" name="Line 1231"/>
                    <p:cNvSpPr>
                      <a:spLocks noChangeShapeType="1"/>
                    </p:cNvSpPr>
                    <p:nvPr/>
                  </p:nvSpPr>
                  <p:spPr bwMode="auto">
                    <a:xfrm flipH="1">
                      <a:off x="4193257" y="2269146"/>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593" name="Line 1237"/>
                    <p:cNvSpPr>
                      <a:spLocks noChangeShapeType="1"/>
                    </p:cNvSpPr>
                    <p:nvPr/>
                  </p:nvSpPr>
                  <p:spPr bwMode="auto">
                    <a:xfrm>
                      <a:off x="2227494" y="3760675"/>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597" name="Line 1238"/>
                    <p:cNvSpPr>
                      <a:spLocks noChangeShapeType="1"/>
                    </p:cNvSpPr>
                    <p:nvPr/>
                  </p:nvSpPr>
                  <p:spPr bwMode="auto">
                    <a:xfrm>
                      <a:off x="2781814" y="3760675"/>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598" name="Line 1242"/>
                    <p:cNvSpPr>
                      <a:spLocks noChangeShapeType="1"/>
                    </p:cNvSpPr>
                    <p:nvPr/>
                  </p:nvSpPr>
                  <p:spPr bwMode="auto">
                    <a:xfrm>
                      <a:off x="3348345" y="3760675"/>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604" name="Line 1281"/>
                    <p:cNvSpPr>
                      <a:spLocks noChangeShapeType="1"/>
                    </p:cNvSpPr>
                    <p:nvPr/>
                  </p:nvSpPr>
                  <p:spPr bwMode="auto">
                    <a:xfrm flipH="1">
                      <a:off x="1885622" y="2862189"/>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605" name="Line 1287"/>
                    <p:cNvSpPr>
                      <a:spLocks noChangeShapeType="1"/>
                    </p:cNvSpPr>
                    <p:nvPr/>
                  </p:nvSpPr>
                  <p:spPr bwMode="auto">
                    <a:xfrm>
                      <a:off x="4192558" y="3767499"/>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607" name="Line 1316"/>
                    <p:cNvSpPr>
                      <a:spLocks noChangeShapeType="1"/>
                    </p:cNvSpPr>
                    <p:nvPr/>
                  </p:nvSpPr>
                  <p:spPr bwMode="auto">
                    <a:xfrm>
                      <a:off x="3914875" y="3760675"/>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646" name="Freeform 1347"/>
                    <p:cNvSpPr/>
                    <p:nvPr/>
                  </p:nvSpPr>
                  <p:spPr bwMode="auto">
                    <a:xfrm>
                      <a:off x="3995460" y="2907242"/>
                      <a:ext cx="73258" cy="70078"/>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66" name="Rectangle 682"/>
                    <p:cNvSpPr>
                      <a:spLocks noChangeArrowheads="1"/>
                    </p:cNvSpPr>
                    <p:nvPr/>
                  </p:nvSpPr>
                  <p:spPr bwMode="auto">
                    <a:xfrm>
                      <a:off x="3949130" y="2384078"/>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ULQ</a:t>
                      </a:r>
                      <a:endParaRPr kumimoji="0" lang="en-US" altLang="en-US" sz="900" b="0" i="0" u="none" strike="noStrike" cap="none" normalizeH="0" baseline="0" dirty="0">
                        <a:ln>
                          <a:noFill/>
                        </a:ln>
                        <a:solidFill>
                          <a:schemeClr val="tx1"/>
                        </a:solidFill>
                        <a:effectLst/>
                        <a:latin typeface="+mn-lt"/>
                      </a:endParaRPr>
                    </a:p>
                  </p:txBody>
                </p:sp>
                <p:sp>
                  <p:nvSpPr>
                    <p:cNvPr id="668" name="Rectangle 673"/>
                    <p:cNvSpPr>
                      <a:spLocks noChangeArrowheads="1"/>
                    </p:cNvSpPr>
                    <p:nvPr/>
                  </p:nvSpPr>
                  <p:spPr bwMode="auto">
                    <a:xfrm>
                      <a:off x="1552450" y="3858379"/>
                      <a:ext cx="50975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Study day</a:t>
                      </a:r>
                      <a:endParaRPr kumimoji="0" lang="en-US" altLang="en-US" sz="1000" b="0" i="0" u="none" strike="noStrike" cap="none" normalizeH="0" baseline="0" dirty="0">
                        <a:ln>
                          <a:noFill/>
                        </a:ln>
                        <a:solidFill>
                          <a:schemeClr val="tx1"/>
                        </a:solidFill>
                        <a:effectLst/>
                        <a:latin typeface="+mn-lt"/>
                      </a:endParaRPr>
                    </a:p>
                  </p:txBody>
                </p:sp>
                <p:sp>
                  <p:nvSpPr>
                    <p:cNvPr id="669" name="Rectangle 589"/>
                    <p:cNvSpPr>
                      <a:spLocks noChangeArrowheads="1"/>
                    </p:cNvSpPr>
                    <p:nvPr/>
                  </p:nvSpPr>
                  <p:spPr bwMode="auto">
                    <a:xfrm>
                      <a:off x="2096506" y="2135881"/>
                      <a:ext cx="6059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a:t>
                      </a:r>
                      <a:endParaRPr kumimoji="0" lang="en-US" altLang="en-US" sz="1000" b="0" i="0" u="none" strike="noStrike" cap="none" normalizeH="0" baseline="0" dirty="0">
                        <a:ln>
                          <a:noFill/>
                        </a:ln>
                        <a:solidFill>
                          <a:schemeClr val="tx1"/>
                        </a:solidFill>
                        <a:effectLst/>
                        <a:latin typeface="+mn-lt"/>
                      </a:endParaRPr>
                    </a:p>
                  </p:txBody>
                </p:sp>
                <p:sp>
                  <p:nvSpPr>
                    <p:cNvPr id="670" name="Rectangle 646"/>
                    <p:cNvSpPr>
                      <a:spLocks noChangeArrowheads="1"/>
                    </p:cNvSpPr>
                    <p:nvPr/>
                  </p:nvSpPr>
                  <p:spPr bwMode="auto">
                    <a:xfrm>
                      <a:off x="1592852" y="2335047"/>
                      <a:ext cx="2628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a:t>
                      </a:r>
                      <a:endParaRPr kumimoji="0" lang="en-US" altLang="en-US" sz="1000" b="0" i="0" u="none" strike="noStrike" cap="none" normalizeH="0" baseline="0" dirty="0">
                        <a:ln>
                          <a:noFill/>
                        </a:ln>
                        <a:solidFill>
                          <a:schemeClr val="tx1"/>
                        </a:solidFill>
                        <a:effectLst/>
                        <a:latin typeface="+mn-lt"/>
                      </a:endParaRPr>
                    </a:p>
                  </p:txBody>
                </p:sp>
                <p:sp>
                  <p:nvSpPr>
                    <p:cNvPr id="671" name="Rectangle 742"/>
                    <p:cNvSpPr>
                      <a:spLocks noChangeArrowheads="1"/>
                    </p:cNvSpPr>
                    <p:nvPr/>
                  </p:nvSpPr>
                  <p:spPr bwMode="auto">
                    <a:xfrm>
                      <a:off x="1724298" y="3228756"/>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a:t>
                      </a:r>
                      <a:endParaRPr kumimoji="0" lang="en-US" altLang="en-US" sz="1000" b="0" i="0" u="none" strike="noStrike" cap="none" normalizeH="0" baseline="0" dirty="0">
                        <a:ln>
                          <a:noFill/>
                        </a:ln>
                        <a:solidFill>
                          <a:schemeClr val="tx1"/>
                        </a:solidFill>
                        <a:effectLst/>
                        <a:latin typeface="+mn-lt"/>
                      </a:endParaRPr>
                    </a:p>
                  </p:txBody>
                </p:sp>
                <p:sp>
                  <p:nvSpPr>
                    <p:cNvPr id="672" name="Rectangle 748"/>
                    <p:cNvSpPr>
                      <a:spLocks noChangeArrowheads="1"/>
                    </p:cNvSpPr>
                    <p:nvPr/>
                  </p:nvSpPr>
                  <p:spPr bwMode="auto">
                    <a:xfrm>
                      <a:off x="1790024" y="3688102"/>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a:t>
                      </a:r>
                      <a:endParaRPr kumimoji="0" lang="en-US" altLang="en-US" sz="1000" b="0" i="0" u="none" strike="noStrike" cap="none" normalizeH="0" baseline="0" dirty="0">
                        <a:ln>
                          <a:noFill/>
                        </a:ln>
                        <a:solidFill>
                          <a:schemeClr val="tx1"/>
                        </a:solidFill>
                        <a:effectLst/>
                        <a:latin typeface="+mn-lt"/>
                      </a:endParaRPr>
                    </a:p>
                  </p:txBody>
                </p:sp>
                <p:sp>
                  <p:nvSpPr>
                    <p:cNvPr id="673" name="Rectangle 643"/>
                    <p:cNvSpPr>
                      <a:spLocks noChangeArrowheads="1"/>
                    </p:cNvSpPr>
                    <p:nvPr/>
                  </p:nvSpPr>
                  <p:spPr bwMode="auto">
                    <a:xfrm>
                      <a:off x="1658577" y="2789396"/>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674" name="Rectangle 632"/>
                    <p:cNvSpPr>
                      <a:spLocks noChangeArrowheads="1"/>
                    </p:cNvSpPr>
                    <p:nvPr/>
                  </p:nvSpPr>
                  <p:spPr bwMode="auto">
                    <a:xfrm>
                      <a:off x="2686844" y="3851538"/>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300</a:t>
                      </a:r>
                      <a:endParaRPr kumimoji="0" lang="en-US" altLang="en-US" sz="1000" b="0" i="0" u="none" strike="noStrike" cap="none" normalizeH="0" baseline="0" dirty="0">
                        <a:ln>
                          <a:noFill/>
                        </a:ln>
                        <a:solidFill>
                          <a:schemeClr val="tx1"/>
                        </a:solidFill>
                        <a:effectLst/>
                        <a:latin typeface="+mn-lt"/>
                      </a:endParaRPr>
                    </a:p>
                  </p:txBody>
                </p:sp>
                <p:sp>
                  <p:nvSpPr>
                    <p:cNvPr id="675" name="Rectangle 634"/>
                    <p:cNvSpPr>
                      <a:spLocks noChangeArrowheads="1"/>
                    </p:cNvSpPr>
                    <p:nvPr/>
                  </p:nvSpPr>
                  <p:spPr bwMode="auto">
                    <a:xfrm>
                      <a:off x="3247268" y="3851538"/>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400</a:t>
                      </a:r>
                      <a:endParaRPr kumimoji="0" lang="en-US" altLang="en-US" sz="1000" b="0" i="0" u="none" strike="noStrike" cap="none" normalizeH="0" baseline="0" dirty="0">
                        <a:ln>
                          <a:noFill/>
                        </a:ln>
                        <a:solidFill>
                          <a:schemeClr val="tx1"/>
                        </a:solidFill>
                        <a:effectLst/>
                        <a:latin typeface="+mn-lt"/>
                      </a:endParaRPr>
                    </a:p>
                  </p:txBody>
                </p:sp>
                <p:sp>
                  <p:nvSpPr>
                    <p:cNvPr id="676" name="Rectangle 670"/>
                    <p:cNvSpPr>
                      <a:spLocks noChangeArrowheads="1"/>
                    </p:cNvSpPr>
                    <p:nvPr/>
                  </p:nvSpPr>
                  <p:spPr bwMode="auto">
                    <a:xfrm>
                      <a:off x="3818673" y="3851538"/>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500</a:t>
                      </a:r>
                      <a:endParaRPr kumimoji="0" lang="en-US" altLang="en-US" sz="1000" b="0" i="0" u="none" strike="noStrike" cap="none" normalizeH="0" baseline="0" dirty="0">
                        <a:ln>
                          <a:noFill/>
                        </a:ln>
                        <a:solidFill>
                          <a:schemeClr val="tx1"/>
                        </a:solidFill>
                        <a:effectLst/>
                        <a:latin typeface="+mn-lt"/>
                      </a:endParaRPr>
                    </a:p>
                  </p:txBody>
                </p:sp>
                <p:sp>
                  <p:nvSpPr>
                    <p:cNvPr id="677" name="Rectangle 741"/>
                    <p:cNvSpPr>
                      <a:spLocks noChangeArrowheads="1"/>
                    </p:cNvSpPr>
                    <p:nvPr/>
                  </p:nvSpPr>
                  <p:spPr bwMode="auto">
                    <a:xfrm>
                      <a:off x="2130449" y="3851538"/>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200</a:t>
                      </a:r>
                      <a:endParaRPr kumimoji="0" lang="en-US" altLang="en-US" sz="1000" b="0" i="0" u="none" strike="noStrike" cap="none" normalizeH="0" baseline="0" dirty="0">
                        <a:ln>
                          <a:noFill/>
                        </a:ln>
                        <a:solidFill>
                          <a:schemeClr val="tx1"/>
                        </a:solidFill>
                        <a:effectLst/>
                        <a:latin typeface="+mn-lt"/>
                      </a:endParaRPr>
                    </a:p>
                  </p:txBody>
                </p:sp>
                <p:sp>
                  <p:nvSpPr>
                    <p:cNvPr id="679" name="Rectangle 611"/>
                    <p:cNvSpPr>
                      <a:spLocks noChangeArrowheads="1"/>
                    </p:cNvSpPr>
                    <p:nvPr/>
                  </p:nvSpPr>
                  <p:spPr bwMode="auto">
                    <a:xfrm>
                      <a:off x="4288201" y="3672922"/>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681" name="Rectangle 652"/>
                    <p:cNvSpPr>
                      <a:spLocks noChangeArrowheads="1"/>
                    </p:cNvSpPr>
                    <p:nvPr/>
                  </p:nvSpPr>
                  <p:spPr bwMode="auto">
                    <a:xfrm>
                      <a:off x="4288201" y="3173249"/>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5000</a:t>
                      </a:r>
                      <a:endParaRPr kumimoji="0" lang="en-US" altLang="en-US" sz="1000" b="0" i="0" u="none" strike="noStrike" cap="none" normalizeH="0" baseline="0" dirty="0">
                        <a:ln>
                          <a:noFill/>
                        </a:ln>
                        <a:solidFill>
                          <a:schemeClr val="tx1"/>
                        </a:solidFill>
                        <a:effectLst/>
                        <a:latin typeface="+mn-lt"/>
                      </a:endParaRPr>
                    </a:p>
                  </p:txBody>
                </p:sp>
                <p:sp>
                  <p:nvSpPr>
                    <p:cNvPr id="683" name="Rectangle 655"/>
                    <p:cNvSpPr>
                      <a:spLocks noChangeArrowheads="1"/>
                    </p:cNvSpPr>
                    <p:nvPr/>
                  </p:nvSpPr>
                  <p:spPr bwMode="auto">
                    <a:xfrm>
                      <a:off x="4288201" y="2688351"/>
                      <a:ext cx="3286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10000</a:t>
                      </a:r>
                      <a:endParaRPr kumimoji="0" lang="en-US" altLang="en-US" sz="1000" b="0" i="0" u="none" strike="noStrike" cap="none" normalizeH="0" baseline="0" dirty="0">
                        <a:ln>
                          <a:noFill/>
                        </a:ln>
                        <a:solidFill>
                          <a:schemeClr val="tx1"/>
                        </a:solidFill>
                        <a:effectLst/>
                        <a:latin typeface="+mn-lt"/>
                      </a:endParaRPr>
                    </a:p>
                  </p:txBody>
                </p:sp>
                <p:sp>
                  <p:nvSpPr>
                    <p:cNvPr id="687" name="Rectangle 659"/>
                    <p:cNvSpPr>
                      <a:spLocks noChangeArrowheads="1"/>
                    </p:cNvSpPr>
                    <p:nvPr/>
                  </p:nvSpPr>
                  <p:spPr bwMode="auto">
                    <a:xfrm>
                      <a:off x="4288201" y="2196020"/>
                      <a:ext cx="3286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15000</a:t>
                      </a:r>
                      <a:endParaRPr kumimoji="0" lang="en-US" altLang="en-US" sz="1000" b="0" i="0" u="none" strike="noStrike" cap="none" normalizeH="0" baseline="0" dirty="0">
                        <a:ln>
                          <a:noFill/>
                        </a:ln>
                        <a:solidFill>
                          <a:schemeClr val="tx1"/>
                        </a:solidFill>
                        <a:effectLst/>
                        <a:latin typeface="+mn-lt"/>
                      </a:endParaRPr>
                    </a:p>
                  </p:txBody>
                </p:sp>
              </p:grpSp>
              <p:sp>
                <p:nvSpPr>
                  <p:cNvPr id="682" name="Rectangle 681"/>
                  <p:cNvSpPr/>
                  <p:nvPr/>
                </p:nvSpPr>
                <p:spPr>
                  <a:xfrm rot="16200000">
                    <a:off x="1155280" y="2867736"/>
                    <a:ext cx="768160" cy="246221"/>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ea typeface="+mn-ea"/>
                        <a:cs typeface="+mn-cs"/>
                      </a:rPr>
                      <a:t>Titer in HAI</a:t>
                    </a:r>
                    <a:endParaRPr kumimoji="0" lang="en-US" sz="1000" b="0" i="0" u="none" strike="noStrike" kern="0" cap="none" spc="0" normalizeH="0" baseline="0" noProof="0" dirty="0">
                      <a:ln>
                        <a:noFill/>
                      </a:ln>
                      <a:solidFill>
                        <a:srgbClr val="595A59"/>
                      </a:solidFill>
                      <a:effectLst/>
                      <a:uLnTx/>
                      <a:uFillTx/>
                      <a:ea typeface="+mn-ea"/>
                      <a:cs typeface="+mn-cs"/>
                    </a:endParaRPr>
                  </a:p>
                </p:txBody>
              </p:sp>
            </p:grpSp>
          </p:grpSp>
        </p:grpSp>
        <p:cxnSp>
          <p:nvCxnSpPr>
            <p:cNvPr id="361" name="Straight Connector 360"/>
            <p:cNvCxnSpPr/>
            <p:nvPr/>
          </p:nvCxnSpPr>
          <p:spPr>
            <a:xfrm>
              <a:off x="996173" y="1238139"/>
              <a:ext cx="387222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6" name="Line 1276"/>
            <p:cNvSpPr>
              <a:spLocks noChangeShapeType="1"/>
            </p:cNvSpPr>
            <p:nvPr/>
          </p:nvSpPr>
          <p:spPr bwMode="auto">
            <a:xfrm flipV="1">
              <a:off x="2486340" y="1966816"/>
              <a:ext cx="0" cy="1481286"/>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599" name="Line 1251"/>
            <p:cNvSpPr>
              <a:spLocks noChangeShapeType="1"/>
            </p:cNvSpPr>
            <p:nvPr/>
          </p:nvSpPr>
          <p:spPr bwMode="auto">
            <a:xfrm flipH="1">
              <a:off x="1885622" y="3447631"/>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606" name="Line 1288"/>
            <p:cNvSpPr>
              <a:spLocks noChangeShapeType="1"/>
            </p:cNvSpPr>
            <p:nvPr/>
          </p:nvSpPr>
          <p:spPr bwMode="auto">
            <a:xfrm>
              <a:off x="1936201" y="345488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grpSp>
          <p:nvGrpSpPr>
            <p:cNvPr id="3" name="Group 2"/>
            <p:cNvGrpSpPr/>
            <p:nvPr/>
          </p:nvGrpSpPr>
          <p:grpSpPr>
            <a:xfrm>
              <a:off x="1946526" y="2408626"/>
              <a:ext cx="2109446" cy="749101"/>
              <a:chOff x="1941786" y="2711509"/>
              <a:chExt cx="2109446" cy="749101"/>
            </a:xfrm>
          </p:grpSpPr>
          <p:sp>
            <p:nvSpPr>
              <p:cNvPr id="577" name="Freeform 1368"/>
              <p:cNvSpPr/>
              <p:nvPr/>
            </p:nvSpPr>
            <p:spPr bwMode="auto">
              <a:xfrm>
                <a:off x="1980857" y="2755005"/>
                <a:ext cx="2053674" cy="669358"/>
              </a:xfrm>
              <a:custGeom>
                <a:avLst/>
                <a:gdLst>
                  <a:gd name="T0" fmla="*/ 0 w 841"/>
                  <a:gd name="T1" fmla="*/ 0 h 277"/>
                  <a:gd name="T2" fmla="*/ 15 w 841"/>
                  <a:gd name="T3" fmla="*/ 229 h 277"/>
                  <a:gd name="T4" fmla="*/ 31 w 841"/>
                  <a:gd name="T5" fmla="*/ 268 h 277"/>
                  <a:gd name="T6" fmla="*/ 45 w 841"/>
                  <a:gd name="T7" fmla="*/ 277 h 277"/>
                  <a:gd name="T8" fmla="*/ 110 w 841"/>
                  <a:gd name="T9" fmla="*/ 214 h 277"/>
                  <a:gd name="T10" fmla="*/ 178 w 841"/>
                  <a:gd name="T11" fmla="*/ 142 h 277"/>
                  <a:gd name="T12" fmla="*/ 243 w 841"/>
                  <a:gd name="T13" fmla="*/ 102 h 277"/>
                  <a:gd name="T14" fmla="*/ 322 w 841"/>
                  <a:gd name="T15" fmla="*/ 56 h 277"/>
                  <a:gd name="T16" fmla="*/ 339 w 841"/>
                  <a:gd name="T17" fmla="*/ 106 h 277"/>
                  <a:gd name="T18" fmla="*/ 355 w 841"/>
                  <a:gd name="T19" fmla="*/ 229 h 277"/>
                  <a:gd name="T20" fmla="*/ 369 w 841"/>
                  <a:gd name="T21" fmla="*/ 254 h 277"/>
                  <a:gd name="T22" fmla="*/ 391 w 841"/>
                  <a:gd name="T23" fmla="*/ 277 h 277"/>
                  <a:gd name="T24" fmla="*/ 760 w 841"/>
                  <a:gd name="T25" fmla="*/ 83 h 277"/>
                  <a:gd name="T26" fmla="*/ 841 w 841"/>
                  <a:gd name="T27" fmla="*/ 77 h 277"/>
                  <a:gd name="connsiteX0" fmla="*/ 0 w 10000"/>
                  <a:gd name="connsiteY0" fmla="*/ 0 h 10000"/>
                  <a:gd name="connsiteX1" fmla="*/ 178 w 10000"/>
                  <a:gd name="connsiteY1" fmla="*/ 8267 h 10000"/>
                  <a:gd name="connsiteX2" fmla="*/ 369 w 10000"/>
                  <a:gd name="connsiteY2" fmla="*/ 9675 h 10000"/>
                  <a:gd name="connsiteX3" fmla="*/ 535 w 10000"/>
                  <a:gd name="connsiteY3" fmla="*/ 10000 h 10000"/>
                  <a:gd name="connsiteX4" fmla="*/ 1308 w 10000"/>
                  <a:gd name="connsiteY4" fmla="*/ 7726 h 10000"/>
                  <a:gd name="connsiteX5" fmla="*/ 2117 w 10000"/>
                  <a:gd name="connsiteY5" fmla="*/ 5126 h 10000"/>
                  <a:gd name="connsiteX6" fmla="*/ 2889 w 10000"/>
                  <a:gd name="connsiteY6" fmla="*/ 3682 h 10000"/>
                  <a:gd name="connsiteX7" fmla="*/ 3829 w 10000"/>
                  <a:gd name="connsiteY7" fmla="*/ 2022 h 10000"/>
                  <a:gd name="connsiteX8" fmla="*/ 4031 w 10000"/>
                  <a:gd name="connsiteY8" fmla="*/ 3827 h 10000"/>
                  <a:gd name="connsiteX9" fmla="*/ 4221 w 10000"/>
                  <a:gd name="connsiteY9" fmla="*/ 8267 h 10000"/>
                  <a:gd name="connsiteX10" fmla="*/ 4388 w 10000"/>
                  <a:gd name="connsiteY10" fmla="*/ 9170 h 10000"/>
                  <a:gd name="connsiteX11" fmla="*/ 4649 w 10000"/>
                  <a:gd name="connsiteY11" fmla="*/ 10000 h 10000"/>
                  <a:gd name="connsiteX12" fmla="*/ 8928 w 10000"/>
                  <a:gd name="connsiteY12" fmla="*/ 2847 h 10000"/>
                  <a:gd name="connsiteX13" fmla="*/ 10000 w 10000"/>
                  <a:gd name="connsiteY13" fmla="*/ 2780 h 10000"/>
                  <a:gd name="connsiteX0-1" fmla="*/ 0 w 10000"/>
                  <a:gd name="connsiteY0-2" fmla="*/ 0 h 10000"/>
                  <a:gd name="connsiteX1-3" fmla="*/ 178 w 10000"/>
                  <a:gd name="connsiteY1-4" fmla="*/ 8267 h 10000"/>
                  <a:gd name="connsiteX2-5" fmla="*/ 369 w 10000"/>
                  <a:gd name="connsiteY2-6" fmla="*/ 9675 h 10000"/>
                  <a:gd name="connsiteX3-7" fmla="*/ 535 w 10000"/>
                  <a:gd name="connsiteY3-8" fmla="*/ 10000 h 10000"/>
                  <a:gd name="connsiteX4-9" fmla="*/ 1308 w 10000"/>
                  <a:gd name="connsiteY4-10" fmla="*/ 7726 h 10000"/>
                  <a:gd name="connsiteX5-11" fmla="*/ 2117 w 10000"/>
                  <a:gd name="connsiteY5-12" fmla="*/ 5126 h 10000"/>
                  <a:gd name="connsiteX6-13" fmla="*/ 2889 w 10000"/>
                  <a:gd name="connsiteY6-14" fmla="*/ 3682 h 10000"/>
                  <a:gd name="connsiteX7-15" fmla="*/ 3829 w 10000"/>
                  <a:gd name="connsiteY7-16" fmla="*/ 2022 h 10000"/>
                  <a:gd name="connsiteX8-17" fmla="*/ 4031 w 10000"/>
                  <a:gd name="connsiteY8-18" fmla="*/ 3827 h 10000"/>
                  <a:gd name="connsiteX9-19" fmla="*/ 4221 w 10000"/>
                  <a:gd name="connsiteY9-20" fmla="*/ 8267 h 10000"/>
                  <a:gd name="connsiteX10-21" fmla="*/ 4388 w 10000"/>
                  <a:gd name="connsiteY10-22" fmla="*/ 9170 h 10000"/>
                  <a:gd name="connsiteX11-23" fmla="*/ 4564 w 10000"/>
                  <a:gd name="connsiteY11-24" fmla="*/ 9888 h 10000"/>
                  <a:gd name="connsiteX12-25" fmla="*/ 8928 w 10000"/>
                  <a:gd name="connsiteY12-26" fmla="*/ 2847 h 10000"/>
                  <a:gd name="connsiteX13-27" fmla="*/ 10000 w 10000"/>
                  <a:gd name="connsiteY13-28" fmla="*/ 2780 h 10000"/>
                  <a:gd name="connsiteX0-29" fmla="*/ 0 w 10000"/>
                  <a:gd name="connsiteY0-30" fmla="*/ 0 h 10000"/>
                  <a:gd name="connsiteX1-31" fmla="*/ 178 w 10000"/>
                  <a:gd name="connsiteY1-32" fmla="*/ 8267 h 10000"/>
                  <a:gd name="connsiteX2-33" fmla="*/ 369 w 10000"/>
                  <a:gd name="connsiteY2-34" fmla="*/ 9675 h 10000"/>
                  <a:gd name="connsiteX3-35" fmla="*/ 535 w 10000"/>
                  <a:gd name="connsiteY3-36" fmla="*/ 10000 h 10000"/>
                  <a:gd name="connsiteX4-37" fmla="*/ 1308 w 10000"/>
                  <a:gd name="connsiteY4-38" fmla="*/ 7726 h 10000"/>
                  <a:gd name="connsiteX5-39" fmla="*/ 2117 w 10000"/>
                  <a:gd name="connsiteY5-40" fmla="*/ 5126 h 10000"/>
                  <a:gd name="connsiteX6-41" fmla="*/ 2889 w 10000"/>
                  <a:gd name="connsiteY6-42" fmla="*/ 3682 h 10000"/>
                  <a:gd name="connsiteX7-43" fmla="*/ 3829 w 10000"/>
                  <a:gd name="connsiteY7-44" fmla="*/ 2022 h 10000"/>
                  <a:gd name="connsiteX8-45" fmla="*/ 4031 w 10000"/>
                  <a:gd name="connsiteY8-46" fmla="*/ 3827 h 10000"/>
                  <a:gd name="connsiteX9-47" fmla="*/ 4221 w 10000"/>
                  <a:gd name="connsiteY9-48" fmla="*/ 8267 h 10000"/>
                  <a:gd name="connsiteX10-49" fmla="*/ 4376 w 10000"/>
                  <a:gd name="connsiteY10-50" fmla="*/ 9058 h 10000"/>
                  <a:gd name="connsiteX11-51" fmla="*/ 4564 w 10000"/>
                  <a:gd name="connsiteY11-52" fmla="*/ 9888 h 10000"/>
                  <a:gd name="connsiteX12-53" fmla="*/ 8928 w 10000"/>
                  <a:gd name="connsiteY12-54" fmla="*/ 2847 h 10000"/>
                  <a:gd name="connsiteX13-55" fmla="*/ 10000 w 10000"/>
                  <a:gd name="connsiteY13-56" fmla="*/ 2780 h 10000"/>
                  <a:gd name="connsiteX0-57" fmla="*/ 0 w 10000"/>
                  <a:gd name="connsiteY0-58" fmla="*/ 0 h 10000"/>
                  <a:gd name="connsiteX1-59" fmla="*/ 178 w 10000"/>
                  <a:gd name="connsiteY1-60" fmla="*/ 8267 h 10000"/>
                  <a:gd name="connsiteX2-61" fmla="*/ 369 w 10000"/>
                  <a:gd name="connsiteY2-62" fmla="*/ 9675 h 10000"/>
                  <a:gd name="connsiteX3-63" fmla="*/ 535 w 10000"/>
                  <a:gd name="connsiteY3-64" fmla="*/ 10000 h 10000"/>
                  <a:gd name="connsiteX4-65" fmla="*/ 1308 w 10000"/>
                  <a:gd name="connsiteY4-66" fmla="*/ 7726 h 10000"/>
                  <a:gd name="connsiteX5-67" fmla="*/ 2117 w 10000"/>
                  <a:gd name="connsiteY5-68" fmla="*/ 5126 h 10000"/>
                  <a:gd name="connsiteX6-69" fmla="*/ 2889 w 10000"/>
                  <a:gd name="connsiteY6-70" fmla="*/ 3682 h 10000"/>
                  <a:gd name="connsiteX7-71" fmla="*/ 3829 w 10000"/>
                  <a:gd name="connsiteY7-72" fmla="*/ 2022 h 10000"/>
                  <a:gd name="connsiteX8-73" fmla="*/ 4031 w 10000"/>
                  <a:gd name="connsiteY8-74" fmla="*/ 3827 h 10000"/>
                  <a:gd name="connsiteX9-75" fmla="*/ 4185 w 10000"/>
                  <a:gd name="connsiteY9-76" fmla="*/ 8267 h 10000"/>
                  <a:gd name="connsiteX10-77" fmla="*/ 4376 w 10000"/>
                  <a:gd name="connsiteY10-78" fmla="*/ 9058 h 10000"/>
                  <a:gd name="connsiteX11-79" fmla="*/ 4564 w 10000"/>
                  <a:gd name="connsiteY11-80" fmla="*/ 9888 h 10000"/>
                  <a:gd name="connsiteX12-81" fmla="*/ 8928 w 10000"/>
                  <a:gd name="connsiteY12-82" fmla="*/ 2847 h 10000"/>
                  <a:gd name="connsiteX13-83" fmla="*/ 10000 w 10000"/>
                  <a:gd name="connsiteY13-84" fmla="*/ 2780 h 10000"/>
                  <a:gd name="connsiteX0-85" fmla="*/ 0 w 10000"/>
                  <a:gd name="connsiteY0-86" fmla="*/ 0 h 10000"/>
                  <a:gd name="connsiteX1-87" fmla="*/ 178 w 10000"/>
                  <a:gd name="connsiteY1-88" fmla="*/ 8267 h 10000"/>
                  <a:gd name="connsiteX2-89" fmla="*/ 369 w 10000"/>
                  <a:gd name="connsiteY2-90" fmla="*/ 9675 h 10000"/>
                  <a:gd name="connsiteX3-91" fmla="*/ 535 w 10000"/>
                  <a:gd name="connsiteY3-92" fmla="*/ 10000 h 10000"/>
                  <a:gd name="connsiteX4-93" fmla="*/ 1308 w 10000"/>
                  <a:gd name="connsiteY4-94" fmla="*/ 7726 h 10000"/>
                  <a:gd name="connsiteX5-95" fmla="*/ 2117 w 10000"/>
                  <a:gd name="connsiteY5-96" fmla="*/ 5126 h 10000"/>
                  <a:gd name="connsiteX6-97" fmla="*/ 2889 w 10000"/>
                  <a:gd name="connsiteY6-98" fmla="*/ 3682 h 10000"/>
                  <a:gd name="connsiteX7-99" fmla="*/ 3829 w 10000"/>
                  <a:gd name="connsiteY7-100" fmla="*/ 2022 h 10000"/>
                  <a:gd name="connsiteX8-101" fmla="*/ 3995 w 10000"/>
                  <a:gd name="connsiteY8-102" fmla="*/ 3827 h 10000"/>
                  <a:gd name="connsiteX9-103" fmla="*/ 4185 w 10000"/>
                  <a:gd name="connsiteY9-104" fmla="*/ 8267 h 10000"/>
                  <a:gd name="connsiteX10-105" fmla="*/ 4376 w 10000"/>
                  <a:gd name="connsiteY10-106" fmla="*/ 9058 h 10000"/>
                  <a:gd name="connsiteX11-107" fmla="*/ 4564 w 10000"/>
                  <a:gd name="connsiteY11-108" fmla="*/ 9888 h 10000"/>
                  <a:gd name="connsiteX12-109" fmla="*/ 8928 w 10000"/>
                  <a:gd name="connsiteY12-110" fmla="*/ 2847 h 10000"/>
                  <a:gd name="connsiteX13-111" fmla="*/ 10000 w 10000"/>
                  <a:gd name="connsiteY13-112" fmla="*/ 2780 h 10000"/>
                  <a:gd name="connsiteX0-113" fmla="*/ 0 w 10000"/>
                  <a:gd name="connsiteY0-114" fmla="*/ 0 h 10000"/>
                  <a:gd name="connsiteX1-115" fmla="*/ 178 w 10000"/>
                  <a:gd name="connsiteY1-116" fmla="*/ 8267 h 10000"/>
                  <a:gd name="connsiteX2-117" fmla="*/ 369 w 10000"/>
                  <a:gd name="connsiteY2-118" fmla="*/ 9675 h 10000"/>
                  <a:gd name="connsiteX3-119" fmla="*/ 535 w 10000"/>
                  <a:gd name="connsiteY3-120" fmla="*/ 10000 h 10000"/>
                  <a:gd name="connsiteX4-121" fmla="*/ 1308 w 10000"/>
                  <a:gd name="connsiteY4-122" fmla="*/ 7726 h 10000"/>
                  <a:gd name="connsiteX5-123" fmla="*/ 2117 w 10000"/>
                  <a:gd name="connsiteY5-124" fmla="*/ 5126 h 10000"/>
                  <a:gd name="connsiteX6-125" fmla="*/ 2889 w 10000"/>
                  <a:gd name="connsiteY6-126" fmla="*/ 3682 h 10000"/>
                  <a:gd name="connsiteX7-127" fmla="*/ 3829 w 10000"/>
                  <a:gd name="connsiteY7-128" fmla="*/ 2022 h 10000"/>
                  <a:gd name="connsiteX8-129" fmla="*/ 3995 w 10000"/>
                  <a:gd name="connsiteY8-130" fmla="*/ 3827 h 10000"/>
                  <a:gd name="connsiteX9-131" fmla="*/ 4185 w 10000"/>
                  <a:gd name="connsiteY9-132" fmla="*/ 8267 h 10000"/>
                  <a:gd name="connsiteX10-133" fmla="*/ 4376 w 10000"/>
                  <a:gd name="connsiteY10-134" fmla="*/ 9058 h 10000"/>
                  <a:gd name="connsiteX11-135" fmla="*/ 4564 w 10000"/>
                  <a:gd name="connsiteY11-136" fmla="*/ 9888 h 10000"/>
                  <a:gd name="connsiteX12-137" fmla="*/ 8928 w 10000"/>
                  <a:gd name="connsiteY12-138" fmla="*/ 2847 h 10000"/>
                  <a:gd name="connsiteX13-139" fmla="*/ 10000 w 10000"/>
                  <a:gd name="connsiteY13-140" fmla="*/ 2780 h 10000"/>
                  <a:gd name="connsiteX0-141" fmla="*/ 0 w 10000"/>
                  <a:gd name="connsiteY0-142" fmla="*/ 0 h 10000"/>
                  <a:gd name="connsiteX1-143" fmla="*/ 178 w 10000"/>
                  <a:gd name="connsiteY1-144" fmla="*/ 8267 h 10000"/>
                  <a:gd name="connsiteX2-145" fmla="*/ 369 w 10000"/>
                  <a:gd name="connsiteY2-146" fmla="*/ 9675 h 10000"/>
                  <a:gd name="connsiteX3-147" fmla="*/ 535 w 10000"/>
                  <a:gd name="connsiteY3-148" fmla="*/ 10000 h 10000"/>
                  <a:gd name="connsiteX4-149" fmla="*/ 1308 w 10000"/>
                  <a:gd name="connsiteY4-150" fmla="*/ 7726 h 10000"/>
                  <a:gd name="connsiteX5-151" fmla="*/ 2117 w 10000"/>
                  <a:gd name="connsiteY5-152" fmla="*/ 5126 h 10000"/>
                  <a:gd name="connsiteX6-153" fmla="*/ 2889 w 10000"/>
                  <a:gd name="connsiteY6-154" fmla="*/ 3682 h 10000"/>
                  <a:gd name="connsiteX7-155" fmla="*/ 3829 w 10000"/>
                  <a:gd name="connsiteY7-156" fmla="*/ 2022 h 10000"/>
                  <a:gd name="connsiteX8-157" fmla="*/ 3995 w 10000"/>
                  <a:gd name="connsiteY8-158" fmla="*/ 3827 h 10000"/>
                  <a:gd name="connsiteX9-159" fmla="*/ 4185 w 10000"/>
                  <a:gd name="connsiteY9-160" fmla="*/ 8267 h 10000"/>
                  <a:gd name="connsiteX10-161" fmla="*/ 4376 w 10000"/>
                  <a:gd name="connsiteY10-162" fmla="*/ 9058 h 10000"/>
                  <a:gd name="connsiteX11-163" fmla="*/ 4564 w 10000"/>
                  <a:gd name="connsiteY11-164" fmla="*/ 9888 h 10000"/>
                  <a:gd name="connsiteX12-165" fmla="*/ 8928 w 10000"/>
                  <a:gd name="connsiteY12-166" fmla="*/ 2847 h 10000"/>
                  <a:gd name="connsiteX13-167" fmla="*/ 10000 w 10000"/>
                  <a:gd name="connsiteY13-168" fmla="*/ 2780 h 10000"/>
                  <a:gd name="connsiteX0-169" fmla="*/ 0 w 10000"/>
                  <a:gd name="connsiteY0-170" fmla="*/ 0 h 10000"/>
                  <a:gd name="connsiteX1-171" fmla="*/ 178 w 10000"/>
                  <a:gd name="connsiteY1-172" fmla="*/ 8267 h 10000"/>
                  <a:gd name="connsiteX2-173" fmla="*/ 369 w 10000"/>
                  <a:gd name="connsiteY2-174" fmla="*/ 9675 h 10000"/>
                  <a:gd name="connsiteX3-175" fmla="*/ 535 w 10000"/>
                  <a:gd name="connsiteY3-176" fmla="*/ 10000 h 10000"/>
                  <a:gd name="connsiteX4-177" fmla="*/ 1308 w 10000"/>
                  <a:gd name="connsiteY4-178" fmla="*/ 7726 h 10000"/>
                  <a:gd name="connsiteX5-179" fmla="*/ 2117 w 10000"/>
                  <a:gd name="connsiteY5-180" fmla="*/ 5126 h 10000"/>
                  <a:gd name="connsiteX6-181" fmla="*/ 2889 w 10000"/>
                  <a:gd name="connsiteY6-182" fmla="*/ 3682 h 10000"/>
                  <a:gd name="connsiteX7-183" fmla="*/ 3829 w 10000"/>
                  <a:gd name="connsiteY7-184" fmla="*/ 2022 h 10000"/>
                  <a:gd name="connsiteX8-185" fmla="*/ 3995 w 10000"/>
                  <a:gd name="connsiteY8-186" fmla="*/ 3827 h 10000"/>
                  <a:gd name="connsiteX9-187" fmla="*/ 4185 w 10000"/>
                  <a:gd name="connsiteY9-188" fmla="*/ 8267 h 10000"/>
                  <a:gd name="connsiteX10-189" fmla="*/ 4376 w 10000"/>
                  <a:gd name="connsiteY10-190" fmla="*/ 9058 h 10000"/>
                  <a:gd name="connsiteX11-191" fmla="*/ 4564 w 10000"/>
                  <a:gd name="connsiteY11-192" fmla="*/ 9888 h 10000"/>
                  <a:gd name="connsiteX12-193" fmla="*/ 8928 w 10000"/>
                  <a:gd name="connsiteY12-194" fmla="*/ 2847 h 10000"/>
                  <a:gd name="connsiteX13-195" fmla="*/ 10000 w 10000"/>
                  <a:gd name="connsiteY13-196" fmla="*/ 2780 h 10000"/>
                  <a:gd name="connsiteX0-197" fmla="*/ 0 w 10000"/>
                  <a:gd name="connsiteY0-198" fmla="*/ 0 h 10000"/>
                  <a:gd name="connsiteX1-199" fmla="*/ 178 w 10000"/>
                  <a:gd name="connsiteY1-200" fmla="*/ 8267 h 10000"/>
                  <a:gd name="connsiteX2-201" fmla="*/ 369 w 10000"/>
                  <a:gd name="connsiteY2-202" fmla="*/ 9675 h 10000"/>
                  <a:gd name="connsiteX3-203" fmla="*/ 535 w 10000"/>
                  <a:gd name="connsiteY3-204" fmla="*/ 10000 h 10000"/>
                  <a:gd name="connsiteX4-205" fmla="*/ 1308 w 10000"/>
                  <a:gd name="connsiteY4-206" fmla="*/ 7726 h 10000"/>
                  <a:gd name="connsiteX5-207" fmla="*/ 2117 w 10000"/>
                  <a:gd name="connsiteY5-208" fmla="*/ 5126 h 10000"/>
                  <a:gd name="connsiteX6-209" fmla="*/ 2889 w 10000"/>
                  <a:gd name="connsiteY6-210" fmla="*/ 3682 h 10000"/>
                  <a:gd name="connsiteX7-211" fmla="*/ 3793 w 10000"/>
                  <a:gd name="connsiteY7-212" fmla="*/ 1835 h 10000"/>
                  <a:gd name="connsiteX8-213" fmla="*/ 3995 w 10000"/>
                  <a:gd name="connsiteY8-214" fmla="*/ 3827 h 10000"/>
                  <a:gd name="connsiteX9-215" fmla="*/ 4185 w 10000"/>
                  <a:gd name="connsiteY9-216" fmla="*/ 8267 h 10000"/>
                  <a:gd name="connsiteX10-217" fmla="*/ 4376 w 10000"/>
                  <a:gd name="connsiteY10-218" fmla="*/ 9058 h 10000"/>
                  <a:gd name="connsiteX11-219" fmla="*/ 4564 w 10000"/>
                  <a:gd name="connsiteY11-220" fmla="*/ 9888 h 10000"/>
                  <a:gd name="connsiteX12-221" fmla="*/ 8928 w 10000"/>
                  <a:gd name="connsiteY12-222" fmla="*/ 2847 h 10000"/>
                  <a:gd name="connsiteX13-223" fmla="*/ 10000 w 10000"/>
                  <a:gd name="connsiteY13-224" fmla="*/ 2780 h 10000"/>
                  <a:gd name="connsiteX0-225" fmla="*/ 0 w 10000"/>
                  <a:gd name="connsiteY0-226" fmla="*/ 0 h 10000"/>
                  <a:gd name="connsiteX1-227" fmla="*/ 178 w 10000"/>
                  <a:gd name="connsiteY1-228" fmla="*/ 8267 h 10000"/>
                  <a:gd name="connsiteX2-229" fmla="*/ 369 w 10000"/>
                  <a:gd name="connsiteY2-230" fmla="*/ 9675 h 10000"/>
                  <a:gd name="connsiteX3-231" fmla="*/ 535 w 10000"/>
                  <a:gd name="connsiteY3-232" fmla="*/ 10000 h 10000"/>
                  <a:gd name="connsiteX4-233" fmla="*/ 1308 w 10000"/>
                  <a:gd name="connsiteY4-234" fmla="*/ 7726 h 10000"/>
                  <a:gd name="connsiteX5-235" fmla="*/ 2117 w 10000"/>
                  <a:gd name="connsiteY5-236" fmla="*/ 5126 h 10000"/>
                  <a:gd name="connsiteX6-237" fmla="*/ 2840 w 10000"/>
                  <a:gd name="connsiteY6-238" fmla="*/ 3570 h 10000"/>
                  <a:gd name="connsiteX7-239" fmla="*/ 3793 w 10000"/>
                  <a:gd name="connsiteY7-240" fmla="*/ 1835 h 10000"/>
                  <a:gd name="connsiteX8-241" fmla="*/ 3995 w 10000"/>
                  <a:gd name="connsiteY8-242" fmla="*/ 3827 h 10000"/>
                  <a:gd name="connsiteX9-243" fmla="*/ 4185 w 10000"/>
                  <a:gd name="connsiteY9-244" fmla="*/ 8267 h 10000"/>
                  <a:gd name="connsiteX10-245" fmla="*/ 4376 w 10000"/>
                  <a:gd name="connsiteY10-246" fmla="*/ 9058 h 10000"/>
                  <a:gd name="connsiteX11-247" fmla="*/ 4564 w 10000"/>
                  <a:gd name="connsiteY11-248" fmla="*/ 9888 h 10000"/>
                  <a:gd name="connsiteX12-249" fmla="*/ 8928 w 10000"/>
                  <a:gd name="connsiteY12-250" fmla="*/ 2847 h 10000"/>
                  <a:gd name="connsiteX13-251" fmla="*/ 10000 w 10000"/>
                  <a:gd name="connsiteY13-252" fmla="*/ 2780 h 10000"/>
                  <a:gd name="connsiteX0-253" fmla="*/ 0 w 10000"/>
                  <a:gd name="connsiteY0-254" fmla="*/ 0 h 10000"/>
                  <a:gd name="connsiteX1-255" fmla="*/ 178 w 10000"/>
                  <a:gd name="connsiteY1-256" fmla="*/ 8267 h 10000"/>
                  <a:gd name="connsiteX2-257" fmla="*/ 369 w 10000"/>
                  <a:gd name="connsiteY2-258" fmla="*/ 9675 h 10000"/>
                  <a:gd name="connsiteX3-259" fmla="*/ 535 w 10000"/>
                  <a:gd name="connsiteY3-260" fmla="*/ 10000 h 10000"/>
                  <a:gd name="connsiteX4-261" fmla="*/ 1308 w 10000"/>
                  <a:gd name="connsiteY4-262" fmla="*/ 7726 h 10000"/>
                  <a:gd name="connsiteX5-263" fmla="*/ 2117 w 10000"/>
                  <a:gd name="connsiteY5-264" fmla="*/ 5051 h 10000"/>
                  <a:gd name="connsiteX6-265" fmla="*/ 2840 w 10000"/>
                  <a:gd name="connsiteY6-266" fmla="*/ 3570 h 10000"/>
                  <a:gd name="connsiteX7-267" fmla="*/ 3793 w 10000"/>
                  <a:gd name="connsiteY7-268" fmla="*/ 1835 h 10000"/>
                  <a:gd name="connsiteX8-269" fmla="*/ 3995 w 10000"/>
                  <a:gd name="connsiteY8-270" fmla="*/ 3827 h 10000"/>
                  <a:gd name="connsiteX9-271" fmla="*/ 4185 w 10000"/>
                  <a:gd name="connsiteY9-272" fmla="*/ 8267 h 10000"/>
                  <a:gd name="connsiteX10-273" fmla="*/ 4376 w 10000"/>
                  <a:gd name="connsiteY10-274" fmla="*/ 9058 h 10000"/>
                  <a:gd name="connsiteX11-275" fmla="*/ 4564 w 10000"/>
                  <a:gd name="connsiteY11-276" fmla="*/ 9888 h 10000"/>
                  <a:gd name="connsiteX12-277" fmla="*/ 8928 w 10000"/>
                  <a:gd name="connsiteY12-278" fmla="*/ 2847 h 10000"/>
                  <a:gd name="connsiteX13-279" fmla="*/ 10000 w 10000"/>
                  <a:gd name="connsiteY13-280" fmla="*/ 2780 h 10000"/>
                  <a:gd name="connsiteX0-281" fmla="*/ 0 w 10000"/>
                  <a:gd name="connsiteY0-282" fmla="*/ 0 h 10000"/>
                  <a:gd name="connsiteX1-283" fmla="*/ 178 w 10000"/>
                  <a:gd name="connsiteY1-284" fmla="*/ 8267 h 10000"/>
                  <a:gd name="connsiteX2-285" fmla="*/ 369 w 10000"/>
                  <a:gd name="connsiteY2-286" fmla="*/ 9675 h 10000"/>
                  <a:gd name="connsiteX3-287" fmla="*/ 535 w 10000"/>
                  <a:gd name="connsiteY3-288" fmla="*/ 10000 h 10000"/>
                  <a:gd name="connsiteX4-289" fmla="*/ 1308 w 10000"/>
                  <a:gd name="connsiteY4-290" fmla="*/ 7614 h 10000"/>
                  <a:gd name="connsiteX5-291" fmla="*/ 2117 w 10000"/>
                  <a:gd name="connsiteY5-292" fmla="*/ 5051 h 10000"/>
                  <a:gd name="connsiteX6-293" fmla="*/ 2840 w 10000"/>
                  <a:gd name="connsiteY6-294" fmla="*/ 3570 h 10000"/>
                  <a:gd name="connsiteX7-295" fmla="*/ 3793 w 10000"/>
                  <a:gd name="connsiteY7-296" fmla="*/ 1835 h 10000"/>
                  <a:gd name="connsiteX8-297" fmla="*/ 3995 w 10000"/>
                  <a:gd name="connsiteY8-298" fmla="*/ 3827 h 10000"/>
                  <a:gd name="connsiteX9-299" fmla="*/ 4185 w 10000"/>
                  <a:gd name="connsiteY9-300" fmla="*/ 8267 h 10000"/>
                  <a:gd name="connsiteX10-301" fmla="*/ 4376 w 10000"/>
                  <a:gd name="connsiteY10-302" fmla="*/ 9058 h 10000"/>
                  <a:gd name="connsiteX11-303" fmla="*/ 4564 w 10000"/>
                  <a:gd name="connsiteY11-304" fmla="*/ 9888 h 10000"/>
                  <a:gd name="connsiteX12-305" fmla="*/ 8928 w 10000"/>
                  <a:gd name="connsiteY12-306" fmla="*/ 2847 h 10000"/>
                  <a:gd name="connsiteX13-307" fmla="*/ 10000 w 10000"/>
                  <a:gd name="connsiteY13-308" fmla="*/ 278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0000" h="10000">
                    <a:moveTo>
                      <a:pt x="0" y="0"/>
                    </a:moveTo>
                    <a:cubicBezTo>
                      <a:pt x="59" y="2756"/>
                      <a:pt x="119" y="5511"/>
                      <a:pt x="178" y="8267"/>
                    </a:cubicBezTo>
                    <a:cubicBezTo>
                      <a:pt x="242" y="8736"/>
                      <a:pt x="305" y="9206"/>
                      <a:pt x="369" y="9675"/>
                    </a:cubicBezTo>
                    <a:lnTo>
                      <a:pt x="535" y="10000"/>
                    </a:lnTo>
                    <a:lnTo>
                      <a:pt x="1308" y="7614"/>
                    </a:lnTo>
                    <a:lnTo>
                      <a:pt x="2117" y="5051"/>
                    </a:lnTo>
                    <a:lnTo>
                      <a:pt x="2840" y="3570"/>
                    </a:lnTo>
                    <a:lnTo>
                      <a:pt x="3793" y="1835"/>
                    </a:lnTo>
                    <a:cubicBezTo>
                      <a:pt x="3860" y="2437"/>
                      <a:pt x="3912" y="2924"/>
                      <a:pt x="3995" y="3827"/>
                    </a:cubicBezTo>
                    <a:cubicBezTo>
                      <a:pt x="4058" y="5307"/>
                      <a:pt x="4122" y="6787"/>
                      <a:pt x="4185" y="8267"/>
                    </a:cubicBezTo>
                    <a:cubicBezTo>
                      <a:pt x="4241" y="8568"/>
                      <a:pt x="4320" y="8757"/>
                      <a:pt x="4376" y="9058"/>
                    </a:cubicBezTo>
                    <a:cubicBezTo>
                      <a:pt x="4435" y="9297"/>
                      <a:pt x="4505" y="9649"/>
                      <a:pt x="4564" y="9888"/>
                    </a:cubicBezTo>
                    <a:lnTo>
                      <a:pt x="8928" y="2847"/>
                    </a:lnTo>
                    <a:cubicBezTo>
                      <a:pt x="9249" y="2775"/>
                      <a:pt x="9679" y="2852"/>
                      <a:pt x="10000" y="2780"/>
                    </a:cubicBezTo>
                  </a:path>
                </a:pathLst>
              </a:custGeom>
              <a:noFill/>
              <a:ln w="15875">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3200" dirty="0"/>
              </a:p>
            </p:txBody>
          </p:sp>
          <p:sp>
            <p:nvSpPr>
              <p:cNvPr id="642" name="Freeform 1340"/>
              <p:cNvSpPr/>
              <p:nvPr/>
            </p:nvSpPr>
            <p:spPr bwMode="auto">
              <a:xfrm>
                <a:off x="2881598" y="3380540"/>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43" name="Freeform 1342"/>
              <p:cNvSpPr/>
              <p:nvPr/>
            </p:nvSpPr>
            <p:spPr bwMode="auto">
              <a:xfrm>
                <a:off x="2061442" y="3390532"/>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44" name="Freeform 1344"/>
              <p:cNvSpPr/>
              <p:nvPr/>
            </p:nvSpPr>
            <p:spPr bwMode="auto">
              <a:xfrm>
                <a:off x="3780121" y="2909331"/>
                <a:ext cx="75701"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45" name="Freeform 1346"/>
              <p:cNvSpPr/>
              <p:nvPr/>
            </p:nvSpPr>
            <p:spPr bwMode="auto">
              <a:xfrm>
                <a:off x="3977974" y="2907242"/>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47" name="Freeform 1348"/>
              <p:cNvSpPr/>
              <p:nvPr/>
            </p:nvSpPr>
            <p:spPr bwMode="auto">
              <a:xfrm>
                <a:off x="1980857" y="3264877"/>
                <a:ext cx="75701" cy="6766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49" name="Freeform 1350"/>
              <p:cNvSpPr/>
              <p:nvPr/>
            </p:nvSpPr>
            <p:spPr bwMode="auto">
              <a:xfrm>
                <a:off x="2215283" y="3228629"/>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51" name="Freeform 1352"/>
              <p:cNvSpPr/>
              <p:nvPr/>
            </p:nvSpPr>
            <p:spPr bwMode="auto">
              <a:xfrm>
                <a:off x="2014932" y="3363788"/>
                <a:ext cx="75701"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52" name="Freeform 1354"/>
              <p:cNvSpPr/>
              <p:nvPr/>
            </p:nvSpPr>
            <p:spPr bwMode="auto">
              <a:xfrm>
                <a:off x="1941786" y="2711509"/>
                <a:ext cx="75701" cy="72494"/>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53" name="Freeform 1356"/>
              <p:cNvSpPr/>
              <p:nvPr/>
            </p:nvSpPr>
            <p:spPr bwMode="auto">
              <a:xfrm>
                <a:off x="2759668" y="2977318"/>
                <a:ext cx="80585"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55" name="Freeform 1358"/>
              <p:cNvSpPr/>
              <p:nvPr/>
            </p:nvSpPr>
            <p:spPr bwMode="auto">
              <a:xfrm>
                <a:off x="2376452" y="3049323"/>
                <a:ext cx="75701"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57" name="Freeform 1360"/>
              <p:cNvSpPr/>
              <p:nvPr/>
            </p:nvSpPr>
            <p:spPr bwMode="auto">
              <a:xfrm>
                <a:off x="2806178" y="3272125"/>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58" name="Freeform 1362"/>
              <p:cNvSpPr/>
              <p:nvPr/>
            </p:nvSpPr>
            <p:spPr bwMode="auto">
              <a:xfrm>
                <a:off x="2725481" y="2851582"/>
                <a:ext cx="75701"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61" name="Freeform 1364"/>
              <p:cNvSpPr/>
              <p:nvPr/>
            </p:nvSpPr>
            <p:spPr bwMode="auto">
              <a:xfrm>
                <a:off x="2535067" y="2960322"/>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663" name="Freeform 1366"/>
              <p:cNvSpPr/>
              <p:nvPr/>
            </p:nvSpPr>
            <p:spPr bwMode="auto">
              <a:xfrm>
                <a:off x="2842751" y="3325287"/>
                <a:ext cx="73258" cy="70078"/>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grpSp>
        <p:sp>
          <p:nvSpPr>
            <p:cNvPr id="688" name="Rectangle 950"/>
            <p:cNvSpPr>
              <a:spLocks noChangeArrowheads="1"/>
            </p:cNvSpPr>
            <p:nvPr/>
          </p:nvSpPr>
          <p:spPr bwMode="auto">
            <a:xfrm>
              <a:off x="2698044" y="1618994"/>
              <a:ext cx="601127" cy="18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mn-lt"/>
                </a:rPr>
                <a:t>Patient 11</a:t>
              </a:r>
              <a:endParaRPr kumimoji="0" lang="en-US" altLang="en-US" sz="1100" b="1" i="0" u="none" strike="noStrike" cap="none" normalizeH="0" baseline="0" dirty="0">
                <a:ln>
                  <a:noFill/>
                </a:ln>
                <a:solidFill>
                  <a:srgbClr val="595A59"/>
                </a:solidFill>
                <a:effectLst/>
                <a:latin typeface="+mn-lt"/>
              </a:endParaRPr>
            </a:p>
          </p:txBody>
        </p:sp>
      </p:grpSp>
      <p:sp>
        <p:nvSpPr>
          <p:cNvPr id="38" name="Rectangle 37"/>
          <p:cNvSpPr/>
          <p:nvPr/>
        </p:nvSpPr>
        <p:spPr>
          <a:xfrm>
            <a:off x="6877987" y="2204726"/>
            <a:ext cx="219856" cy="1482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24" name="Rectangle 1223"/>
          <p:cNvSpPr/>
          <p:nvPr/>
        </p:nvSpPr>
        <p:spPr>
          <a:xfrm>
            <a:off x="7430125" y="2204726"/>
            <a:ext cx="219856" cy="1482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25" name="Rectangle 1224"/>
          <p:cNvSpPr/>
          <p:nvPr/>
        </p:nvSpPr>
        <p:spPr>
          <a:xfrm>
            <a:off x="7979764" y="2204726"/>
            <a:ext cx="219856" cy="1482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70" name="Rectangle 950"/>
          <p:cNvSpPr>
            <a:spLocks noChangeArrowheads="1"/>
          </p:cNvSpPr>
          <p:nvPr/>
        </p:nvSpPr>
        <p:spPr bwMode="auto">
          <a:xfrm>
            <a:off x="7642170" y="1843066"/>
            <a:ext cx="528991" cy="18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1100" b="1" dirty="0">
                <a:solidFill>
                  <a:srgbClr val="595A59"/>
                </a:solidFill>
                <a:latin typeface="+mn-lt"/>
              </a:rPr>
              <a:t>P</a:t>
            </a:r>
            <a:r>
              <a:rPr kumimoji="0" lang="en-US" altLang="en-US" sz="1100" b="1" i="0" u="none" strike="noStrike" cap="none" normalizeH="0" baseline="0" dirty="0">
                <a:ln>
                  <a:noFill/>
                </a:ln>
                <a:solidFill>
                  <a:srgbClr val="595A59"/>
                </a:solidFill>
                <a:effectLst/>
                <a:latin typeface="+mn-lt"/>
              </a:rPr>
              <a:t>atient 7</a:t>
            </a:r>
            <a:endParaRPr kumimoji="0" lang="en-US" altLang="en-US" sz="1100" b="1" i="0" u="none" strike="noStrike" cap="none" normalizeH="0" baseline="0" dirty="0">
              <a:ln>
                <a:noFill/>
              </a:ln>
              <a:solidFill>
                <a:srgbClr val="595A59"/>
              </a:solidFill>
              <a:effectLst/>
              <a:latin typeface="+mn-lt"/>
            </a:endParaRPr>
          </a:p>
        </p:txBody>
      </p:sp>
      <p:grpSp>
        <p:nvGrpSpPr>
          <p:cNvPr id="25" name="Group 24"/>
          <p:cNvGrpSpPr/>
          <p:nvPr/>
        </p:nvGrpSpPr>
        <p:grpSpPr>
          <a:xfrm>
            <a:off x="6231218" y="2080751"/>
            <a:ext cx="3524059" cy="1852633"/>
            <a:chOff x="6231218" y="1840175"/>
            <a:chExt cx="3524059" cy="1852633"/>
          </a:xfrm>
        </p:grpSpPr>
        <p:sp>
          <p:nvSpPr>
            <p:cNvPr id="972" name="Freeform 1205"/>
            <p:cNvSpPr/>
            <p:nvPr/>
          </p:nvSpPr>
          <p:spPr bwMode="auto">
            <a:xfrm>
              <a:off x="6844965" y="1949431"/>
              <a:ext cx="2256355" cy="1498200"/>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3200" dirty="0"/>
            </a:p>
          </p:txBody>
        </p:sp>
        <p:sp>
          <p:nvSpPr>
            <p:cNvPr id="977" name="Rectangle 976"/>
            <p:cNvSpPr/>
            <p:nvPr/>
          </p:nvSpPr>
          <p:spPr>
            <a:xfrm rot="5400000">
              <a:off x="9107824" y="2555117"/>
              <a:ext cx="1048685" cy="246221"/>
            </a:xfrm>
            <a:prstGeom prst="rect">
              <a:avLst/>
            </a:prstGeom>
            <a:noFill/>
            <a:ln w="12700" cap="flat" cmpd="sng" algn="ctr">
              <a:noFill/>
              <a:prstDash val="solid"/>
              <a:miter lim="800000"/>
            </a:ln>
            <a:effectLst/>
          </p:spPr>
          <p:txBody>
            <a:bodyPr wrap="none" rtlCol="0" anchor="ctr">
              <a:spAutoFit/>
            </a:bodyPr>
            <a:lstStyle/>
            <a:p>
              <a:pPr lvl="0" algn="ctr">
                <a:defRPr/>
              </a:pPr>
              <a:r>
                <a:rPr lang="en-US" sz="1000" kern="0" dirty="0">
                  <a:solidFill>
                    <a:srgbClr val="595A59"/>
                  </a:solidFill>
                </a:rPr>
                <a:t>Total IgG, µg/mL</a:t>
              </a:r>
              <a:endParaRPr lang="en-US" sz="1000" kern="0" dirty="0">
                <a:solidFill>
                  <a:srgbClr val="595A59"/>
                </a:solidFill>
              </a:endParaRPr>
            </a:p>
          </p:txBody>
        </p:sp>
        <p:sp>
          <p:nvSpPr>
            <p:cNvPr id="980" name="Line 1207"/>
            <p:cNvSpPr>
              <a:spLocks noChangeShapeType="1"/>
            </p:cNvSpPr>
            <p:nvPr/>
          </p:nvSpPr>
          <p:spPr bwMode="auto">
            <a:xfrm flipH="1">
              <a:off x="6793683" y="299255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981" name="Line 1213"/>
            <p:cNvSpPr>
              <a:spLocks noChangeShapeType="1"/>
            </p:cNvSpPr>
            <p:nvPr/>
          </p:nvSpPr>
          <p:spPr bwMode="auto">
            <a:xfrm flipH="1">
              <a:off x="6793683" y="209916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982" name="Line 1219"/>
            <p:cNvSpPr>
              <a:spLocks noChangeShapeType="1"/>
            </p:cNvSpPr>
            <p:nvPr/>
          </p:nvSpPr>
          <p:spPr bwMode="auto">
            <a:xfrm flipH="1">
              <a:off x="9091550" y="3447631"/>
              <a:ext cx="5372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983" name="Line 1222"/>
            <p:cNvSpPr>
              <a:spLocks noChangeShapeType="1"/>
            </p:cNvSpPr>
            <p:nvPr/>
          </p:nvSpPr>
          <p:spPr bwMode="auto">
            <a:xfrm flipH="1">
              <a:off x="9101318" y="3145695"/>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984" name="Line 1226"/>
            <p:cNvSpPr>
              <a:spLocks noChangeShapeType="1"/>
            </p:cNvSpPr>
            <p:nvPr/>
          </p:nvSpPr>
          <p:spPr bwMode="auto">
            <a:xfrm flipH="1">
              <a:off x="9101318" y="2554151"/>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985" name="Line 1231"/>
            <p:cNvSpPr>
              <a:spLocks noChangeShapeType="1"/>
            </p:cNvSpPr>
            <p:nvPr/>
          </p:nvSpPr>
          <p:spPr bwMode="auto">
            <a:xfrm flipH="1">
              <a:off x="9101318" y="195652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986" name="Line 1237"/>
            <p:cNvSpPr>
              <a:spLocks noChangeShapeType="1"/>
            </p:cNvSpPr>
            <p:nvPr/>
          </p:nvSpPr>
          <p:spPr bwMode="auto">
            <a:xfrm>
              <a:off x="6850856" y="3448057"/>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987" name="Line 1238"/>
            <p:cNvSpPr>
              <a:spLocks noChangeShapeType="1"/>
            </p:cNvSpPr>
            <p:nvPr/>
          </p:nvSpPr>
          <p:spPr bwMode="auto">
            <a:xfrm>
              <a:off x="7982769" y="3448057"/>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988" name="Line 1242"/>
            <p:cNvSpPr>
              <a:spLocks noChangeShapeType="1"/>
            </p:cNvSpPr>
            <p:nvPr/>
          </p:nvSpPr>
          <p:spPr bwMode="auto">
            <a:xfrm>
              <a:off x="8537288" y="3448057"/>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989" name="Line 1281"/>
            <p:cNvSpPr>
              <a:spLocks noChangeShapeType="1"/>
            </p:cNvSpPr>
            <p:nvPr/>
          </p:nvSpPr>
          <p:spPr bwMode="auto">
            <a:xfrm flipH="1">
              <a:off x="6793683" y="2549571"/>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990" name="Line 1287"/>
            <p:cNvSpPr>
              <a:spLocks noChangeShapeType="1"/>
            </p:cNvSpPr>
            <p:nvPr/>
          </p:nvSpPr>
          <p:spPr bwMode="auto">
            <a:xfrm>
              <a:off x="9100619" y="345488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992" name="Freeform 1347"/>
            <p:cNvSpPr/>
            <p:nvPr/>
          </p:nvSpPr>
          <p:spPr bwMode="auto">
            <a:xfrm>
              <a:off x="8903521" y="2594624"/>
              <a:ext cx="73258" cy="70078"/>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993" name="Rectangle 682"/>
            <p:cNvSpPr>
              <a:spLocks noChangeArrowheads="1"/>
            </p:cNvSpPr>
            <p:nvPr/>
          </p:nvSpPr>
          <p:spPr bwMode="auto">
            <a:xfrm>
              <a:off x="8879423" y="2071460"/>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ULQ</a:t>
              </a:r>
              <a:endParaRPr kumimoji="0" lang="en-US" altLang="en-US" sz="900" b="0" i="0" u="none" strike="noStrike" cap="none" normalizeH="0" baseline="0" dirty="0">
                <a:ln>
                  <a:noFill/>
                </a:ln>
                <a:solidFill>
                  <a:schemeClr val="tx1"/>
                </a:solidFill>
                <a:effectLst/>
                <a:latin typeface="+mn-lt"/>
              </a:endParaRPr>
            </a:p>
          </p:txBody>
        </p:sp>
        <p:sp>
          <p:nvSpPr>
            <p:cNvPr id="994" name="Rectangle 673"/>
            <p:cNvSpPr>
              <a:spLocks noChangeArrowheads="1"/>
            </p:cNvSpPr>
            <p:nvPr/>
          </p:nvSpPr>
          <p:spPr bwMode="auto">
            <a:xfrm>
              <a:off x="6231218" y="3535041"/>
              <a:ext cx="50975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Study day</a:t>
              </a:r>
              <a:endParaRPr kumimoji="0" lang="en-US" altLang="en-US" sz="1000" b="0" i="0" u="none" strike="noStrike" cap="none" normalizeH="0" baseline="0" dirty="0">
                <a:ln>
                  <a:noFill/>
                </a:ln>
                <a:solidFill>
                  <a:schemeClr val="tx1"/>
                </a:solidFill>
                <a:effectLst/>
                <a:latin typeface="+mn-lt"/>
              </a:endParaRPr>
            </a:p>
          </p:txBody>
        </p:sp>
        <p:sp>
          <p:nvSpPr>
            <p:cNvPr id="995" name="Rectangle 589"/>
            <p:cNvSpPr>
              <a:spLocks noChangeArrowheads="1"/>
            </p:cNvSpPr>
            <p:nvPr/>
          </p:nvSpPr>
          <p:spPr bwMode="auto">
            <a:xfrm>
              <a:off x="7243674" y="1840175"/>
              <a:ext cx="6059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a:t>
              </a:r>
              <a:endParaRPr kumimoji="0" lang="en-US" altLang="en-US" sz="1000" b="0" i="0" u="none" strike="noStrike" cap="none" normalizeH="0" baseline="0" dirty="0">
                <a:ln>
                  <a:noFill/>
                </a:ln>
                <a:solidFill>
                  <a:schemeClr val="tx1"/>
                </a:solidFill>
                <a:effectLst/>
                <a:latin typeface="+mn-lt"/>
              </a:endParaRPr>
            </a:p>
          </p:txBody>
        </p:sp>
        <p:sp>
          <p:nvSpPr>
            <p:cNvPr id="996" name="Rectangle 646"/>
            <p:cNvSpPr>
              <a:spLocks noChangeArrowheads="1"/>
            </p:cNvSpPr>
            <p:nvPr/>
          </p:nvSpPr>
          <p:spPr bwMode="auto">
            <a:xfrm>
              <a:off x="6500913" y="2022429"/>
              <a:ext cx="2628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a:t>
              </a:r>
              <a:endParaRPr kumimoji="0" lang="en-US" altLang="en-US" sz="1000" b="0" i="0" u="none" strike="noStrike" cap="none" normalizeH="0" baseline="0" dirty="0">
                <a:ln>
                  <a:noFill/>
                </a:ln>
                <a:solidFill>
                  <a:schemeClr val="tx1"/>
                </a:solidFill>
                <a:effectLst/>
                <a:latin typeface="+mn-lt"/>
              </a:endParaRPr>
            </a:p>
          </p:txBody>
        </p:sp>
        <p:sp>
          <p:nvSpPr>
            <p:cNvPr id="997" name="Rectangle 742"/>
            <p:cNvSpPr>
              <a:spLocks noChangeArrowheads="1"/>
            </p:cNvSpPr>
            <p:nvPr/>
          </p:nvSpPr>
          <p:spPr bwMode="auto">
            <a:xfrm>
              <a:off x="6632359" y="2916138"/>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a:t>
              </a:r>
              <a:endParaRPr kumimoji="0" lang="en-US" altLang="en-US" sz="1000" b="0" i="0" u="none" strike="noStrike" cap="none" normalizeH="0" baseline="0" dirty="0">
                <a:ln>
                  <a:noFill/>
                </a:ln>
                <a:solidFill>
                  <a:schemeClr val="tx1"/>
                </a:solidFill>
                <a:effectLst/>
                <a:latin typeface="+mn-lt"/>
              </a:endParaRPr>
            </a:p>
          </p:txBody>
        </p:sp>
        <p:sp>
          <p:nvSpPr>
            <p:cNvPr id="998" name="Rectangle 748"/>
            <p:cNvSpPr>
              <a:spLocks noChangeArrowheads="1"/>
            </p:cNvSpPr>
            <p:nvPr/>
          </p:nvSpPr>
          <p:spPr bwMode="auto">
            <a:xfrm>
              <a:off x="6698085" y="3375484"/>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a:t>
              </a:r>
              <a:endParaRPr kumimoji="0" lang="en-US" altLang="en-US" sz="1000" b="0" i="0" u="none" strike="noStrike" cap="none" normalizeH="0" baseline="0" dirty="0">
                <a:ln>
                  <a:noFill/>
                </a:ln>
                <a:solidFill>
                  <a:schemeClr val="tx1"/>
                </a:solidFill>
                <a:effectLst/>
                <a:latin typeface="+mn-lt"/>
              </a:endParaRPr>
            </a:p>
          </p:txBody>
        </p:sp>
        <p:sp>
          <p:nvSpPr>
            <p:cNvPr id="999" name="Rectangle 643"/>
            <p:cNvSpPr>
              <a:spLocks noChangeArrowheads="1"/>
            </p:cNvSpPr>
            <p:nvPr/>
          </p:nvSpPr>
          <p:spPr bwMode="auto">
            <a:xfrm>
              <a:off x="6566638" y="2476778"/>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1000" name="Rectangle 632"/>
            <p:cNvSpPr>
              <a:spLocks noChangeArrowheads="1"/>
            </p:cNvSpPr>
            <p:nvPr/>
          </p:nvSpPr>
          <p:spPr bwMode="auto">
            <a:xfrm>
              <a:off x="7887799" y="353892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1001" name="Rectangle 634"/>
            <p:cNvSpPr>
              <a:spLocks noChangeArrowheads="1"/>
            </p:cNvSpPr>
            <p:nvPr/>
          </p:nvSpPr>
          <p:spPr bwMode="auto">
            <a:xfrm>
              <a:off x="8438703" y="353892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150</a:t>
              </a:r>
              <a:endParaRPr kumimoji="0" lang="en-US" altLang="en-US" sz="1000" b="0" i="0" u="none" strike="noStrike" cap="none" normalizeH="0" baseline="0" dirty="0">
                <a:ln>
                  <a:noFill/>
                </a:ln>
                <a:solidFill>
                  <a:schemeClr val="tx1"/>
                </a:solidFill>
                <a:effectLst/>
                <a:latin typeface="+mn-lt"/>
              </a:endParaRPr>
            </a:p>
          </p:txBody>
        </p:sp>
        <p:sp>
          <p:nvSpPr>
            <p:cNvPr id="1002" name="Rectangle 670"/>
            <p:cNvSpPr>
              <a:spLocks noChangeArrowheads="1"/>
            </p:cNvSpPr>
            <p:nvPr/>
          </p:nvSpPr>
          <p:spPr bwMode="auto">
            <a:xfrm>
              <a:off x="9004579" y="353892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200</a:t>
              </a:r>
              <a:endParaRPr kumimoji="0" lang="en-US" altLang="en-US" sz="1000" b="0" i="0" u="none" strike="noStrike" cap="none" normalizeH="0" baseline="0" dirty="0">
                <a:ln>
                  <a:noFill/>
                </a:ln>
                <a:solidFill>
                  <a:schemeClr val="tx1"/>
                </a:solidFill>
                <a:effectLst/>
                <a:latin typeface="+mn-lt"/>
              </a:endParaRPr>
            </a:p>
          </p:txBody>
        </p:sp>
        <p:sp>
          <p:nvSpPr>
            <p:cNvPr id="1003" name="Rectangle 741"/>
            <p:cNvSpPr>
              <a:spLocks noChangeArrowheads="1"/>
            </p:cNvSpPr>
            <p:nvPr/>
          </p:nvSpPr>
          <p:spPr bwMode="auto">
            <a:xfrm>
              <a:off x="6809115" y="3538920"/>
              <a:ext cx="865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1004" name="Rectangle 611"/>
            <p:cNvSpPr>
              <a:spLocks noChangeArrowheads="1"/>
            </p:cNvSpPr>
            <p:nvPr/>
          </p:nvSpPr>
          <p:spPr bwMode="auto">
            <a:xfrm>
              <a:off x="9196262" y="3360304"/>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1005" name="Rectangle 652"/>
            <p:cNvSpPr>
              <a:spLocks noChangeArrowheads="1"/>
            </p:cNvSpPr>
            <p:nvPr/>
          </p:nvSpPr>
          <p:spPr bwMode="auto">
            <a:xfrm>
              <a:off x="9196262" y="3063037"/>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2000</a:t>
              </a:r>
              <a:endParaRPr kumimoji="0" lang="en-US" altLang="en-US" sz="1000" b="0" i="0" u="none" strike="noStrike" cap="none" normalizeH="0" baseline="0" dirty="0">
                <a:ln>
                  <a:noFill/>
                </a:ln>
                <a:solidFill>
                  <a:schemeClr val="tx1"/>
                </a:solidFill>
                <a:effectLst/>
                <a:latin typeface="+mn-lt"/>
              </a:endParaRPr>
            </a:p>
          </p:txBody>
        </p:sp>
        <p:sp>
          <p:nvSpPr>
            <p:cNvPr id="1006" name="Rectangle 655"/>
            <p:cNvSpPr>
              <a:spLocks noChangeArrowheads="1"/>
            </p:cNvSpPr>
            <p:nvPr/>
          </p:nvSpPr>
          <p:spPr bwMode="auto">
            <a:xfrm>
              <a:off x="9196262" y="2473365"/>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6000</a:t>
              </a:r>
              <a:endParaRPr kumimoji="0" lang="en-US" altLang="en-US" sz="1000" b="0" i="0" u="none" strike="noStrike" cap="none" normalizeH="0" baseline="0" dirty="0">
                <a:ln>
                  <a:noFill/>
                </a:ln>
                <a:solidFill>
                  <a:schemeClr val="tx1"/>
                </a:solidFill>
                <a:effectLst/>
                <a:latin typeface="+mn-lt"/>
              </a:endParaRPr>
            </a:p>
          </p:txBody>
        </p:sp>
        <p:sp>
          <p:nvSpPr>
            <p:cNvPr id="1007" name="Rectangle 659"/>
            <p:cNvSpPr>
              <a:spLocks noChangeArrowheads="1"/>
            </p:cNvSpPr>
            <p:nvPr/>
          </p:nvSpPr>
          <p:spPr bwMode="auto">
            <a:xfrm>
              <a:off x="9196262" y="1883402"/>
              <a:ext cx="3286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10000</a:t>
              </a:r>
              <a:endParaRPr kumimoji="0" lang="en-US" altLang="en-US" sz="1000" b="0" i="0" u="none" strike="noStrike" cap="none" normalizeH="0" baseline="0" dirty="0">
                <a:ln>
                  <a:noFill/>
                </a:ln>
                <a:solidFill>
                  <a:schemeClr val="tx1"/>
                </a:solidFill>
                <a:effectLst/>
                <a:latin typeface="+mn-lt"/>
              </a:endParaRPr>
            </a:p>
          </p:txBody>
        </p:sp>
        <p:sp>
          <p:nvSpPr>
            <p:cNvPr id="1086" name="Line 1237"/>
            <p:cNvSpPr>
              <a:spLocks noChangeShapeType="1"/>
            </p:cNvSpPr>
            <p:nvPr/>
          </p:nvSpPr>
          <p:spPr bwMode="auto">
            <a:xfrm>
              <a:off x="7410450" y="3448057"/>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87" name="Rectangle 741"/>
            <p:cNvSpPr>
              <a:spLocks noChangeArrowheads="1"/>
            </p:cNvSpPr>
            <p:nvPr/>
          </p:nvSpPr>
          <p:spPr bwMode="auto">
            <a:xfrm>
              <a:off x="7337056" y="3538920"/>
              <a:ext cx="2003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50</a:t>
              </a:r>
              <a:endParaRPr kumimoji="0" lang="en-US" altLang="en-US" sz="1000" b="0" i="0" u="none" strike="noStrike" cap="none" normalizeH="0" baseline="0" dirty="0">
                <a:ln>
                  <a:noFill/>
                </a:ln>
                <a:solidFill>
                  <a:schemeClr val="tx1"/>
                </a:solidFill>
                <a:effectLst/>
                <a:latin typeface="+mn-lt"/>
              </a:endParaRPr>
            </a:p>
          </p:txBody>
        </p:sp>
        <p:sp>
          <p:nvSpPr>
            <p:cNvPr id="1120" name="Line 1222"/>
            <p:cNvSpPr>
              <a:spLocks noChangeShapeType="1"/>
            </p:cNvSpPr>
            <p:nvPr/>
          </p:nvSpPr>
          <p:spPr bwMode="auto">
            <a:xfrm flipH="1">
              <a:off x="9101318" y="2857564"/>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123" name="Rectangle 652"/>
            <p:cNvSpPr>
              <a:spLocks noChangeArrowheads="1"/>
            </p:cNvSpPr>
            <p:nvPr/>
          </p:nvSpPr>
          <p:spPr bwMode="auto">
            <a:xfrm>
              <a:off x="9196262" y="2774906"/>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4000</a:t>
              </a:r>
              <a:endParaRPr kumimoji="0" lang="en-US" altLang="en-US" sz="1000" b="0" i="0" u="none" strike="noStrike" cap="none" normalizeH="0" baseline="0" dirty="0">
                <a:ln>
                  <a:noFill/>
                </a:ln>
                <a:solidFill>
                  <a:schemeClr val="tx1"/>
                </a:solidFill>
                <a:effectLst/>
                <a:latin typeface="+mn-lt"/>
              </a:endParaRPr>
            </a:p>
          </p:txBody>
        </p:sp>
        <p:sp>
          <p:nvSpPr>
            <p:cNvPr id="1126" name="Line 1226"/>
            <p:cNvSpPr>
              <a:spLocks noChangeShapeType="1"/>
            </p:cNvSpPr>
            <p:nvPr/>
          </p:nvSpPr>
          <p:spPr bwMode="auto">
            <a:xfrm flipH="1">
              <a:off x="9101318" y="2261257"/>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127" name="Rectangle 655"/>
            <p:cNvSpPr>
              <a:spLocks noChangeArrowheads="1"/>
            </p:cNvSpPr>
            <p:nvPr/>
          </p:nvSpPr>
          <p:spPr bwMode="auto">
            <a:xfrm>
              <a:off x="9196262" y="2180471"/>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8000</a:t>
              </a:r>
              <a:endParaRPr kumimoji="0" lang="en-US" altLang="en-US" sz="1000" b="0" i="0" u="none" strike="noStrike" cap="none" normalizeH="0" baseline="0" dirty="0">
                <a:ln>
                  <a:noFill/>
                </a:ln>
                <a:solidFill>
                  <a:schemeClr val="tx1"/>
                </a:solidFill>
                <a:effectLst/>
                <a:latin typeface="+mn-lt"/>
              </a:endParaRPr>
            </a:p>
          </p:txBody>
        </p:sp>
        <p:sp>
          <p:nvSpPr>
            <p:cNvPr id="979" name="Rectangle 978"/>
            <p:cNvSpPr/>
            <p:nvPr/>
          </p:nvSpPr>
          <p:spPr>
            <a:xfrm rot="16200000">
              <a:off x="6063341" y="2555118"/>
              <a:ext cx="768160" cy="246221"/>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ea typeface="+mn-ea"/>
                  <a:cs typeface="+mn-cs"/>
                </a:rPr>
                <a:t>Titer in HAI</a:t>
              </a:r>
              <a:endParaRPr kumimoji="0" lang="en-US" sz="1000" b="0" i="0" u="none" strike="noStrike" kern="0" cap="none" spc="0" normalizeH="0" baseline="0" noProof="0" dirty="0">
                <a:ln>
                  <a:noFill/>
                </a:ln>
                <a:solidFill>
                  <a:srgbClr val="595A59"/>
                </a:solidFill>
                <a:effectLst/>
                <a:uLnTx/>
                <a:uFillTx/>
                <a:ea typeface="+mn-ea"/>
                <a:cs typeface="+mn-cs"/>
              </a:endParaRPr>
            </a:p>
          </p:txBody>
        </p:sp>
        <p:sp>
          <p:nvSpPr>
            <p:cNvPr id="1059" name="Line 1276"/>
            <p:cNvSpPr>
              <a:spLocks noChangeShapeType="1"/>
            </p:cNvSpPr>
            <p:nvPr/>
          </p:nvSpPr>
          <p:spPr bwMode="auto">
            <a:xfrm flipV="1">
              <a:off x="7605413" y="1966816"/>
              <a:ext cx="0" cy="1481286"/>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173" name="Line 1167"/>
            <p:cNvSpPr>
              <a:spLocks noChangeShapeType="1"/>
            </p:cNvSpPr>
            <p:nvPr/>
          </p:nvSpPr>
          <p:spPr bwMode="auto">
            <a:xfrm>
              <a:off x="6867194" y="2053748"/>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174" name="Line 1166"/>
            <p:cNvSpPr>
              <a:spLocks noChangeShapeType="1"/>
            </p:cNvSpPr>
            <p:nvPr/>
          </p:nvSpPr>
          <p:spPr bwMode="auto">
            <a:xfrm>
              <a:off x="6867195" y="2732771"/>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175" name="Rectangle 685"/>
            <p:cNvSpPr>
              <a:spLocks noChangeArrowheads="1"/>
            </p:cNvSpPr>
            <p:nvPr/>
          </p:nvSpPr>
          <p:spPr bwMode="auto">
            <a:xfrm>
              <a:off x="8597294" y="2738396"/>
              <a:ext cx="4809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Protective</a:t>
              </a:r>
              <a:endParaRPr kumimoji="0" lang="en-US" altLang="en-US" sz="900" b="0" i="0" u="none" strike="noStrike" cap="none" normalizeH="0" baseline="0" dirty="0">
                <a:ln>
                  <a:noFill/>
                </a:ln>
                <a:solidFill>
                  <a:schemeClr val="tx1"/>
                </a:solidFill>
                <a:effectLst/>
                <a:latin typeface="+mn-lt"/>
              </a:endParaRPr>
            </a:p>
          </p:txBody>
        </p:sp>
      </p:grpSp>
      <p:sp>
        <p:nvSpPr>
          <p:cNvPr id="1210" name="Freeform 284"/>
          <p:cNvSpPr/>
          <p:nvPr/>
        </p:nvSpPr>
        <p:spPr bwMode="auto">
          <a:xfrm>
            <a:off x="7063320" y="3330486"/>
            <a:ext cx="80085" cy="70377"/>
          </a:xfrm>
          <a:custGeom>
            <a:avLst/>
            <a:gdLst>
              <a:gd name="T0" fmla="*/ 0 w 33"/>
              <a:gd name="T1" fmla="*/ 15 h 29"/>
              <a:gd name="T2" fmla="*/ 0 w 33"/>
              <a:gd name="T3" fmla="*/ 15 h 29"/>
              <a:gd name="T4" fmla="*/ 2 w 33"/>
              <a:gd name="T5" fmla="*/ 9 h 29"/>
              <a:gd name="T6" fmla="*/ 6 w 33"/>
              <a:gd name="T7" fmla="*/ 4 h 29"/>
              <a:gd name="T8" fmla="*/ 11 w 33"/>
              <a:gd name="T9" fmla="*/ 0 h 29"/>
              <a:gd name="T10" fmla="*/ 16 w 33"/>
              <a:gd name="T11" fmla="*/ 0 h 29"/>
              <a:gd name="T12" fmla="*/ 16 w 33"/>
              <a:gd name="T13" fmla="*/ 0 h 29"/>
              <a:gd name="T14" fmla="*/ 22 w 33"/>
              <a:gd name="T15" fmla="*/ 0 h 29"/>
              <a:gd name="T16" fmla="*/ 27 w 33"/>
              <a:gd name="T17" fmla="*/ 4 h 29"/>
              <a:gd name="T18" fmla="*/ 31 w 33"/>
              <a:gd name="T19" fmla="*/ 9 h 29"/>
              <a:gd name="T20" fmla="*/ 33 w 33"/>
              <a:gd name="T21" fmla="*/ 15 h 29"/>
              <a:gd name="T22" fmla="*/ 33 w 33"/>
              <a:gd name="T23" fmla="*/ 15 h 29"/>
              <a:gd name="T24" fmla="*/ 31 w 33"/>
              <a:gd name="T25" fmla="*/ 20 h 29"/>
              <a:gd name="T26" fmla="*/ 27 w 33"/>
              <a:gd name="T27" fmla="*/ 26 h 29"/>
              <a:gd name="T28" fmla="*/ 22 w 33"/>
              <a:gd name="T29" fmla="*/ 27 h 29"/>
              <a:gd name="T30" fmla="*/ 16 w 33"/>
              <a:gd name="T31" fmla="*/ 29 h 29"/>
              <a:gd name="T32" fmla="*/ 16 w 33"/>
              <a:gd name="T33" fmla="*/ 29 h 29"/>
              <a:gd name="T34" fmla="*/ 11 w 33"/>
              <a:gd name="T35" fmla="*/ 27 h 29"/>
              <a:gd name="T36" fmla="*/ 6 w 33"/>
              <a:gd name="T37" fmla="*/ 26 h 29"/>
              <a:gd name="T38" fmla="*/ 2 w 33"/>
              <a:gd name="T39" fmla="*/ 20 h 29"/>
              <a:gd name="T40" fmla="*/ 0 w 33"/>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9">
                <a:moveTo>
                  <a:pt x="0" y="15"/>
                </a:moveTo>
                <a:lnTo>
                  <a:pt x="0" y="15"/>
                </a:lnTo>
                <a:lnTo>
                  <a:pt x="2" y="9"/>
                </a:lnTo>
                <a:lnTo>
                  <a:pt x="6" y="4"/>
                </a:lnTo>
                <a:lnTo>
                  <a:pt x="11" y="0"/>
                </a:lnTo>
                <a:lnTo>
                  <a:pt x="16" y="0"/>
                </a:lnTo>
                <a:lnTo>
                  <a:pt x="16" y="0"/>
                </a:lnTo>
                <a:lnTo>
                  <a:pt x="22" y="0"/>
                </a:lnTo>
                <a:lnTo>
                  <a:pt x="27" y="4"/>
                </a:lnTo>
                <a:lnTo>
                  <a:pt x="31" y="9"/>
                </a:lnTo>
                <a:lnTo>
                  <a:pt x="33" y="15"/>
                </a:lnTo>
                <a:lnTo>
                  <a:pt x="33" y="15"/>
                </a:lnTo>
                <a:lnTo>
                  <a:pt x="31" y="20"/>
                </a:lnTo>
                <a:lnTo>
                  <a:pt x="27" y="26"/>
                </a:lnTo>
                <a:lnTo>
                  <a:pt x="22" y="27"/>
                </a:lnTo>
                <a:lnTo>
                  <a:pt x="16" y="29"/>
                </a:lnTo>
                <a:lnTo>
                  <a:pt x="16" y="29"/>
                </a:lnTo>
                <a:lnTo>
                  <a:pt x="11" y="27"/>
                </a:lnTo>
                <a:lnTo>
                  <a:pt x="6" y="26"/>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212" name="Freeform 286"/>
          <p:cNvSpPr/>
          <p:nvPr/>
        </p:nvSpPr>
        <p:spPr bwMode="auto">
          <a:xfrm>
            <a:off x="6990516" y="3230986"/>
            <a:ext cx="72804" cy="70377"/>
          </a:xfrm>
          <a:custGeom>
            <a:avLst/>
            <a:gdLst>
              <a:gd name="T0" fmla="*/ 0 w 30"/>
              <a:gd name="T1" fmla="*/ 14 h 29"/>
              <a:gd name="T2" fmla="*/ 0 w 30"/>
              <a:gd name="T3" fmla="*/ 14 h 29"/>
              <a:gd name="T4" fmla="*/ 1 w 30"/>
              <a:gd name="T5" fmla="*/ 9 h 29"/>
              <a:gd name="T6" fmla="*/ 3 w 30"/>
              <a:gd name="T7" fmla="*/ 5 h 29"/>
              <a:gd name="T8" fmla="*/ 9 w 30"/>
              <a:gd name="T9" fmla="*/ 2 h 29"/>
              <a:gd name="T10" fmla="*/ 16 w 30"/>
              <a:gd name="T11" fmla="*/ 0 h 29"/>
              <a:gd name="T12" fmla="*/ 16 w 30"/>
              <a:gd name="T13" fmla="*/ 0 h 29"/>
              <a:gd name="T14" fmla="*/ 21 w 30"/>
              <a:gd name="T15" fmla="*/ 2 h 29"/>
              <a:gd name="T16" fmla="*/ 27 w 30"/>
              <a:gd name="T17" fmla="*/ 5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9 h 29"/>
              <a:gd name="T30" fmla="*/ 16 w 30"/>
              <a:gd name="T31" fmla="*/ 29 h 29"/>
              <a:gd name="T32" fmla="*/ 16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5"/>
                </a:lnTo>
                <a:lnTo>
                  <a:pt x="9" y="2"/>
                </a:lnTo>
                <a:lnTo>
                  <a:pt x="16" y="0"/>
                </a:lnTo>
                <a:lnTo>
                  <a:pt x="16" y="0"/>
                </a:lnTo>
                <a:lnTo>
                  <a:pt x="21" y="2"/>
                </a:lnTo>
                <a:lnTo>
                  <a:pt x="27" y="5"/>
                </a:lnTo>
                <a:lnTo>
                  <a:pt x="28" y="9"/>
                </a:lnTo>
                <a:lnTo>
                  <a:pt x="30" y="14"/>
                </a:lnTo>
                <a:lnTo>
                  <a:pt x="30" y="14"/>
                </a:lnTo>
                <a:lnTo>
                  <a:pt x="28" y="20"/>
                </a:lnTo>
                <a:lnTo>
                  <a:pt x="27" y="25"/>
                </a:lnTo>
                <a:lnTo>
                  <a:pt x="21" y="29"/>
                </a:lnTo>
                <a:lnTo>
                  <a:pt x="16" y="29"/>
                </a:lnTo>
                <a:lnTo>
                  <a:pt x="16" y="29"/>
                </a:lnTo>
                <a:lnTo>
                  <a:pt x="9" y="29"/>
                </a:lnTo>
                <a:lnTo>
                  <a:pt x="3"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grpSp>
        <p:nvGrpSpPr>
          <p:cNvPr id="37" name="Group 36"/>
          <p:cNvGrpSpPr/>
          <p:nvPr/>
        </p:nvGrpSpPr>
        <p:grpSpPr>
          <a:xfrm>
            <a:off x="6827921" y="2519937"/>
            <a:ext cx="1733076" cy="883700"/>
            <a:chOff x="6827921" y="2279361"/>
            <a:chExt cx="1733076" cy="883700"/>
          </a:xfrm>
        </p:grpSpPr>
        <p:sp>
          <p:nvSpPr>
            <p:cNvPr id="1182" name="Freeform 231"/>
            <p:cNvSpPr/>
            <p:nvPr/>
          </p:nvSpPr>
          <p:spPr bwMode="auto">
            <a:xfrm>
              <a:off x="8487845" y="2580284"/>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196" name="Freeform 268"/>
            <p:cNvSpPr/>
            <p:nvPr/>
          </p:nvSpPr>
          <p:spPr bwMode="auto">
            <a:xfrm>
              <a:off x="6861895" y="2313337"/>
              <a:ext cx="1657498" cy="812975"/>
            </a:xfrm>
            <a:custGeom>
              <a:avLst/>
              <a:gdLst>
                <a:gd name="T0" fmla="*/ 0 w 683"/>
                <a:gd name="T1" fmla="*/ 0 h 335"/>
                <a:gd name="T2" fmla="*/ 67 w 683"/>
                <a:gd name="T3" fmla="*/ 293 h 335"/>
                <a:gd name="T4" fmla="*/ 98 w 683"/>
                <a:gd name="T5" fmla="*/ 335 h 335"/>
                <a:gd name="T6" fmla="*/ 229 w 683"/>
                <a:gd name="T7" fmla="*/ 110 h 335"/>
                <a:gd name="T8" fmla="*/ 261 w 683"/>
                <a:gd name="T9" fmla="*/ 257 h 335"/>
                <a:gd name="T10" fmla="*/ 323 w 683"/>
                <a:gd name="T11" fmla="*/ 301 h 335"/>
                <a:gd name="T12" fmla="*/ 458 w 683"/>
                <a:gd name="T13" fmla="*/ 86 h 335"/>
                <a:gd name="T14" fmla="*/ 490 w 683"/>
                <a:gd name="T15" fmla="*/ 254 h 335"/>
                <a:gd name="T16" fmla="*/ 521 w 683"/>
                <a:gd name="T17" fmla="*/ 302 h 335"/>
                <a:gd name="T18" fmla="*/ 555 w 683"/>
                <a:gd name="T19" fmla="*/ 328 h 335"/>
                <a:gd name="T20" fmla="*/ 683 w 683"/>
                <a:gd name="T21" fmla="*/ 13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35">
                  <a:moveTo>
                    <a:pt x="0" y="0"/>
                  </a:moveTo>
                  <a:lnTo>
                    <a:pt x="67" y="293"/>
                  </a:lnTo>
                  <a:lnTo>
                    <a:pt x="98" y="335"/>
                  </a:lnTo>
                  <a:lnTo>
                    <a:pt x="229" y="110"/>
                  </a:lnTo>
                  <a:lnTo>
                    <a:pt x="261" y="257"/>
                  </a:lnTo>
                  <a:lnTo>
                    <a:pt x="323" y="301"/>
                  </a:lnTo>
                  <a:lnTo>
                    <a:pt x="458" y="86"/>
                  </a:lnTo>
                  <a:lnTo>
                    <a:pt x="490" y="254"/>
                  </a:lnTo>
                  <a:lnTo>
                    <a:pt x="521" y="302"/>
                  </a:lnTo>
                  <a:lnTo>
                    <a:pt x="555" y="328"/>
                  </a:lnTo>
                  <a:lnTo>
                    <a:pt x="683" y="130"/>
                  </a:lnTo>
                </a:path>
              </a:pathLst>
            </a:custGeom>
            <a:noFill/>
            <a:ln w="15875">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3200" dirty="0"/>
            </a:p>
          </p:txBody>
        </p:sp>
        <p:sp>
          <p:nvSpPr>
            <p:cNvPr id="1197" name="Freeform 269"/>
            <p:cNvSpPr/>
            <p:nvPr/>
          </p:nvSpPr>
          <p:spPr bwMode="auto">
            <a:xfrm>
              <a:off x="7932111" y="2478357"/>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199" name="Freeform 271"/>
            <p:cNvSpPr/>
            <p:nvPr/>
          </p:nvSpPr>
          <p:spPr bwMode="auto">
            <a:xfrm>
              <a:off x="8017047" y="2890912"/>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202" name="Freeform 274"/>
            <p:cNvSpPr/>
            <p:nvPr/>
          </p:nvSpPr>
          <p:spPr bwMode="auto">
            <a:xfrm>
              <a:off x="8089851" y="3012252"/>
              <a:ext cx="73152" cy="73152"/>
            </a:xfrm>
            <a:custGeom>
              <a:avLst/>
              <a:gdLst>
                <a:gd name="T0" fmla="*/ 0 w 33"/>
                <a:gd name="T1" fmla="*/ 14 h 31"/>
                <a:gd name="T2" fmla="*/ 0 w 33"/>
                <a:gd name="T3" fmla="*/ 14 h 31"/>
                <a:gd name="T4" fmla="*/ 2 w 33"/>
                <a:gd name="T5" fmla="*/ 9 h 31"/>
                <a:gd name="T6" fmla="*/ 6 w 33"/>
                <a:gd name="T7" fmla="*/ 5 h 31"/>
                <a:gd name="T8" fmla="*/ 11 w 33"/>
                <a:gd name="T9" fmla="*/ 2 h 31"/>
                <a:gd name="T10" fmla="*/ 16 w 33"/>
                <a:gd name="T11" fmla="*/ 0 h 31"/>
                <a:gd name="T12" fmla="*/ 16 w 33"/>
                <a:gd name="T13" fmla="*/ 0 h 31"/>
                <a:gd name="T14" fmla="*/ 22 w 33"/>
                <a:gd name="T15" fmla="*/ 2 h 31"/>
                <a:gd name="T16" fmla="*/ 27 w 33"/>
                <a:gd name="T17" fmla="*/ 5 h 31"/>
                <a:gd name="T18" fmla="*/ 31 w 33"/>
                <a:gd name="T19" fmla="*/ 9 h 31"/>
                <a:gd name="T20" fmla="*/ 33 w 33"/>
                <a:gd name="T21" fmla="*/ 14 h 31"/>
                <a:gd name="T22" fmla="*/ 33 w 33"/>
                <a:gd name="T23" fmla="*/ 14 h 31"/>
                <a:gd name="T24" fmla="*/ 31 w 33"/>
                <a:gd name="T25" fmla="*/ 22 h 31"/>
                <a:gd name="T26" fmla="*/ 27 w 33"/>
                <a:gd name="T27" fmla="*/ 25 h 31"/>
                <a:gd name="T28" fmla="*/ 22 w 33"/>
                <a:gd name="T29" fmla="*/ 29 h 31"/>
                <a:gd name="T30" fmla="*/ 16 w 33"/>
                <a:gd name="T31" fmla="*/ 31 h 31"/>
                <a:gd name="T32" fmla="*/ 16 w 33"/>
                <a:gd name="T33" fmla="*/ 31 h 31"/>
                <a:gd name="T34" fmla="*/ 11 w 33"/>
                <a:gd name="T35" fmla="*/ 29 h 31"/>
                <a:gd name="T36" fmla="*/ 6 w 33"/>
                <a:gd name="T37" fmla="*/ 25 h 31"/>
                <a:gd name="T38" fmla="*/ 2 w 33"/>
                <a:gd name="T39" fmla="*/ 22 h 31"/>
                <a:gd name="T40" fmla="*/ 0 w 33"/>
                <a:gd name="T4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1">
                  <a:moveTo>
                    <a:pt x="0" y="14"/>
                  </a:moveTo>
                  <a:lnTo>
                    <a:pt x="0" y="14"/>
                  </a:lnTo>
                  <a:lnTo>
                    <a:pt x="2" y="9"/>
                  </a:lnTo>
                  <a:lnTo>
                    <a:pt x="6" y="5"/>
                  </a:lnTo>
                  <a:lnTo>
                    <a:pt x="11" y="2"/>
                  </a:lnTo>
                  <a:lnTo>
                    <a:pt x="16" y="0"/>
                  </a:lnTo>
                  <a:lnTo>
                    <a:pt x="16" y="0"/>
                  </a:lnTo>
                  <a:lnTo>
                    <a:pt x="22" y="2"/>
                  </a:lnTo>
                  <a:lnTo>
                    <a:pt x="27" y="5"/>
                  </a:lnTo>
                  <a:lnTo>
                    <a:pt x="31" y="9"/>
                  </a:lnTo>
                  <a:lnTo>
                    <a:pt x="33" y="14"/>
                  </a:lnTo>
                  <a:lnTo>
                    <a:pt x="33" y="14"/>
                  </a:lnTo>
                  <a:lnTo>
                    <a:pt x="31" y="22"/>
                  </a:lnTo>
                  <a:lnTo>
                    <a:pt x="27" y="25"/>
                  </a:lnTo>
                  <a:lnTo>
                    <a:pt x="22" y="29"/>
                  </a:lnTo>
                  <a:lnTo>
                    <a:pt x="16" y="31"/>
                  </a:lnTo>
                  <a:lnTo>
                    <a:pt x="16" y="31"/>
                  </a:lnTo>
                  <a:lnTo>
                    <a:pt x="11" y="29"/>
                  </a:lnTo>
                  <a:lnTo>
                    <a:pt x="6" y="25"/>
                  </a:lnTo>
                  <a:lnTo>
                    <a:pt x="2" y="22"/>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203" name="Freeform 275"/>
            <p:cNvSpPr/>
            <p:nvPr/>
          </p:nvSpPr>
          <p:spPr bwMode="auto">
            <a:xfrm>
              <a:off x="8172362" y="3072920"/>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205" name="Freeform 277"/>
            <p:cNvSpPr/>
            <p:nvPr/>
          </p:nvSpPr>
          <p:spPr bwMode="auto">
            <a:xfrm>
              <a:off x="7604493" y="3002544"/>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207" name="Freeform 279"/>
            <p:cNvSpPr/>
            <p:nvPr/>
          </p:nvSpPr>
          <p:spPr bwMode="auto">
            <a:xfrm>
              <a:off x="7456460" y="2903045"/>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208" name="Freeform 281"/>
            <p:cNvSpPr/>
            <p:nvPr/>
          </p:nvSpPr>
          <p:spPr bwMode="auto">
            <a:xfrm>
              <a:off x="7378802" y="2541455"/>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209" name="Freeform 283"/>
            <p:cNvSpPr/>
            <p:nvPr/>
          </p:nvSpPr>
          <p:spPr bwMode="auto">
            <a:xfrm>
              <a:off x="7063320" y="3089909"/>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211" name="Freeform 285"/>
            <p:cNvSpPr/>
            <p:nvPr/>
          </p:nvSpPr>
          <p:spPr bwMode="auto">
            <a:xfrm>
              <a:off x="6990516" y="2990409"/>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213" name="Freeform 287"/>
            <p:cNvSpPr/>
            <p:nvPr/>
          </p:nvSpPr>
          <p:spPr bwMode="auto">
            <a:xfrm>
              <a:off x="6827921" y="2279361"/>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grpSp>
      <p:sp>
        <p:nvSpPr>
          <p:cNvPr id="1458" name="TextBox 1457"/>
          <p:cNvSpPr txBox="1"/>
          <p:nvPr/>
        </p:nvSpPr>
        <p:spPr>
          <a:xfrm>
            <a:off x="10381742" y="3718419"/>
            <a:ext cx="745717" cy="276999"/>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rgbClr val="595A59"/>
                </a:solidFill>
                <a:effectLst/>
                <a:uLnTx/>
                <a:uFillTx/>
              </a:rPr>
              <a:t>Total IgG</a:t>
            </a:r>
            <a:endParaRPr kumimoji="0" lang="en-US" sz="1200" b="0" i="0" u="none" strike="noStrike" kern="0" cap="none" spc="0" normalizeH="0" baseline="0" noProof="0" dirty="0">
              <a:ln>
                <a:noFill/>
              </a:ln>
              <a:solidFill>
                <a:srgbClr val="595A59"/>
              </a:solidFill>
              <a:effectLst/>
              <a:uLnTx/>
              <a:uFillTx/>
            </a:endParaRPr>
          </a:p>
        </p:txBody>
      </p:sp>
      <p:sp>
        <p:nvSpPr>
          <p:cNvPr id="1463" name="TextBox 1462"/>
          <p:cNvSpPr txBox="1"/>
          <p:nvPr/>
        </p:nvSpPr>
        <p:spPr>
          <a:xfrm>
            <a:off x="10381741" y="3499095"/>
            <a:ext cx="1775193" cy="276999"/>
          </a:xfrm>
          <a:prstGeom prst="rect">
            <a:avLst/>
          </a:prstGeom>
          <a:noFill/>
          <a:effectLst/>
        </p:spPr>
        <p:txBody>
          <a:bodyPr vert="horz" wrap="square" lIns="91440" tIns="45720" rIns="91440" bIns="45720" rtlCol="0" anchor="ctr" anchorCtr="0">
            <a:spAutoFit/>
          </a:bodyPr>
          <a:lstStyle/>
          <a:p>
            <a:pPr lvl="0">
              <a:defRPr/>
            </a:pPr>
            <a:r>
              <a:rPr lang="en-US" sz="1200" kern="0" dirty="0">
                <a:solidFill>
                  <a:srgbClr val="595A59"/>
                </a:solidFill>
              </a:rPr>
              <a:t>Efgartigimod</a:t>
            </a:r>
            <a:r>
              <a:rPr lang="en-US" sz="1200" kern="0" dirty="0">
                <a:solidFill>
                  <a:srgbClr val="595A59"/>
                </a:solidFill>
                <a:latin typeface="Arial" panose="020B0604020202020204"/>
              </a:rPr>
              <a:t> cycle</a:t>
            </a:r>
            <a:endParaRPr lang="en-US" sz="1200" kern="0" dirty="0">
              <a:solidFill>
                <a:srgbClr val="595A59"/>
              </a:solidFill>
              <a:latin typeface="Arial" panose="020B0604020202020204"/>
            </a:endParaRPr>
          </a:p>
        </p:txBody>
      </p:sp>
      <p:grpSp>
        <p:nvGrpSpPr>
          <p:cNvPr id="12" name="Group 11"/>
          <p:cNvGrpSpPr/>
          <p:nvPr/>
        </p:nvGrpSpPr>
        <p:grpSpPr>
          <a:xfrm>
            <a:off x="10216571" y="3936521"/>
            <a:ext cx="1691551" cy="914769"/>
            <a:chOff x="10216571" y="3184641"/>
            <a:chExt cx="1691551" cy="914769"/>
          </a:xfrm>
        </p:grpSpPr>
        <p:sp>
          <p:nvSpPr>
            <p:cNvPr id="1459" name="TextBox 1458"/>
            <p:cNvSpPr txBox="1"/>
            <p:nvPr/>
          </p:nvSpPr>
          <p:spPr>
            <a:xfrm>
              <a:off x="10381742" y="3184641"/>
              <a:ext cx="1521570" cy="276999"/>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rgbClr val="595A59"/>
                  </a:solidFill>
                  <a:effectLst/>
                  <a:uLnTx/>
                  <a:uFillTx/>
                </a:rPr>
                <a:t>Colorado (B, Victoria)</a:t>
              </a:r>
              <a:endParaRPr kumimoji="0" lang="en-US" sz="1200" b="0" i="0" u="none" strike="noStrike" kern="0" cap="none" spc="0" normalizeH="0" baseline="0" noProof="0" dirty="0">
                <a:ln>
                  <a:noFill/>
                </a:ln>
                <a:solidFill>
                  <a:srgbClr val="595A59"/>
                </a:solidFill>
                <a:effectLst/>
                <a:uLnTx/>
                <a:uFillTx/>
              </a:endParaRPr>
            </a:p>
          </p:txBody>
        </p:sp>
        <p:sp>
          <p:nvSpPr>
            <p:cNvPr id="1460" name="TextBox 1459"/>
            <p:cNvSpPr txBox="1"/>
            <p:nvPr/>
          </p:nvSpPr>
          <p:spPr>
            <a:xfrm>
              <a:off x="10381742" y="3400248"/>
              <a:ext cx="1526380" cy="276999"/>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rgbClr val="595A59"/>
                  </a:solidFill>
                  <a:effectLst/>
                  <a:uLnTx/>
                  <a:uFillTx/>
                </a:rPr>
                <a:t>Phuket (B, Yamagata)</a:t>
              </a:r>
              <a:endParaRPr kumimoji="0" lang="en-US" sz="1200" b="0" i="0" u="none" strike="noStrike" kern="0" cap="none" spc="0" normalizeH="0" baseline="0" noProof="0" dirty="0">
                <a:ln>
                  <a:noFill/>
                </a:ln>
                <a:solidFill>
                  <a:srgbClr val="595A59"/>
                </a:solidFill>
                <a:effectLst/>
                <a:uLnTx/>
                <a:uFillTx/>
              </a:endParaRPr>
            </a:p>
          </p:txBody>
        </p:sp>
        <p:sp>
          <p:nvSpPr>
            <p:cNvPr id="1461" name="TextBox 1460"/>
            <p:cNvSpPr txBox="1"/>
            <p:nvPr/>
          </p:nvSpPr>
          <p:spPr>
            <a:xfrm>
              <a:off x="10381742" y="3603763"/>
              <a:ext cx="1258678" cy="276999"/>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rgbClr val="595A59"/>
                  </a:solidFill>
                  <a:effectLst/>
                  <a:uLnTx/>
                  <a:uFillTx/>
                </a:rPr>
                <a:t>Kansas (A, H3N2)</a:t>
              </a:r>
              <a:endParaRPr kumimoji="0" lang="en-US" sz="1200" b="0" i="0" u="none" strike="noStrike" kern="0" cap="none" spc="0" normalizeH="0" baseline="0" noProof="0" dirty="0">
                <a:ln>
                  <a:noFill/>
                </a:ln>
                <a:solidFill>
                  <a:srgbClr val="595A59"/>
                </a:solidFill>
                <a:effectLst/>
                <a:uLnTx/>
                <a:uFillTx/>
              </a:endParaRPr>
            </a:p>
          </p:txBody>
        </p:sp>
        <p:sp>
          <p:nvSpPr>
            <p:cNvPr id="1462" name="TextBox 1461"/>
            <p:cNvSpPr txBox="1"/>
            <p:nvPr/>
          </p:nvSpPr>
          <p:spPr>
            <a:xfrm>
              <a:off x="10381742" y="3822411"/>
              <a:ext cx="1372492" cy="276999"/>
            </a:xfrm>
            <a:prstGeom prst="rect">
              <a:avLst/>
            </a:prstGeom>
            <a:noFill/>
            <a:effectLst/>
          </p:spPr>
          <p:txBody>
            <a:bodyPr vert="horz" wrap="non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rgbClr val="595A59"/>
                  </a:solidFill>
                  <a:effectLst/>
                  <a:uLnTx/>
                  <a:uFillTx/>
                </a:rPr>
                <a:t>Brisbane (A, H1N1)</a:t>
              </a:r>
              <a:endParaRPr kumimoji="0" lang="en-US" sz="1200" b="0" i="0" u="none" strike="noStrike" kern="0" cap="none" spc="0" normalizeH="0" baseline="0" noProof="0" dirty="0">
                <a:ln>
                  <a:noFill/>
                </a:ln>
                <a:solidFill>
                  <a:srgbClr val="595A59"/>
                </a:solidFill>
                <a:effectLst/>
                <a:uLnTx/>
                <a:uFillTx/>
              </a:endParaRPr>
            </a:p>
          </p:txBody>
        </p:sp>
        <p:cxnSp>
          <p:nvCxnSpPr>
            <p:cNvPr id="1464" name="Straight Connector 1463"/>
            <p:cNvCxnSpPr/>
            <p:nvPr/>
          </p:nvCxnSpPr>
          <p:spPr>
            <a:xfrm flipH="1">
              <a:off x="10216571" y="3962204"/>
              <a:ext cx="175126" cy="0"/>
            </a:xfrm>
            <a:prstGeom prst="line">
              <a:avLst/>
            </a:prstGeom>
            <a:noFill/>
            <a:ln w="15875" cap="flat" cmpd="sng" algn="ctr">
              <a:solidFill>
                <a:srgbClr val="086F3C"/>
              </a:solidFill>
              <a:prstDash val="solid"/>
              <a:miter lim="800000"/>
            </a:ln>
            <a:effectLst/>
          </p:spPr>
        </p:cxnSp>
        <p:sp>
          <p:nvSpPr>
            <p:cNvPr id="1465" name="Rectangle 1464"/>
            <p:cNvSpPr/>
            <p:nvPr/>
          </p:nvSpPr>
          <p:spPr>
            <a:xfrm>
              <a:off x="10268601" y="3926671"/>
              <a:ext cx="71065" cy="71065"/>
            </a:xfrm>
            <a:prstGeom prst="rect">
              <a:avLst/>
            </a:prstGeom>
            <a:solidFill>
              <a:srgbClr val="086F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cxnSp>
          <p:nvCxnSpPr>
            <p:cNvPr id="1466" name="Straight Connector 1465"/>
            <p:cNvCxnSpPr/>
            <p:nvPr/>
          </p:nvCxnSpPr>
          <p:spPr>
            <a:xfrm flipH="1">
              <a:off x="10216571" y="3743555"/>
              <a:ext cx="175126" cy="0"/>
            </a:xfrm>
            <a:prstGeom prst="line">
              <a:avLst/>
            </a:prstGeom>
            <a:noFill/>
            <a:ln w="15875" cap="flat" cmpd="sng" algn="ctr">
              <a:solidFill>
                <a:srgbClr val="CCDDEE">
                  <a:lumMod val="75000"/>
                </a:srgbClr>
              </a:solidFill>
              <a:prstDash val="solid"/>
              <a:miter lim="800000"/>
            </a:ln>
            <a:effectLst/>
          </p:spPr>
        </p:cxnSp>
        <p:sp>
          <p:nvSpPr>
            <p:cNvPr id="1467" name="Oval 1466"/>
            <p:cNvSpPr/>
            <p:nvPr/>
          </p:nvSpPr>
          <p:spPr>
            <a:xfrm>
              <a:off x="10268601" y="3708023"/>
              <a:ext cx="71065" cy="71065"/>
            </a:xfrm>
            <a:prstGeom prst="ellipse">
              <a:avLst/>
            </a:prstGeom>
            <a:solidFill>
              <a:srgbClr val="CCDDE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cxnSp>
          <p:nvCxnSpPr>
            <p:cNvPr id="1468" name="Straight Connector 1467"/>
            <p:cNvCxnSpPr/>
            <p:nvPr/>
          </p:nvCxnSpPr>
          <p:spPr>
            <a:xfrm flipH="1">
              <a:off x="10216571" y="3524907"/>
              <a:ext cx="175126" cy="0"/>
            </a:xfrm>
            <a:prstGeom prst="line">
              <a:avLst/>
            </a:prstGeom>
            <a:noFill/>
            <a:ln w="15875" cap="flat" cmpd="sng" algn="ctr">
              <a:solidFill>
                <a:srgbClr val="91C352"/>
              </a:solidFill>
              <a:prstDash val="solid"/>
              <a:miter lim="800000"/>
            </a:ln>
            <a:effectLst/>
          </p:spPr>
        </p:cxnSp>
        <p:sp>
          <p:nvSpPr>
            <p:cNvPr id="1469" name="Diamond 1468"/>
            <p:cNvSpPr/>
            <p:nvPr/>
          </p:nvSpPr>
          <p:spPr>
            <a:xfrm>
              <a:off x="10265212" y="3485984"/>
              <a:ext cx="77845" cy="77845"/>
            </a:xfrm>
            <a:prstGeom prst="diamond">
              <a:avLst/>
            </a:prstGeom>
            <a:solidFill>
              <a:srgbClr val="91C3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cxnSp>
          <p:nvCxnSpPr>
            <p:cNvPr id="1470" name="Straight Connector 1469"/>
            <p:cNvCxnSpPr/>
            <p:nvPr/>
          </p:nvCxnSpPr>
          <p:spPr>
            <a:xfrm flipH="1">
              <a:off x="10216571" y="3306258"/>
              <a:ext cx="175126" cy="0"/>
            </a:xfrm>
            <a:prstGeom prst="line">
              <a:avLst/>
            </a:prstGeom>
            <a:noFill/>
            <a:ln w="15875" cap="flat" cmpd="sng" algn="ctr">
              <a:solidFill>
                <a:srgbClr val="0D426E">
                  <a:lumMod val="60000"/>
                  <a:lumOff val="40000"/>
                </a:srgbClr>
              </a:solidFill>
              <a:prstDash val="solid"/>
              <a:miter lim="800000"/>
            </a:ln>
            <a:effectLst/>
          </p:spPr>
        </p:cxnSp>
        <p:sp>
          <p:nvSpPr>
            <p:cNvPr id="1471" name="Rectangle 1470"/>
            <p:cNvSpPr/>
            <p:nvPr/>
          </p:nvSpPr>
          <p:spPr>
            <a:xfrm>
              <a:off x="10268601" y="3270725"/>
              <a:ext cx="71065" cy="71065"/>
            </a:xfrm>
            <a:prstGeom prst="rect">
              <a:avLst/>
            </a:prstGeom>
            <a:solidFill>
              <a:srgbClr val="0D42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grpSp>
      <p:sp>
        <p:nvSpPr>
          <p:cNvPr id="1473" name="Oval 1472"/>
          <p:cNvSpPr/>
          <p:nvPr/>
        </p:nvSpPr>
        <p:spPr>
          <a:xfrm>
            <a:off x="10268601" y="3803956"/>
            <a:ext cx="71065" cy="71065"/>
          </a:xfrm>
          <a:prstGeom prst="ellipse">
            <a:avLst/>
          </a:prstGeom>
          <a:solidFill>
            <a:srgbClr val="0D42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sp>
        <p:nvSpPr>
          <p:cNvPr id="30" name="Rectangle 29"/>
          <p:cNvSpPr/>
          <p:nvPr/>
        </p:nvSpPr>
        <p:spPr>
          <a:xfrm>
            <a:off x="10222523" y="3591642"/>
            <a:ext cx="156308" cy="989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5" name="Group 44"/>
          <p:cNvGrpSpPr/>
          <p:nvPr/>
        </p:nvGrpSpPr>
        <p:grpSpPr>
          <a:xfrm>
            <a:off x="6248166" y="4189560"/>
            <a:ext cx="3506779" cy="2140137"/>
            <a:chOff x="6248166" y="3872252"/>
            <a:chExt cx="3506779" cy="2140137"/>
          </a:xfrm>
        </p:grpSpPr>
        <p:sp>
          <p:nvSpPr>
            <p:cNvPr id="35" name="Rectangle 34"/>
            <p:cNvSpPr/>
            <p:nvPr/>
          </p:nvSpPr>
          <p:spPr>
            <a:xfrm>
              <a:off x="6875030" y="4267167"/>
              <a:ext cx="180784" cy="14960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21" name="Rectangle 1220"/>
            <p:cNvSpPr/>
            <p:nvPr/>
          </p:nvSpPr>
          <p:spPr>
            <a:xfrm>
              <a:off x="7296860" y="4267167"/>
              <a:ext cx="180784" cy="14960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22" name="Rectangle 1221"/>
            <p:cNvSpPr/>
            <p:nvPr/>
          </p:nvSpPr>
          <p:spPr>
            <a:xfrm>
              <a:off x="8433965" y="4267167"/>
              <a:ext cx="180784" cy="14960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4" name="Group 23"/>
            <p:cNvGrpSpPr/>
            <p:nvPr/>
          </p:nvGrpSpPr>
          <p:grpSpPr>
            <a:xfrm>
              <a:off x="6248166" y="3872252"/>
              <a:ext cx="3506779" cy="2140137"/>
              <a:chOff x="6248166" y="3872252"/>
              <a:chExt cx="3506779" cy="2140137"/>
            </a:xfrm>
          </p:grpSpPr>
          <p:sp>
            <p:nvSpPr>
              <p:cNvPr id="1011" name="Line 1166"/>
              <p:cNvSpPr>
                <a:spLocks noChangeShapeType="1"/>
              </p:cNvSpPr>
              <p:nvPr/>
            </p:nvSpPr>
            <p:spPr bwMode="auto">
              <a:xfrm>
                <a:off x="6851919" y="5032269"/>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13" name="Line 1166"/>
              <p:cNvSpPr>
                <a:spLocks noChangeShapeType="1"/>
              </p:cNvSpPr>
              <p:nvPr/>
            </p:nvSpPr>
            <p:spPr bwMode="auto">
              <a:xfrm>
                <a:off x="6851919" y="4356435"/>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08" name="Rectangle 950"/>
              <p:cNvSpPr>
                <a:spLocks noChangeArrowheads="1"/>
              </p:cNvSpPr>
              <p:nvPr/>
            </p:nvSpPr>
            <p:spPr bwMode="auto">
              <a:xfrm>
                <a:off x="7642172" y="3872252"/>
                <a:ext cx="528991" cy="18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sz="1100" b="1" dirty="0">
                    <a:solidFill>
                      <a:srgbClr val="595A59"/>
                    </a:solidFill>
                    <a:latin typeface="+mn-lt"/>
                  </a:rPr>
                  <a:t>P</a:t>
                </a:r>
                <a:r>
                  <a:rPr kumimoji="0" lang="en-US" altLang="en-US" sz="1100" b="1" i="0" u="none" strike="noStrike" cap="none" normalizeH="0" baseline="0" dirty="0">
                    <a:ln>
                      <a:noFill/>
                    </a:ln>
                    <a:solidFill>
                      <a:srgbClr val="595A59"/>
                    </a:solidFill>
                    <a:effectLst/>
                    <a:latin typeface="+mn-lt"/>
                  </a:rPr>
                  <a:t>atient 9</a:t>
                </a:r>
                <a:endParaRPr kumimoji="0" lang="en-US" altLang="en-US" sz="1100" b="1" i="0" u="none" strike="noStrike" cap="none" normalizeH="0" baseline="0" dirty="0">
                  <a:ln>
                    <a:noFill/>
                  </a:ln>
                  <a:solidFill>
                    <a:srgbClr val="595A59"/>
                  </a:solidFill>
                  <a:effectLst/>
                  <a:latin typeface="+mn-lt"/>
                </a:endParaRPr>
              </a:p>
            </p:txBody>
          </p:sp>
          <p:sp>
            <p:nvSpPr>
              <p:cNvPr id="1014" name="Freeform 1205"/>
              <p:cNvSpPr/>
              <p:nvPr/>
            </p:nvSpPr>
            <p:spPr bwMode="auto">
              <a:xfrm>
                <a:off x="6844965" y="4248023"/>
                <a:ext cx="2256355" cy="1517983"/>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3200" dirty="0"/>
              </a:p>
            </p:txBody>
          </p:sp>
          <p:sp>
            <p:nvSpPr>
              <p:cNvPr id="1021" name="Rectangle 1020"/>
              <p:cNvSpPr/>
              <p:nvPr/>
            </p:nvSpPr>
            <p:spPr>
              <a:xfrm rot="5400000">
                <a:off x="9107492" y="4863333"/>
                <a:ext cx="1048685" cy="246221"/>
              </a:xfrm>
              <a:prstGeom prst="rect">
                <a:avLst/>
              </a:prstGeom>
              <a:noFill/>
              <a:ln w="12700" cap="flat" cmpd="sng" algn="ctr">
                <a:noFill/>
                <a:prstDash val="solid"/>
                <a:miter lim="800000"/>
              </a:ln>
              <a:effectLst/>
            </p:spPr>
            <p:txBody>
              <a:bodyPr wrap="none" rtlCol="0" anchor="ctr">
                <a:spAutoFit/>
              </a:bodyPr>
              <a:lstStyle/>
              <a:p>
                <a:pPr lvl="0" algn="ctr">
                  <a:defRPr/>
                </a:pPr>
                <a:r>
                  <a:rPr lang="en-US" sz="1000" kern="0" dirty="0">
                    <a:solidFill>
                      <a:srgbClr val="595A59"/>
                    </a:solidFill>
                  </a:rPr>
                  <a:t>Total IgG, µg/mL</a:t>
                </a:r>
                <a:endParaRPr lang="en-US" sz="1000" kern="0" dirty="0">
                  <a:solidFill>
                    <a:srgbClr val="595A59"/>
                  </a:solidFill>
                </a:endParaRPr>
              </a:p>
            </p:txBody>
          </p:sp>
          <p:sp>
            <p:nvSpPr>
              <p:cNvPr id="1024" name="Line 1207"/>
              <p:cNvSpPr>
                <a:spLocks noChangeShapeType="1"/>
              </p:cNvSpPr>
              <p:nvPr/>
            </p:nvSpPr>
            <p:spPr bwMode="auto">
              <a:xfrm flipH="1">
                <a:off x="6793683" y="5304924"/>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25" name="Line 1213"/>
              <p:cNvSpPr>
                <a:spLocks noChangeShapeType="1"/>
              </p:cNvSpPr>
              <p:nvPr/>
            </p:nvSpPr>
            <p:spPr bwMode="auto">
              <a:xfrm flipH="1">
                <a:off x="6793683" y="4399737"/>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26" name="Line 1219"/>
              <p:cNvSpPr>
                <a:spLocks noChangeShapeType="1"/>
              </p:cNvSpPr>
              <p:nvPr/>
            </p:nvSpPr>
            <p:spPr bwMode="auto">
              <a:xfrm flipH="1">
                <a:off x="9091550" y="5766006"/>
                <a:ext cx="5372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27" name="Line 1222"/>
              <p:cNvSpPr>
                <a:spLocks noChangeShapeType="1"/>
              </p:cNvSpPr>
              <p:nvPr/>
            </p:nvSpPr>
            <p:spPr bwMode="auto">
              <a:xfrm flipH="1">
                <a:off x="9101318" y="5387102"/>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29" name="Line 1231"/>
              <p:cNvSpPr>
                <a:spLocks noChangeShapeType="1"/>
              </p:cNvSpPr>
              <p:nvPr/>
            </p:nvSpPr>
            <p:spPr bwMode="auto">
              <a:xfrm flipH="1">
                <a:off x="9101318" y="4255980"/>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30" name="Line 1237"/>
              <p:cNvSpPr>
                <a:spLocks noChangeShapeType="1"/>
              </p:cNvSpPr>
              <p:nvPr/>
            </p:nvSpPr>
            <p:spPr bwMode="auto">
              <a:xfrm>
                <a:off x="6842703"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31" name="Line 1238"/>
              <p:cNvSpPr>
                <a:spLocks noChangeShapeType="1"/>
              </p:cNvSpPr>
              <p:nvPr/>
            </p:nvSpPr>
            <p:spPr bwMode="auto">
              <a:xfrm>
                <a:off x="7307519"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32" name="Line 1242"/>
              <p:cNvSpPr>
                <a:spLocks noChangeShapeType="1"/>
              </p:cNvSpPr>
              <p:nvPr/>
            </p:nvSpPr>
            <p:spPr bwMode="auto">
              <a:xfrm>
                <a:off x="8198010"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33" name="Line 1281"/>
              <p:cNvSpPr>
                <a:spLocks noChangeShapeType="1"/>
              </p:cNvSpPr>
              <p:nvPr/>
            </p:nvSpPr>
            <p:spPr bwMode="auto">
              <a:xfrm flipH="1">
                <a:off x="6793683" y="485608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34" name="Line 1287"/>
              <p:cNvSpPr>
                <a:spLocks noChangeShapeType="1"/>
              </p:cNvSpPr>
              <p:nvPr/>
            </p:nvSpPr>
            <p:spPr bwMode="auto">
              <a:xfrm>
                <a:off x="9100190"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35" name="Line 1316"/>
              <p:cNvSpPr>
                <a:spLocks noChangeShapeType="1"/>
              </p:cNvSpPr>
              <p:nvPr/>
            </p:nvSpPr>
            <p:spPr bwMode="auto">
              <a:xfrm>
                <a:off x="8656965"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36" name="Freeform 1347"/>
              <p:cNvSpPr/>
              <p:nvPr/>
            </p:nvSpPr>
            <p:spPr bwMode="auto">
              <a:xfrm>
                <a:off x="8903521" y="4901736"/>
                <a:ext cx="73258" cy="71003"/>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037" name="Rectangle 682"/>
              <p:cNvSpPr>
                <a:spLocks noChangeArrowheads="1"/>
              </p:cNvSpPr>
              <p:nvPr/>
            </p:nvSpPr>
            <p:spPr bwMode="auto">
              <a:xfrm>
                <a:off x="8857191" y="4375503"/>
                <a:ext cx="1987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ULQ</a:t>
                </a:r>
                <a:endParaRPr kumimoji="0" lang="en-US" altLang="en-US" sz="900" b="0" i="0" u="none" strike="noStrike" cap="none" normalizeH="0" baseline="0" dirty="0">
                  <a:ln>
                    <a:noFill/>
                  </a:ln>
                  <a:solidFill>
                    <a:schemeClr val="tx1"/>
                  </a:solidFill>
                  <a:effectLst/>
                  <a:latin typeface="+mn-lt"/>
                </a:endParaRPr>
              </a:p>
            </p:txBody>
          </p:sp>
          <p:sp>
            <p:nvSpPr>
              <p:cNvPr id="1038" name="Rectangle 673"/>
              <p:cNvSpPr>
                <a:spLocks noChangeArrowheads="1"/>
              </p:cNvSpPr>
              <p:nvPr/>
            </p:nvSpPr>
            <p:spPr bwMode="auto">
              <a:xfrm>
                <a:off x="6248166" y="5857645"/>
                <a:ext cx="50975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Study day</a:t>
                </a:r>
                <a:endParaRPr kumimoji="0" lang="en-US" altLang="en-US" sz="1000" b="0" i="0" u="none" strike="noStrike" cap="none" normalizeH="0" baseline="0" dirty="0">
                  <a:ln>
                    <a:noFill/>
                  </a:ln>
                  <a:solidFill>
                    <a:schemeClr val="tx1"/>
                  </a:solidFill>
                  <a:effectLst/>
                  <a:latin typeface="+mn-lt"/>
                </a:endParaRPr>
              </a:p>
            </p:txBody>
          </p:sp>
          <p:sp>
            <p:nvSpPr>
              <p:cNvPr id="1039" name="Rectangle 589"/>
              <p:cNvSpPr>
                <a:spLocks noChangeArrowheads="1"/>
              </p:cNvSpPr>
              <p:nvPr/>
            </p:nvSpPr>
            <p:spPr bwMode="auto">
              <a:xfrm>
                <a:off x="7318604" y="4113667"/>
                <a:ext cx="6059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a:t>
                </a:r>
                <a:endParaRPr kumimoji="0" lang="en-US" altLang="en-US" sz="1000" b="0" i="0" u="none" strike="noStrike" cap="none" normalizeH="0" baseline="0" dirty="0">
                  <a:ln>
                    <a:noFill/>
                  </a:ln>
                  <a:solidFill>
                    <a:schemeClr val="tx1"/>
                  </a:solidFill>
                  <a:effectLst/>
                  <a:latin typeface="+mn-lt"/>
                </a:endParaRPr>
              </a:p>
            </p:txBody>
          </p:sp>
          <p:sp>
            <p:nvSpPr>
              <p:cNvPr id="1040" name="Rectangle 646"/>
              <p:cNvSpPr>
                <a:spLocks noChangeArrowheads="1"/>
              </p:cNvSpPr>
              <p:nvPr/>
            </p:nvSpPr>
            <p:spPr bwMode="auto">
              <a:xfrm>
                <a:off x="6500913" y="4323001"/>
                <a:ext cx="2628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a:t>
                </a:r>
                <a:endParaRPr kumimoji="0" lang="en-US" altLang="en-US" sz="1000" b="0" i="0" u="none" strike="noStrike" cap="none" normalizeH="0" baseline="0" dirty="0">
                  <a:ln>
                    <a:noFill/>
                  </a:ln>
                  <a:solidFill>
                    <a:schemeClr val="tx1"/>
                  </a:solidFill>
                  <a:effectLst/>
                  <a:latin typeface="+mn-lt"/>
                </a:endParaRPr>
              </a:p>
            </p:txBody>
          </p:sp>
          <p:sp>
            <p:nvSpPr>
              <p:cNvPr id="1041" name="Rectangle 742"/>
              <p:cNvSpPr>
                <a:spLocks noChangeArrowheads="1"/>
              </p:cNvSpPr>
              <p:nvPr/>
            </p:nvSpPr>
            <p:spPr bwMode="auto">
              <a:xfrm>
                <a:off x="6632359" y="5228512"/>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a:t>
                </a:r>
                <a:endParaRPr kumimoji="0" lang="en-US" altLang="en-US" sz="1000" b="0" i="0" u="none" strike="noStrike" cap="none" normalizeH="0" baseline="0" dirty="0">
                  <a:ln>
                    <a:noFill/>
                  </a:ln>
                  <a:solidFill>
                    <a:schemeClr val="tx1"/>
                  </a:solidFill>
                  <a:effectLst/>
                  <a:latin typeface="+mn-lt"/>
                </a:endParaRPr>
              </a:p>
            </p:txBody>
          </p:sp>
          <p:sp>
            <p:nvSpPr>
              <p:cNvPr id="1042" name="Rectangle 748"/>
              <p:cNvSpPr>
                <a:spLocks noChangeArrowheads="1"/>
              </p:cNvSpPr>
              <p:nvPr/>
            </p:nvSpPr>
            <p:spPr bwMode="auto">
              <a:xfrm>
                <a:off x="6698085" y="5693923"/>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a:t>
                </a:r>
                <a:endParaRPr kumimoji="0" lang="en-US" altLang="en-US" sz="1000" b="0" i="0" u="none" strike="noStrike" cap="none" normalizeH="0" baseline="0" dirty="0">
                  <a:ln>
                    <a:noFill/>
                  </a:ln>
                  <a:solidFill>
                    <a:schemeClr val="tx1"/>
                  </a:solidFill>
                  <a:effectLst/>
                  <a:latin typeface="+mn-lt"/>
                </a:endParaRPr>
              </a:p>
            </p:txBody>
          </p:sp>
          <p:sp>
            <p:nvSpPr>
              <p:cNvPr id="1043" name="Rectangle 643"/>
              <p:cNvSpPr>
                <a:spLocks noChangeArrowheads="1"/>
              </p:cNvSpPr>
              <p:nvPr/>
            </p:nvSpPr>
            <p:spPr bwMode="auto">
              <a:xfrm>
                <a:off x="6566638" y="478335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1044" name="Rectangle 632"/>
              <p:cNvSpPr>
                <a:spLocks noChangeArrowheads="1"/>
              </p:cNvSpPr>
              <p:nvPr/>
            </p:nvSpPr>
            <p:spPr bwMode="auto">
              <a:xfrm>
                <a:off x="7245412" y="5858501"/>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50</a:t>
                </a:r>
                <a:endParaRPr kumimoji="0" lang="en-US" altLang="en-US" sz="1000" b="0" i="0" u="none" strike="noStrike" cap="none" normalizeH="0" baseline="0" dirty="0">
                  <a:ln>
                    <a:noFill/>
                  </a:ln>
                  <a:solidFill>
                    <a:schemeClr val="tx1"/>
                  </a:solidFill>
                  <a:effectLst/>
                  <a:latin typeface="+mn-lt"/>
                </a:endParaRPr>
              </a:p>
            </p:txBody>
          </p:sp>
          <p:sp>
            <p:nvSpPr>
              <p:cNvPr id="1045" name="Rectangle 634"/>
              <p:cNvSpPr>
                <a:spLocks noChangeArrowheads="1"/>
              </p:cNvSpPr>
              <p:nvPr/>
            </p:nvSpPr>
            <p:spPr bwMode="auto">
              <a:xfrm>
                <a:off x="8099425" y="5858501"/>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150</a:t>
                </a:r>
                <a:endParaRPr kumimoji="0" lang="en-US" altLang="en-US" sz="1000" b="0" i="0" u="none" strike="noStrike" cap="none" normalizeH="0" baseline="0" dirty="0">
                  <a:ln>
                    <a:noFill/>
                  </a:ln>
                  <a:solidFill>
                    <a:schemeClr val="tx1"/>
                  </a:solidFill>
                  <a:effectLst/>
                  <a:latin typeface="+mn-lt"/>
                </a:endParaRPr>
              </a:p>
            </p:txBody>
          </p:sp>
          <p:sp>
            <p:nvSpPr>
              <p:cNvPr id="1046" name="Rectangle 670"/>
              <p:cNvSpPr>
                <a:spLocks noChangeArrowheads="1"/>
              </p:cNvSpPr>
              <p:nvPr/>
            </p:nvSpPr>
            <p:spPr bwMode="auto">
              <a:xfrm>
                <a:off x="8558380" y="5858501"/>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200</a:t>
                </a:r>
                <a:endParaRPr kumimoji="0" lang="en-US" altLang="en-US" sz="1000" b="0" i="0" u="none" strike="noStrike" cap="none" normalizeH="0" baseline="0" dirty="0">
                  <a:ln>
                    <a:noFill/>
                  </a:ln>
                  <a:solidFill>
                    <a:schemeClr val="tx1"/>
                  </a:solidFill>
                  <a:effectLst/>
                  <a:latin typeface="+mn-lt"/>
                </a:endParaRPr>
              </a:p>
            </p:txBody>
          </p:sp>
          <p:sp>
            <p:nvSpPr>
              <p:cNvPr id="1047" name="Rectangle 741"/>
              <p:cNvSpPr>
                <a:spLocks noChangeArrowheads="1"/>
              </p:cNvSpPr>
              <p:nvPr/>
            </p:nvSpPr>
            <p:spPr bwMode="auto">
              <a:xfrm>
                <a:off x="6811381" y="5858501"/>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1048" name="Rectangle 611"/>
              <p:cNvSpPr>
                <a:spLocks noChangeArrowheads="1"/>
              </p:cNvSpPr>
              <p:nvPr/>
            </p:nvSpPr>
            <p:spPr bwMode="auto">
              <a:xfrm>
                <a:off x="9196262" y="5678543"/>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1049" name="Rectangle 652"/>
              <p:cNvSpPr>
                <a:spLocks noChangeArrowheads="1"/>
              </p:cNvSpPr>
              <p:nvPr/>
            </p:nvSpPr>
            <p:spPr bwMode="auto">
              <a:xfrm>
                <a:off x="9196262" y="5310160"/>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2000</a:t>
                </a:r>
                <a:endParaRPr kumimoji="0" lang="en-US" altLang="en-US" sz="1000" b="0" i="0" u="none" strike="noStrike" cap="none" normalizeH="0" baseline="0" dirty="0">
                  <a:ln>
                    <a:noFill/>
                  </a:ln>
                  <a:solidFill>
                    <a:schemeClr val="tx1"/>
                  </a:solidFill>
                  <a:effectLst/>
                  <a:latin typeface="+mn-lt"/>
                </a:endParaRPr>
              </a:p>
            </p:txBody>
          </p:sp>
          <p:sp>
            <p:nvSpPr>
              <p:cNvPr id="1051" name="Rectangle 659"/>
              <p:cNvSpPr>
                <a:spLocks noChangeArrowheads="1"/>
              </p:cNvSpPr>
              <p:nvPr/>
            </p:nvSpPr>
            <p:spPr bwMode="auto">
              <a:xfrm>
                <a:off x="9196262" y="4179038"/>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8000</a:t>
                </a:r>
                <a:endParaRPr kumimoji="0" lang="en-US" altLang="en-US" sz="1000" b="0" i="0" u="none" strike="noStrike" cap="none" normalizeH="0" baseline="0" dirty="0">
                  <a:ln>
                    <a:noFill/>
                  </a:ln>
                  <a:solidFill>
                    <a:schemeClr val="tx1"/>
                  </a:solidFill>
                  <a:effectLst/>
                  <a:latin typeface="+mn-lt"/>
                </a:endParaRPr>
              </a:p>
            </p:txBody>
          </p:sp>
          <p:sp>
            <p:nvSpPr>
              <p:cNvPr id="1052" name="Line 1238"/>
              <p:cNvSpPr>
                <a:spLocks noChangeShapeType="1"/>
              </p:cNvSpPr>
              <p:nvPr/>
            </p:nvSpPr>
            <p:spPr bwMode="auto">
              <a:xfrm>
                <a:off x="7753893" y="5767316"/>
                <a:ext cx="0" cy="4407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53" name="Rectangle 632"/>
              <p:cNvSpPr>
                <a:spLocks noChangeArrowheads="1"/>
              </p:cNvSpPr>
              <p:nvPr/>
            </p:nvSpPr>
            <p:spPr bwMode="auto">
              <a:xfrm>
                <a:off x="7658923" y="5858501"/>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1054" name="Rectangle 670"/>
              <p:cNvSpPr>
                <a:spLocks noChangeArrowheads="1"/>
              </p:cNvSpPr>
              <p:nvPr/>
            </p:nvSpPr>
            <p:spPr bwMode="auto">
              <a:xfrm>
                <a:off x="9001605" y="5858501"/>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250</a:t>
                </a:r>
                <a:endParaRPr kumimoji="0" lang="en-US" altLang="en-US" sz="1000" b="0" i="0" u="none" strike="noStrike" cap="none" normalizeH="0" baseline="0" dirty="0">
                  <a:ln>
                    <a:noFill/>
                  </a:ln>
                  <a:solidFill>
                    <a:schemeClr val="tx1"/>
                  </a:solidFill>
                  <a:effectLst/>
                  <a:latin typeface="+mn-lt"/>
                </a:endParaRPr>
              </a:p>
            </p:txBody>
          </p:sp>
          <p:sp>
            <p:nvSpPr>
              <p:cNvPr id="1055" name="Line 1222"/>
              <p:cNvSpPr>
                <a:spLocks noChangeShapeType="1"/>
              </p:cNvSpPr>
              <p:nvPr/>
            </p:nvSpPr>
            <p:spPr bwMode="auto">
              <a:xfrm flipH="1">
                <a:off x="9101318" y="5018392"/>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56" name="Rectangle 652"/>
              <p:cNvSpPr>
                <a:spLocks noChangeArrowheads="1"/>
              </p:cNvSpPr>
              <p:nvPr/>
            </p:nvSpPr>
            <p:spPr bwMode="auto">
              <a:xfrm>
                <a:off x="9196262" y="4941450"/>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4000</a:t>
                </a:r>
                <a:endParaRPr kumimoji="0" lang="en-US" altLang="en-US" sz="1000" b="0" i="0" u="none" strike="noStrike" cap="none" normalizeH="0" baseline="0" dirty="0">
                  <a:ln>
                    <a:noFill/>
                  </a:ln>
                  <a:solidFill>
                    <a:schemeClr val="tx1"/>
                  </a:solidFill>
                  <a:effectLst/>
                  <a:latin typeface="+mn-lt"/>
                </a:endParaRPr>
              </a:p>
            </p:txBody>
          </p:sp>
          <p:sp>
            <p:nvSpPr>
              <p:cNvPr id="1057" name="Line 1226"/>
              <p:cNvSpPr>
                <a:spLocks noChangeShapeType="1"/>
              </p:cNvSpPr>
              <p:nvPr/>
            </p:nvSpPr>
            <p:spPr bwMode="auto">
              <a:xfrm flipH="1">
                <a:off x="9101318" y="463393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1058" name="Rectangle 655"/>
              <p:cNvSpPr>
                <a:spLocks noChangeArrowheads="1"/>
              </p:cNvSpPr>
              <p:nvPr/>
            </p:nvSpPr>
            <p:spPr bwMode="auto">
              <a:xfrm>
                <a:off x="9196262" y="4553103"/>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6000</a:t>
                </a:r>
                <a:endParaRPr kumimoji="0" lang="en-US" altLang="en-US" sz="1000" b="0" i="0" u="none" strike="noStrike" cap="none" normalizeH="0" baseline="0" dirty="0">
                  <a:ln>
                    <a:noFill/>
                  </a:ln>
                  <a:solidFill>
                    <a:schemeClr val="tx1"/>
                  </a:solidFill>
                  <a:effectLst/>
                  <a:latin typeface="+mn-lt"/>
                </a:endParaRPr>
              </a:p>
            </p:txBody>
          </p:sp>
          <p:sp>
            <p:nvSpPr>
              <p:cNvPr id="1023" name="Rectangle 1022"/>
              <p:cNvSpPr/>
              <p:nvPr/>
            </p:nvSpPr>
            <p:spPr>
              <a:xfrm rot="16200000">
                <a:off x="6063342" y="4863334"/>
                <a:ext cx="768160" cy="246221"/>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ea typeface="+mn-ea"/>
                    <a:cs typeface="+mn-cs"/>
                  </a:rPr>
                  <a:t>Titer in HAI</a:t>
                </a:r>
                <a:endParaRPr kumimoji="0" lang="en-US" sz="1000" b="0" i="0" u="none" strike="noStrike" kern="0" cap="none" spc="0" normalizeH="0" baseline="0" noProof="0" dirty="0">
                  <a:ln>
                    <a:noFill/>
                  </a:ln>
                  <a:solidFill>
                    <a:srgbClr val="595A59"/>
                  </a:solidFill>
                  <a:effectLst/>
                  <a:uLnTx/>
                  <a:uFillTx/>
                  <a:ea typeface="+mn-ea"/>
                  <a:cs typeface="+mn-cs"/>
                </a:endParaRPr>
              </a:p>
            </p:txBody>
          </p:sp>
          <p:sp>
            <p:nvSpPr>
              <p:cNvPr id="1012" name="Rectangle 685"/>
              <p:cNvSpPr>
                <a:spLocks noChangeArrowheads="1"/>
              </p:cNvSpPr>
              <p:nvPr/>
            </p:nvSpPr>
            <p:spPr bwMode="auto">
              <a:xfrm>
                <a:off x="8575062" y="5050386"/>
                <a:ext cx="4809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Protective</a:t>
                </a:r>
                <a:endParaRPr kumimoji="0" lang="en-US" altLang="en-US" sz="900" b="0" i="0" u="none" strike="noStrike" cap="none" normalizeH="0" baseline="0" dirty="0">
                  <a:ln>
                    <a:noFill/>
                  </a:ln>
                  <a:solidFill>
                    <a:schemeClr val="tx1"/>
                  </a:solidFill>
                  <a:effectLst/>
                  <a:latin typeface="+mn-lt"/>
                </a:endParaRPr>
              </a:p>
            </p:txBody>
          </p:sp>
          <p:sp>
            <p:nvSpPr>
              <p:cNvPr id="1072" name="Line 1276"/>
              <p:cNvSpPr>
                <a:spLocks noChangeShapeType="1"/>
              </p:cNvSpPr>
              <p:nvPr/>
            </p:nvSpPr>
            <p:spPr bwMode="auto">
              <a:xfrm flipV="1">
                <a:off x="7605413" y="4276661"/>
                <a:ext cx="0" cy="1481286"/>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grpSp>
        <p:grpSp>
          <p:nvGrpSpPr>
            <p:cNvPr id="34" name="Group 33"/>
            <p:cNvGrpSpPr/>
            <p:nvPr/>
          </p:nvGrpSpPr>
          <p:grpSpPr>
            <a:xfrm>
              <a:off x="6826321" y="4510999"/>
              <a:ext cx="1822601" cy="957266"/>
              <a:chOff x="6878722" y="4267334"/>
              <a:chExt cx="1822601" cy="957266"/>
            </a:xfrm>
          </p:grpSpPr>
          <p:sp>
            <p:nvSpPr>
              <p:cNvPr id="1769" name="Freeform 1952"/>
              <p:cNvSpPr/>
              <p:nvPr/>
            </p:nvSpPr>
            <p:spPr bwMode="auto">
              <a:xfrm>
                <a:off x="7377022" y="5009436"/>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grpSp>
            <p:nvGrpSpPr>
              <p:cNvPr id="32" name="Group 31"/>
              <p:cNvGrpSpPr/>
              <p:nvPr/>
            </p:nvGrpSpPr>
            <p:grpSpPr>
              <a:xfrm>
                <a:off x="6878722" y="4267334"/>
                <a:ext cx="1822601" cy="957266"/>
                <a:chOff x="6826321" y="4510999"/>
                <a:chExt cx="1822601" cy="957266"/>
              </a:xfrm>
            </p:grpSpPr>
            <p:sp>
              <p:nvSpPr>
                <p:cNvPr id="1742" name="Freeform 2002"/>
                <p:cNvSpPr/>
                <p:nvPr/>
              </p:nvSpPr>
              <p:spPr bwMode="auto">
                <a:xfrm>
                  <a:off x="6861928" y="4543669"/>
                  <a:ext cx="1752818" cy="899879"/>
                </a:xfrm>
                <a:custGeom>
                  <a:avLst/>
                  <a:gdLst>
                    <a:gd name="T0" fmla="*/ 0 w 719"/>
                    <a:gd name="T1" fmla="*/ 137 h 360"/>
                    <a:gd name="T2" fmla="*/ 24 w 719"/>
                    <a:gd name="T3" fmla="*/ 276 h 360"/>
                    <a:gd name="T4" fmla="*/ 51 w 719"/>
                    <a:gd name="T5" fmla="*/ 346 h 360"/>
                    <a:gd name="T6" fmla="*/ 78 w 719"/>
                    <a:gd name="T7" fmla="*/ 360 h 360"/>
                    <a:gd name="T8" fmla="*/ 177 w 719"/>
                    <a:gd name="T9" fmla="*/ 209 h 360"/>
                    <a:gd name="T10" fmla="*/ 206 w 719"/>
                    <a:gd name="T11" fmla="*/ 303 h 360"/>
                    <a:gd name="T12" fmla="*/ 231 w 719"/>
                    <a:gd name="T13" fmla="*/ 346 h 360"/>
                    <a:gd name="T14" fmla="*/ 258 w 719"/>
                    <a:gd name="T15" fmla="*/ 360 h 360"/>
                    <a:gd name="T16" fmla="*/ 411 w 719"/>
                    <a:gd name="T17" fmla="*/ 115 h 360"/>
                    <a:gd name="T18" fmla="*/ 535 w 719"/>
                    <a:gd name="T19" fmla="*/ 137 h 360"/>
                    <a:gd name="T20" fmla="*/ 645 w 719"/>
                    <a:gd name="T21" fmla="*/ 0 h 360"/>
                    <a:gd name="T22" fmla="*/ 695 w 719"/>
                    <a:gd name="T23" fmla="*/ 288 h 360"/>
                    <a:gd name="T24" fmla="*/ 719 w 719"/>
                    <a:gd name="T25" fmla="*/ 353 h 360"/>
                    <a:gd name="connsiteX0" fmla="*/ 0 w 10000"/>
                    <a:gd name="connsiteY0" fmla="*/ 3806 h 10000"/>
                    <a:gd name="connsiteX1" fmla="*/ 334 w 10000"/>
                    <a:gd name="connsiteY1" fmla="*/ 7667 h 10000"/>
                    <a:gd name="connsiteX2" fmla="*/ 709 w 10000"/>
                    <a:gd name="connsiteY2" fmla="*/ 9611 h 10000"/>
                    <a:gd name="connsiteX3" fmla="*/ 1085 w 10000"/>
                    <a:gd name="connsiteY3" fmla="*/ 10000 h 10000"/>
                    <a:gd name="connsiteX4" fmla="*/ 2462 w 10000"/>
                    <a:gd name="connsiteY4" fmla="*/ 5806 h 10000"/>
                    <a:gd name="connsiteX5" fmla="*/ 2865 w 10000"/>
                    <a:gd name="connsiteY5" fmla="*/ 8417 h 10000"/>
                    <a:gd name="connsiteX6" fmla="*/ 3213 w 10000"/>
                    <a:gd name="connsiteY6" fmla="*/ 9611 h 10000"/>
                    <a:gd name="connsiteX7" fmla="*/ 3543 w 10000"/>
                    <a:gd name="connsiteY7" fmla="*/ 9857 h 10000"/>
                    <a:gd name="connsiteX8" fmla="*/ 5716 w 10000"/>
                    <a:gd name="connsiteY8" fmla="*/ 3194 h 10000"/>
                    <a:gd name="connsiteX9" fmla="*/ 7441 w 10000"/>
                    <a:gd name="connsiteY9" fmla="*/ 3806 h 10000"/>
                    <a:gd name="connsiteX10" fmla="*/ 8971 w 10000"/>
                    <a:gd name="connsiteY10" fmla="*/ 0 h 10000"/>
                    <a:gd name="connsiteX11" fmla="*/ 9666 w 10000"/>
                    <a:gd name="connsiteY11" fmla="*/ 8000 h 10000"/>
                    <a:gd name="connsiteX12" fmla="*/ 10000 w 10000"/>
                    <a:gd name="connsiteY12" fmla="*/ 9806 h 10000"/>
                    <a:gd name="connsiteX0-1" fmla="*/ 0 w 10000"/>
                    <a:gd name="connsiteY0-2" fmla="*/ 3806 h 10000"/>
                    <a:gd name="connsiteX1-3" fmla="*/ 334 w 10000"/>
                    <a:gd name="connsiteY1-4" fmla="*/ 7667 h 10000"/>
                    <a:gd name="connsiteX2-5" fmla="*/ 709 w 10000"/>
                    <a:gd name="connsiteY2-6" fmla="*/ 9611 h 10000"/>
                    <a:gd name="connsiteX3-7" fmla="*/ 1085 w 10000"/>
                    <a:gd name="connsiteY3-8" fmla="*/ 10000 h 10000"/>
                    <a:gd name="connsiteX4-9" fmla="*/ 2462 w 10000"/>
                    <a:gd name="connsiteY4-10" fmla="*/ 5806 h 10000"/>
                    <a:gd name="connsiteX5-11" fmla="*/ 2865 w 10000"/>
                    <a:gd name="connsiteY5-12" fmla="*/ 8417 h 10000"/>
                    <a:gd name="connsiteX6-13" fmla="*/ 3213 w 10000"/>
                    <a:gd name="connsiteY6-14" fmla="*/ 9611 h 10000"/>
                    <a:gd name="connsiteX7-15" fmla="*/ 3543 w 10000"/>
                    <a:gd name="connsiteY7-16" fmla="*/ 9857 h 10000"/>
                    <a:gd name="connsiteX8-17" fmla="*/ 5641 w 10000"/>
                    <a:gd name="connsiteY8-18" fmla="*/ 3395 h 10000"/>
                    <a:gd name="connsiteX9-19" fmla="*/ 7441 w 10000"/>
                    <a:gd name="connsiteY9-20" fmla="*/ 3806 h 10000"/>
                    <a:gd name="connsiteX10-21" fmla="*/ 8971 w 10000"/>
                    <a:gd name="connsiteY10-22" fmla="*/ 0 h 10000"/>
                    <a:gd name="connsiteX11-23" fmla="*/ 9666 w 10000"/>
                    <a:gd name="connsiteY11-24" fmla="*/ 8000 h 10000"/>
                    <a:gd name="connsiteX12-25" fmla="*/ 10000 w 10000"/>
                    <a:gd name="connsiteY12-26" fmla="*/ 9806 h 10000"/>
                    <a:gd name="connsiteX0-27" fmla="*/ 0 w 10000"/>
                    <a:gd name="connsiteY0-28" fmla="*/ 3663 h 9857"/>
                    <a:gd name="connsiteX1-29" fmla="*/ 334 w 10000"/>
                    <a:gd name="connsiteY1-30" fmla="*/ 7524 h 9857"/>
                    <a:gd name="connsiteX2-31" fmla="*/ 709 w 10000"/>
                    <a:gd name="connsiteY2-32" fmla="*/ 9468 h 9857"/>
                    <a:gd name="connsiteX3-33" fmla="*/ 1085 w 10000"/>
                    <a:gd name="connsiteY3-34" fmla="*/ 9857 h 9857"/>
                    <a:gd name="connsiteX4-35" fmla="*/ 2462 w 10000"/>
                    <a:gd name="connsiteY4-36" fmla="*/ 5663 h 9857"/>
                    <a:gd name="connsiteX5-37" fmla="*/ 2865 w 10000"/>
                    <a:gd name="connsiteY5-38" fmla="*/ 8274 h 9857"/>
                    <a:gd name="connsiteX6-39" fmla="*/ 3213 w 10000"/>
                    <a:gd name="connsiteY6-40" fmla="*/ 9468 h 9857"/>
                    <a:gd name="connsiteX7-41" fmla="*/ 3543 w 10000"/>
                    <a:gd name="connsiteY7-42" fmla="*/ 9714 h 9857"/>
                    <a:gd name="connsiteX8-43" fmla="*/ 5641 w 10000"/>
                    <a:gd name="connsiteY8-44" fmla="*/ 3252 h 9857"/>
                    <a:gd name="connsiteX9-45" fmla="*/ 7441 w 10000"/>
                    <a:gd name="connsiteY9-46" fmla="*/ 3663 h 9857"/>
                    <a:gd name="connsiteX10-47" fmla="*/ 8971 w 10000"/>
                    <a:gd name="connsiteY10-48" fmla="*/ 0 h 9857"/>
                    <a:gd name="connsiteX11-49" fmla="*/ 9666 w 10000"/>
                    <a:gd name="connsiteY11-50" fmla="*/ 7857 h 9857"/>
                    <a:gd name="connsiteX12-51" fmla="*/ 10000 w 10000"/>
                    <a:gd name="connsiteY12-52" fmla="*/ 9663 h 9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0000" h="9857">
                      <a:moveTo>
                        <a:pt x="0" y="3663"/>
                      </a:moveTo>
                      <a:cubicBezTo>
                        <a:pt x="111" y="4950"/>
                        <a:pt x="223" y="6237"/>
                        <a:pt x="334" y="7524"/>
                      </a:cubicBezTo>
                      <a:lnTo>
                        <a:pt x="709" y="9468"/>
                      </a:lnTo>
                      <a:lnTo>
                        <a:pt x="1085" y="9857"/>
                      </a:lnTo>
                      <a:lnTo>
                        <a:pt x="2462" y="5663"/>
                      </a:lnTo>
                      <a:cubicBezTo>
                        <a:pt x="2596" y="6533"/>
                        <a:pt x="2731" y="7404"/>
                        <a:pt x="2865" y="8274"/>
                      </a:cubicBezTo>
                      <a:lnTo>
                        <a:pt x="3213" y="9468"/>
                      </a:lnTo>
                      <a:lnTo>
                        <a:pt x="3543" y="9714"/>
                      </a:lnTo>
                      <a:lnTo>
                        <a:pt x="5641" y="3252"/>
                      </a:lnTo>
                      <a:lnTo>
                        <a:pt x="7441" y="3663"/>
                      </a:lnTo>
                      <a:lnTo>
                        <a:pt x="8971" y="0"/>
                      </a:lnTo>
                      <a:cubicBezTo>
                        <a:pt x="9203" y="2667"/>
                        <a:pt x="9434" y="5190"/>
                        <a:pt x="9666" y="7857"/>
                      </a:cubicBezTo>
                      <a:cubicBezTo>
                        <a:pt x="9777" y="8459"/>
                        <a:pt x="9889" y="9061"/>
                        <a:pt x="10000" y="9663"/>
                      </a:cubicBezTo>
                    </a:path>
                  </a:pathLst>
                </a:custGeom>
                <a:noFill/>
                <a:ln w="15875">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3200" dirty="0"/>
                </a:p>
              </p:txBody>
            </p:sp>
            <p:sp>
              <p:nvSpPr>
                <p:cNvPr id="1770" name="Freeform 1953"/>
                <p:cNvSpPr/>
                <p:nvPr/>
              </p:nvSpPr>
              <p:spPr bwMode="auto">
                <a:xfrm>
                  <a:off x="7327241" y="5260962"/>
                  <a:ext cx="78615" cy="73543"/>
                </a:xfrm>
                <a:custGeom>
                  <a:avLst/>
                  <a:gdLst>
                    <a:gd name="T0" fmla="*/ 0 w 31"/>
                    <a:gd name="T1" fmla="*/ 15 h 29"/>
                    <a:gd name="T2" fmla="*/ 0 w 31"/>
                    <a:gd name="T3" fmla="*/ 15 h 29"/>
                    <a:gd name="T4" fmla="*/ 2 w 31"/>
                    <a:gd name="T5" fmla="*/ 9 h 29"/>
                    <a:gd name="T6" fmla="*/ 6 w 31"/>
                    <a:gd name="T7" fmla="*/ 4 h 29"/>
                    <a:gd name="T8" fmla="*/ 11 w 31"/>
                    <a:gd name="T9" fmla="*/ 0 h 29"/>
                    <a:gd name="T10" fmla="*/ 17 w 31"/>
                    <a:gd name="T11" fmla="*/ 0 h 29"/>
                    <a:gd name="T12" fmla="*/ 17 w 31"/>
                    <a:gd name="T13" fmla="*/ 0 h 29"/>
                    <a:gd name="T14" fmla="*/ 22 w 31"/>
                    <a:gd name="T15" fmla="*/ 0 h 29"/>
                    <a:gd name="T16" fmla="*/ 27 w 31"/>
                    <a:gd name="T17" fmla="*/ 4 h 29"/>
                    <a:gd name="T18" fmla="*/ 31 w 31"/>
                    <a:gd name="T19" fmla="*/ 9 h 29"/>
                    <a:gd name="T20" fmla="*/ 31 w 31"/>
                    <a:gd name="T21" fmla="*/ 15 h 29"/>
                    <a:gd name="T22" fmla="*/ 31 w 31"/>
                    <a:gd name="T23" fmla="*/ 15 h 29"/>
                    <a:gd name="T24" fmla="*/ 31 w 31"/>
                    <a:gd name="T25" fmla="*/ 20 h 29"/>
                    <a:gd name="T26" fmla="*/ 27 w 31"/>
                    <a:gd name="T27" fmla="*/ 24 h 29"/>
                    <a:gd name="T28" fmla="*/ 22 w 31"/>
                    <a:gd name="T29" fmla="*/ 27 h 29"/>
                    <a:gd name="T30" fmla="*/ 17 w 31"/>
                    <a:gd name="T31" fmla="*/ 29 h 29"/>
                    <a:gd name="T32" fmla="*/ 17 w 31"/>
                    <a:gd name="T33" fmla="*/ 29 h 29"/>
                    <a:gd name="T34" fmla="*/ 11 w 31"/>
                    <a:gd name="T35" fmla="*/ 27 h 29"/>
                    <a:gd name="T36" fmla="*/ 6 w 31"/>
                    <a:gd name="T37" fmla="*/ 24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4"/>
                      </a:lnTo>
                      <a:lnTo>
                        <a:pt x="11" y="0"/>
                      </a:lnTo>
                      <a:lnTo>
                        <a:pt x="17" y="0"/>
                      </a:lnTo>
                      <a:lnTo>
                        <a:pt x="17" y="0"/>
                      </a:lnTo>
                      <a:lnTo>
                        <a:pt x="22" y="0"/>
                      </a:lnTo>
                      <a:lnTo>
                        <a:pt x="27" y="4"/>
                      </a:lnTo>
                      <a:lnTo>
                        <a:pt x="31" y="9"/>
                      </a:lnTo>
                      <a:lnTo>
                        <a:pt x="31" y="15"/>
                      </a:lnTo>
                      <a:lnTo>
                        <a:pt x="31" y="15"/>
                      </a:lnTo>
                      <a:lnTo>
                        <a:pt x="31" y="20"/>
                      </a:lnTo>
                      <a:lnTo>
                        <a:pt x="27" y="24"/>
                      </a:lnTo>
                      <a:lnTo>
                        <a:pt x="22" y="27"/>
                      </a:lnTo>
                      <a:lnTo>
                        <a:pt x="17" y="29"/>
                      </a:lnTo>
                      <a:lnTo>
                        <a:pt x="17" y="29"/>
                      </a:lnTo>
                      <a:lnTo>
                        <a:pt x="11" y="27"/>
                      </a:lnTo>
                      <a:lnTo>
                        <a:pt x="6" y="24"/>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771" name="Freeform 1954"/>
                <p:cNvSpPr/>
                <p:nvPr/>
              </p:nvSpPr>
              <p:spPr bwMode="auto">
                <a:xfrm>
                  <a:off x="7258770" y="5025121"/>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773" name="Freeform 1956"/>
                <p:cNvSpPr/>
                <p:nvPr/>
              </p:nvSpPr>
              <p:spPr bwMode="auto">
                <a:xfrm>
                  <a:off x="8517277" y="5222587"/>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775" name="Freeform 1958"/>
                <p:cNvSpPr/>
                <p:nvPr/>
              </p:nvSpPr>
              <p:spPr bwMode="auto">
                <a:xfrm>
                  <a:off x="8575770" y="5364432"/>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777" name="Freeform 1960"/>
                <p:cNvSpPr/>
                <p:nvPr/>
              </p:nvSpPr>
              <p:spPr bwMode="auto">
                <a:xfrm>
                  <a:off x="6881256" y="5182181"/>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781" name="Freeform 1964"/>
                <p:cNvSpPr/>
                <p:nvPr/>
              </p:nvSpPr>
              <p:spPr bwMode="auto">
                <a:xfrm>
                  <a:off x="7007715" y="5395113"/>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783" name="Freeform 1966"/>
                <p:cNvSpPr/>
                <p:nvPr/>
              </p:nvSpPr>
              <p:spPr bwMode="auto">
                <a:xfrm>
                  <a:off x="8130036" y="4845322"/>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785" name="Freeform 1968"/>
                <p:cNvSpPr/>
                <p:nvPr/>
              </p:nvSpPr>
              <p:spPr bwMode="auto">
                <a:xfrm>
                  <a:off x="6944569" y="5349047"/>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787" name="Freeform 1970"/>
                <p:cNvSpPr/>
                <p:nvPr/>
              </p:nvSpPr>
              <p:spPr bwMode="auto">
                <a:xfrm>
                  <a:off x="7387936" y="5367387"/>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789" name="Freeform 1972"/>
                <p:cNvSpPr/>
                <p:nvPr/>
              </p:nvSpPr>
              <p:spPr bwMode="auto">
                <a:xfrm>
                  <a:off x="8398510" y="4510999"/>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791" name="Freeform 1974"/>
                <p:cNvSpPr/>
                <p:nvPr/>
              </p:nvSpPr>
              <p:spPr bwMode="auto">
                <a:xfrm>
                  <a:off x="7825978" y="4797223"/>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793" name="Freeform 1976"/>
                <p:cNvSpPr/>
                <p:nvPr/>
              </p:nvSpPr>
              <p:spPr bwMode="auto">
                <a:xfrm>
                  <a:off x="7448546" y="5387253"/>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1220" name="Freeform 1960"/>
                <p:cNvSpPr/>
                <p:nvPr/>
              </p:nvSpPr>
              <p:spPr bwMode="auto">
                <a:xfrm>
                  <a:off x="6826321" y="4838971"/>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grpSp>
        </p:grpSp>
      </p:grpSp>
      <p:grpSp>
        <p:nvGrpSpPr>
          <p:cNvPr id="44" name="Group 43"/>
          <p:cNvGrpSpPr/>
          <p:nvPr/>
        </p:nvGrpSpPr>
        <p:grpSpPr>
          <a:xfrm>
            <a:off x="1292814" y="4237295"/>
            <a:ext cx="3540718" cy="2092401"/>
            <a:chOff x="1292814" y="3919987"/>
            <a:chExt cx="3540718" cy="2092401"/>
          </a:xfrm>
        </p:grpSpPr>
        <p:sp>
          <p:nvSpPr>
            <p:cNvPr id="830" name="Line 1276"/>
            <p:cNvSpPr>
              <a:spLocks noChangeShapeType="1"/>
            </p:cNvSpPr>
            <p:nvPr/>
          </p:nvSpPr>
          <p:spPr bwMode="auto">
            <a:xfrm flipV="1">
              <a:off x="2705171" y="4283615"/>
              <a:ext cx="0" cy="1481286"/>
            </a:xfrm>
            <a:prstGeom prst="line">
              <a:avLst/>
            </a:prstGeom>
            <a:noFill/>
            <a:ln w="11113">
              <a:solidFill>
                <a:srgbClr val="C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831" name="Rectangle 950"/>
            <p:cNvSpPr>
              <a:spLocks noChangeArrowheads="1"/>
            </p:cNvSpPr>
            <p:nvPr/>
          </p:nvSpPr>
          <p:spPr bwMode="auto">
            <a:xfrm>
              <a:off x="2682013" y="3919987"/>
              <a:ext cx="633187" cy="18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8288" numCol="1" anchor="b"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dirty="0">
                  <a:ln>
                    <a:noFill/>
                  </a:ln>
                  <a:solidFill>
                    <a:srgbClr val="595A59"/>
                  </a:solidFill>
                  <a:effectLst/>
                  <a:latin typeface="+mn-lt"/>
                </a:rPr>
                <a:t>Patient 10 </a:t>
              </a:r>
              <a:endParaRPr kumimoji="0" lang="en-US" altLang="en-US" sz="1100" b="1" i="0" u="none" strike="noStrike" cap="none" normalizeH="0" baseline="0" dirty="0">
                <a:ln>
                  <a:noFill/>
                </a:ln>
                <a:solidFill>
                  <a:srgbClr val="595A59"/>
                </a:solidFill>
                <a:effectLst/>
                <a:latin typeface="+mn-lt"/>
              </a:endParaRPr>
            </a:p>
          </p:txBody>
        </p:sp>
        <p:grpSp>
          <p:nvGrpSpPr>
            <p:cNvPr id="29" name="Group 28"/>
            <p:cNvGrpSpPr/>
            <p:nvPr/>
          </p:nvGrpSpPr>
          <p:grpSpPr>
            <a:xfrm>
              <a:off x="1292814" y="4142945"/>
              <a:ext cx="3540718" cy="1869443"/>
              <a:chOff x="1292814" y="4142945"/>
              <a:chExt cx="3540718" cy="1869443"/>
            </a:xfrm>
          </p:grpSpPr>
          <p:sp>
            <p:nvSpPr>
              <p:cNvPr id="1215" name="Rectangle 1214"/>
              <p:cNvSpPr/>
              <p:nvPr/>
            </p:nvSpPr>
            <p:spPr>
              <a:xfrm>
                <a:off x="2115432" y="4276628"/>
                <a:ext cx="178424" cy="148414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17" name="Rectangle 1216"/>
              <p:cNvSpPr/>
              <p:nvPr/>
            </p:nvSpPr>
            <p:spPr>
              <a:xfrm>
                <a:off x="2875860" y="4276628"/>
                <a:ext cx="178424" cy="148414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18" name="Rectangle 1217"/>
              <p:cNvSpPr/>
              <p:nvPr/>
            </p:nvSpPr>
            <p:spPr>
              <a:xfrm>
                <a:off x="3366054" y="4276628"/>
                <a:ext cx="178424" cy="148414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19" name="Rectangle 1218"/>
              <p:cNvSpPr/>
              <p:nvPr/>
            </p:nvSpPr>
            <p:spPr>
              <a:xfrm>
                <a:off x="3815399" y="4276628"/>
                <a:ext cx="178424" cy="148414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7" name="Group 16"/>
              <p:cNvGrpSpPr/>
              <p:nvPr/>
            </p:nvGrpSpPr>
            <p:grpSpPr>
              <a:xfrm>
                <a:off x="1292814" y="4142945"/>
                <a:ext cx="3540718" cy="1869443"/>
                <a:chOff x="1292814" y="4455563"/>
                <a:chExt cx="3540718" cy="1869443"/>
              </a:xfrm>
            </p:grpSpPr>
            <p:sp>
              <p:nvSpPr>
                <p:cNvPr id="832" name="Line 1166"/>
                <p:cNvSpPr>
                  <a:spLocks noChangeShapeType="1"/>
                </p:cNvSpPr>
                <p:nvPr/>
              </p:nvSpPr>
              <p:spPr bwMode="auto">
                <a:xfrm>
                  <a:off x="1940381" y="5346251"/>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882" name="Line 1166"/>
                <p:cNvSpPr>
                  <a:spLocks noChangeShapeType="1"/>
                </p:cNvSpPr>
                <p:nvPr/>
              </p:nvSpPr>
              <p:spPr bwMode="auto">
                <a:xfrm>
                  <a:off x="1940381" y="4665213"/>
                  <a:ext cx="2246587" cy="0"/>
                </a:xfrm>
                <a:prstGeom prst="line">
                  <a:avLst/>
                </a:prstGeom>
                <a:noFill/>
                <a:ln w="19050" cap="rnd" cmpd="sng" algn="ctr">
                  <a:solidFill>
                    <a:srgbClr val="595A59">
                      <a:lumMod val="60000"/>
                      <a:lumOff val="40000"/>
                    </a:srgbClr>
                  </a:solidFill>
                  <a:prstDash val="sysDot"/>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grpSp>
              <p:nvGrpSpPr>
                <p:cNvPr id="784" name="Group 783"/>
                <p:cNvGrpSpPr/>
                <p:nvPr/>
              </p:nvGrpSpPr>
              <p:grpSpPr>
                <a:xfrm>
                  <a:off x="1292814" y="4455563"/>
                  <a:ext cx="3540718" cy="1869443"/>
                  <a:chOff x="1292814" y="2158341"/>
                  <a:chExt cx="3540718" cy="1845079"/>
                </a:xfrm>
              </p:grpSpPr>
              <p:sp>
                <p:nvSpPr>
                  <p:cNvPr id="785" name="Freeform 1205"/>
                  <p:cNvSpPr/>
                  <p:nvPr/>
                </p:nvSpPr>
                <p:spPr bwMode="auto">
                  <a:xfrm>
                    <a:off x="1936904" y="2262049"/>
                    <a:ext cx="2256355" cy="1498200"/>
                  </a:xfrm>
                  <a:custGeom>
                    <a:avLst/>
                    <a:gdLst>
                      <a:gd name="T0" fmla="*/ 924 w 924"/>
                      <a:gd name="T1" fmla="*/ 0 h 620"/>
                      <a:gd name="T2" fmla="*/ 924 w 924"/>
                      <a:gd name="T3" fmla="*/ 620 h 620"/>
                      <a:gd name="T4" fmla="*/ 0 w 924"/>
                      <a:gd name="T5" fmla="*/ 620 h 620"/>
                      <a:gd name="T6" fmla="*/ 0 w 924"/>
                      <a:gd name="T7" fmla="*/ 0 h 620"/>
                    </a:gdLst>
                    <a:ahLst/>
                    <a:cxnLst>
                      <a:cxn ang="0">
                        <a:pos x="T0" y="T1"/>
                      </a:cxn>
                      <a:cxn ang="0">
                        <a:pos x="T2" y="T3"/>
                      </a:cxn>
                      <a:cxn ang="0">
                        <a:pos x="T4" y="T5"/>
                      </a:cxn>
                      <a:cxn ang="0">
                        <a:pos x="T6" y="T7"/>
                      </a:cxn>
                    </a:cxnLst>
                    <a:rect l="0" t="0" r="r" b="b"/>
                    <a:pathLst>
                      <a:path w="924" h="620">
                        <a:moveTo>
                          <a:pt x="924" y="0"/>
                        </a:moveTo>
                        <a:lnTo>
                          <a:pt x="924" y="620"/>
                        </a:lnTo>
                        <a:lnTo>
                          <a:pt x="0" y="620"/>
                        </a:lnTo>
                        <a:lnTo>
                          <a:pt x="0" y="0"/>
                        </a:lnTo>
                      </a:path>
                    </a:pathLst>
                  </a:custGeom>
                  <a:noFill/>
                  <a:ln w="11113">
                    <a:solidFill>
                      <a:srgbClr val="595A5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3200" dirty="0"/>
                  </a:p>
                </p:txBody>
              </p:sp>
              <p:grpSp>
                <p:nvGrpSpPr>
                  <p:cNvPr id="787" name="Group 786"/>
                  <p:cNvGrpSpPr/>
                  <p:nvPr/>
                </p:nvGrpSpPr>
                <p:grpSpPr>
                  <a:xfrm>
                    <a:off x="1292814" y="2158341"/>
                    <a:ext cx="3540718" cy="1845079"/>
                    <a:chOff x="1292814" y="2158341"/>
                    <a:chExt cx="3540718" cy="1845079"/>
                  </a:xfrm>
                </p:grpSpPr>
                <p:sp>
                  <p:nvSpPr>
                    <p:cNvPr id="790" name="Rectangle 789"/>
                    <p:cNvSpPr/>
                    <p:nvPr/>
                  </p:nvSpPr>
                  <p:spPr>
                    <a:xfrm rot="5400000">
                      <a:off x="4192913" y="2867735"/>
                      <a:ext cx="1035018" cy="246221"/>
                    </a:xfrm>
                    <a:prstGeom prst="rect">
                      <a:avLst/>
                    </a:prstGeom>
                    <a:noFill/>
                    <a:ln w="12700" cap="flat" cmpd="sng" algn="ctr">
                      <a:noFill/>
                      <a:prstDash val="solid"/>
                      <a:miter lim="800000"/>
                    </a:ln>
                    <a:effectLst/>
                  </p:spPr>
                  <p:txBody>
                    <a:bodyPr wrap="none" rtlCol="0" anchor="ctr">
                      <a:spAutoFit/>
                    </a:bodyPr>
                    <a:lstStyle/>
                    <a:p>
                      <a:pPr lvl="0" algn="ctr">
                        <a:defRPr/>
                      </a:pPr>
                      <a:r>
                        <a:rPr lang="en-US" sz="1000" kern="0" dirty="0">
                          <a:solidFill>
                            <a:srgbClr val="595A59"/>
                          </a:solidFill>
                        </a:rPr>
                        <a:t>Total IgG, µg/mL</a:t>
                      </a:r>
                      <a:endParaRPr lang="en-US" sz="1000" kern="0" dirty="0">
                        <a:solidFill>
                          <a:srgbClr val="595A59"/>
                        </a:solidFill>
                      </a:endParaRPr>
                    </a:p>
                  </p:txBody>
                </p:sp>
                <p:grpSp>
                  <p:nvGrpSpPr>
                    <p:cNvPr id="791" name="Group 790"/>
                    <p:cNvGrpSpPr/>
                    <p:nvPr/>
                  </p:nvGrpSpPr>
                  <p:grpSpPr>
                    <a:xfrm>
                      <a:off x="1292814" y="2158341"/>
                      <a:ext cx="3324003" cy="1845079"/>
                      <a:chOff x="1292814" y="2158341"/>
                      <a:chExt cx="3324003" cy="1845079"/>
                    </a:xfrm>
                  </p:grpSpPr>
                  <p:sp>
                    <p:nvSpPr>
                      <p:cNvPr id="793" name="Line 1207"/>
                      <p:cNvSpPr>
                        <a:spLocks noChangeShapeType="1"/>
                      </p:cNvSpPr>
                      <p:nvPr/>
                    </p:nvSpPr>
                    <p:spPr bwMode="auto">
                      <a:xfrm flipH="1">
                        <a:off x="1885622" y="3305176"/>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794" name="Line 1213"/>
                      <p:cNvSpPr>
                        <a:spLocks noChangeShapeType="1"/>
                      </p:cNvSpPr>
                      <p:nvPr/>
                    </p:nvSpPr>
                    <p:spPr bwMode="auto">
                      <a:xfrm flipH="1">
                        <a:off x="1885622" y="2411786"/>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795" name="Line 1219"/>
                      <p:cNvSpPr>
                        <a:spLocks noChangeShapeType="1"/>
                      </p:cNvSpPr>
                      <p:nvPr/>
                    </p:nvSpPr>
                    <p:spPr bwMode="auto">
                      <a:xfrm flipH="1">
                        <a:off x="4183489" y="3760249"/>
                        <a:ext cx="53723"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796" name="Line 1222"/>
                      <p:cNvSpPr>
                        <a:spLocks noChangeShapeType="1"/>
                      </p:cNvSpPr>
                      <p:nvPr/>
                    </p:nvSpPr>
                    <p:spPr bwMode="auto">
                      <a:xfrm flipH="1">
                        <a:off x="4193257" y="345868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797" name="Line 1226"/>
                      <p:cNvSpPr>
                        <a:spLocks noChangeShapeType="1"/>
                      </p:cNvSpPr>
                      <p:nvPr/>
                    </p:nvSpPr>
                    <p:spPr bwMode="auto">
                      <a:xfrm flipH="1">
                        <a:off x="4193257" y="2863358"/>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798" name="Line 1231"/>
                      <p:cNvSpPr>
                        <a:spLocks noChangeShapeType="1"/>
                      </p:cNvSpPr>
                      <p:nvPr/>
                    </p:nvSpPr>
                    <p:spPr bwMode="auto">
                      <a:xfrm flipH="1">
                        <a:off x="4193257" y="2269187"/>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799" name="Line 1237"/>
                      <p:cNvSpPr>
                        <a:spLocks noChangeShapeType="1"/>
                      </p:cNvSpPr>
                      <p:nvPr/>
                    </p:nvSpPr>
                    <p:spPr bwMode="auto">
                      <a:xfrm>
                        <a:off x="1937182"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800" name="Line 1238"/>
                      <p:cNvSpPr>
                        <a:spLocks noChangeShapeType="1"/>
                      </p:cNvSpPr>
                      <p:nvPr/>
                    </p:nvSpPr>
                    <p:spPr bwMode="auto">
                      <a:xfrm>
                        <a:off x="2377426"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801" name="Line 1242"/>
                      <p:cNvSpPr>
                        <a:spLocks noChangeShapeType="1"/>
                      </p:cNvSpPr>
                      <p:nvPr/>
                    </p:nvSpPr>
                    <p:spPr bwMode="auto">
                      <a:xfrm>
                        <a:off x="3273425"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802" name="Line 1281"/>
                      <p:cNvSpPr>
                        <a:spLocks noChangeShapeType="1"/>
                      </p:cNvSpPr>
                      <p:nvPr/>
                    </p:nvSpPr>
                    <p:spPr bwMode="auto">
                      <a:xfrm flipH="1">
                        <a:off x="1885622" y="2862189"/>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803" name="Line 1287"/>
                      <p:cNvSpPr>
                        <a:spLocks noChangeShapeType="1"/>
                      </p:cNvSpPr>
                      <p:nvPr/>
                    </p:nvSpPr>
                    <p:spPr bwMode="auto">
                      <a:xfrm>
                        <a:off x="4193465"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804" name="Line 1316"/>
                      <p:cNvSpPr>
                        <a:spLocks noChangeShapeType="1"/>
                      </p:cNvSpPr>
                      <p:nvPr/>
                    </p:nvSpPr>
                    <p:spPr bwMode="auto">
                      <a:xfrm>
                        <a:off x="3721735"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805" name="Freeform 1347"/>
                      <p:cNvSpPr/>
                      <p:nvPr/>
                    </p:nvSpPr>
                    <p:spPr bwMode="auto">
                      <a:xfrm>
                        <a:off x="3995460" y="2907242"/>
                        <a:ext cx="73258" cy="70078"/>
                      </a:xfrm>
                      <a:custGeom>
                        <a:avLst/>
                        <a:gdLst>
                          <a:gd name="T0" fmla="*/ 0 w 30"/>
                          <a:gd name="T1" fmla="*/ 14 h 29"/>
                          <a:gd name="T2" fmla="*/ 0 w 30"/>
                          <a:gd name="T3" fmla="*/ 14 h 29"/>
                          <a:gd name="T4" fmla="*/ 1 w 30"/>
                          <a:gd name="T5" fmla="*/ 9 h 29"/>
                          <a:gd name="T6" fmla="*/ 5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30 w 30"/>
                          <a:gd name="T19" fmla="*/ 9 h 29"/>
                          <a:gd name="T20" fmla="*/ 30 w 30"/>
                          <a:gd name="T21" fmla="*/ 14 h 29"/>
                          <a:gd name="T22" fmla="*/ 30 w 30"/>
                          <a:gd name="T23" fmla="*/ 14 h 29"/>
                          <a:gd name="T24" fmla="*/ 30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5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3"/>
                            </a:lnTo>
                            <a:lnTo>
                              <a:pt x="9" y="2"/>
                            </a:lnTo>
                            <a:lnTo>
                              <a:pt x="16" y="0"/>
                            </a:lnTo>
                            <a:lnTo>
                              <a:pt x="16" y="0"/>
                            </a:lnTo>
                            <a:lnTo>
                              <a:pt x="21" y="2"/>
                            </a:lnTo>
                            <a:lnTo>
                              <a:pt x="27" y="3"/>
                            </a:lnTo>
                            <a:lnTo>
                              <a:pt x="30" y="9"/>
                            </a:lnTo>
                            <a:lnTo>
                              <a:pt x="30" y="14"/>
                            </a:lnTo>
                            <a:lnTo>
                              <a:pt x="30" y="14"/>
                            </a:lnTo>
                            <a:lnTo>
                              <a:pt x="30" y="20"/>
                            </a:lnTo>
                            <a:lnTo>
                              <a:pt x="27" y="25"/>
                            </a:lnTo>
                            <a:lnTo>
                              <a:pt x="21" y="27"/>
                            </a:lnTo>
                            <a:lnTo>
                              <a:pt x="16" y="29"/>
                            </a:lnTo>
                            <a:lnTo>
                              <a:pt x="16" y="29"/>
                            </a:lnTo>
                            <a:lnTo>
                              <a:pt x="9" y="27"/>
                            </a:lnTo>
                            <a:lnTo>
                              <a:pt x="5"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06" name="Rectangle 682"/>
                      <p:cNvSpPr>
                        <a:spLocks noChangeArrowheads="1"/>
                      </p:cNvSpPr>
                      <p:nvPr/>
                    </p:nvSpPr>
                    <p:spPr bwMode="auto">
                      <a:xfrm>
                        <a:off x="3949130" y="2384078"/>
                        <a:ext cx="198772" cy="13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ULQ</a:t>
                        </a:r>
                        <a:endParaRPr kumimoji="0" lang="en-US" altLang="en-US" sz="900" b="0" i="0" u="none" strike="noStrike" cap="none" normalizeH="0" baseline="0" dirty="0">
                          <a:ln>
                            <a:noFill/>
                          </a:ln>
                          <a:solidFill>
                            <a:schemeClr val="tx1"/>
                          </a:solidFill>
                          <a:effectLst/>
                          <a:latin typeface="+mn-lt"/>
                        </a:endParaRPr>
                      </a:p>
                    </p:txBody>
                  </p:sp>
                  <p:sp>
                    <p:nvSpPr>
                      <p:cNvPr id="807" name="Rectangle 673"/>
                      <p:cNvSpPr>
                        <a:spLocks noChangeArrowheads="1"/>
                      </p:cNvSpPr>
                      <p:nvPr/>
                    </p:nvSpPr>
                    <p:spPr bwMode="auto">
                      <a:xfrm>
                        <a:off x="1292814" y="3851538"/>
                        <a:ext cx="509755"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Study day</a:t>
                        </a:r>
                        <a:endParaRPr kumimoji="0" lang="en-US" altLang="en-US" sz="1000" b="0" i="0" u="none" strike="noStrike" cap="none" normalizeH="0" baseline="0" dirty="0">
                          <a:ln>
                            <a:noFill/>
                          </a:ln>
                          <a:solidFill>
                            <a:schemeClr val="tx1"/>
                          </a:solidFill>
                          <a:effectLst/>
                          <a:latin typeface="+mn-lt"/>
                        </a:endParaRPr>
                      </a:p>
                    </p:txBody>
                  </p:sp>
                  <p:sp>
                    <p:nvSpPr>
                      <p:cNvPr id="808" name="Rectangle 589"/>
                      <p:cNvSpPr>
                        <a:spLocks noChangeArrowheads="1"/>
                      </p:cNvSpPr>
                      <p:nvPr/>
                    </p:nvSpPr>
                    <p:spPr bwMode="auto">
                      <a:xfrm>
                        <a:off x="2410043" y="2158341"/>
                        <a:ext cx="605935"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C00000"/>
                            </a:solidFill>
                            <a:effectLst/>
                            <a:latin typeface="+mn-lt"/>
                          </a:rPr>
                          <a:t>Vaccination</a:t>
                        </a:r>
                        <a:endParaRPr kumimoji="0" lang="en-US" altLang="en-US" sz="1000" b="0" i="0" u="none" strike="noStrike" cap="none" normalizeH="0" baseline="0" dirty="0">
                          <a:ln>
                            <a:noFill/>
                          </a:ln>
                          <a:solidFill>
                            <a:schemeClr val="tx1"/>
                          </a:solidFill>
                          <a:effectLst/>
                          <a:latin typeface="+mn-lt"/>
                        </a:endParaRPr>
                      </a:p>
                    </p:txBody>
                  </p:sp>
                  <p:sp>
                    <p:nvSpPr>
                      <p:cNvPr id="809" name="Rectangle 646"/>
                      <p:cNvSpPr>
                        <a:spLocks noChangeArrowheads="1"/>
                      </p:cNvSpPr>
                      <p:nvPr/>
                    </p:nvSpPr>
                    <p:spPr bwMode="auto">
                      <a:xfrm>
                        <a:off x="1592852" y="2336049"/>
                        <a:ext cx="262893"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a:t>
                        </a:r>
                        <a:endParaRPr kumimoji="0" lang="en-US" altLang="en-US" sz="1000" b="0" i="0" u="none" strike="noStrike" cap="none" normalizeH="0" baseline="0" dirty="0">
                          <a:ln>
                            <a:noFill/>
                          </a:ln>
                          <a:solidFill>
                            <a:schemeClr val="tx1"/>
                          </a:solidFill>
                          <a:effectLst/>
                          <a:latin typeface="+mn-lt"/>
                        </a:endParaRPr>
                      </a:p>
                    </p:txBody>
                  </p:sp>
                  <p:sp>
                    <p:nvSpPr>
                      <p:cNvPr id="810" name="Rectangle 742"/>
                      <p:cNvSpPr>
                        <a:spLocks noChangeArrowheads="1"/>
                      </p:cNvSpPr>
                      <p:nvPr/>
                    </p:nvSpPr>
                    <p:spPr bwMode="auto">
                      <a:xfrm>
                        <a:off x="1724298" y="3229758"/>
                        <a:ext cx="131446"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a:t>
                        </a:r>
                        <a:endParaRPr kumimoji="0" lang="en-US" altLang="en-US" sz="1000" b="0" i="0" u="none" strike="noStrike" cap="none" normalizeH="0" baseline="0" dirty="0">
                          <a:ln>
                            <a:noFill/>
                          </a:ln>
                          <a:solidFill>
                            <a:schemeClr val="tx1"/>
                          </a:solidFill>
                          <a:effectLst/>
                          <a:latin typeface="+mn-lt"/>
                        </a:endParaRPr>
                      </a:p>
                    </p:txBody>
                  </p:sp>
                  <p:sp>
                    <p:nvSpPr>
                      <p:cNvPr id="811" name="Rectangle 748"/>
                      <p:cNvSpPr>
                        <a:spLocks noChangeArrowheads="1"/>
                      </p:cNvSpPr>
                      <p:nvPr/>
                    </p:nvSpPr>
                    <p:spPr bwMode="auto">
                      <a:xfrm>
                        <a:off x="1790024" y="3689105"/>
                        <a:ext cx="65724"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a:t>
                        </a:r>
                        <a:endParaRPr kumimoji="0" lang="en-US" altLang="en-US" sz="1000" b="0" i="0" u="none" strike="noStrike" cap="none" normalizeH="0" baseline="0" dirty="0">
                          <a:ln>
                            <a:noFill/>
                          </a:ln>
                          <a:solidFill>
                            <a:schemeClr val="tx1"/>
                          </a:solidFill>
                          <a:effectLst/>
                          <a:latin typeface="+mn-lt"/>
                        </a:endParaRPr>
                      </a:p>
                    </p:txBody>
                  </p:sp>
                  <p:sp>
                    <p:nvSpPr>
                      <p:cNvPr id="812" name="Rectangle 643"/>
                      <p:cNvSpPr>
                        <a:spLocks noChangeArrowheads="1"/>
                      </p:cNvSpPr>
                      <p:nvPr/>
                    </p:nvSpPr>
                    <p:spPr bwMode="auto">
                      <a:xfrm>
                        <a:off x="1658577" y="2790398"/>
                        <a:ext cx="197170"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a:t>
                        </a:r>
                        <a:endParaRPr kumimoji="0" lang="en-US" altLang="en-US" sz="1000" b="0" i="0" u="none" strike="noStrike" cap="none" normalizeH="0" baseline="0" dirty="0">
                          <a:ln>
                            <a:noFill/>
                          </a:ln>
                          <a:solidFill>
                            <a:schemeClr val="tx1"/>
                          </a:solidFill>
                          <a:effectLst/>
                          <a:latin typeface="+mn-lt"/>
                        </a:endParaRPr>
                      </a:p>
                    </p:txBody>
                  </p:sp>
                  <p:sp>
                    <p:nvSpPr>
                      <p:cNvPr id="813" name="Rectangle 632"/>
                      <p:cNvSpPr>
                        <a:spLocks noChangeArrowheads="1"/>
                      </p:cNvSpPr>
                      <p:nvPr/>
                    </p:nvSpPr>
                    <p:spPr bwMode="auto">
                      <a:xfrm>
                        <a:off x="2282456" y="3851538"/>
                        <a:ext cx="197170"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200</a:t>
                        </a:r>
                        <a:endParaRPr kumimoji="0" lang="en-US" altLang="en-US" sz="1000" b="0" i="0" u="none" strike="noStrike" cap="none" normalizeH="0" baseline="0" dirty="0">
                          <a:ln>
                            <a:noFill/>
                          </a:ln>
                          <a:solidFill>
                            <a:schemeClr val="tx1"/>
                          </a:solidFill>
                          <a:effectLst/>
                          <a:latin typeface="+mn-lt"/>
                        </a:endParaRPr>
                      </a:p>
                    </p:txBody>
                  </p:sp>
                  <p:sp>
                    <p:nvSpPr>
                      <p:cNvPr id="814" name="Rectangle 634"/>
                      <p:cNvSpPr>
                        <a:spLocks noChangeArrowheads="1"/>
                      </p:cNvSpPr>
                      <p:nvPr/>
                    </p:nvSpPr>
                    <p:spPr bwMode="auto">
                      <a:xfrm>
                        <a:off x="3174840" y="3851538"/>
                        <a:ext cx="197170"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300</a:t>
                        </a:r>
                        <a:endParaRPr kumimoji="0" lang="en-US" altLang="en-US" sz="1000" b="0" i="0" u="none" strike="noStrike" cap="none" normalizeH="0" baseline="0" dirty="0">
                          <a:ln>
                            <a:noFill/>
                          </a:ln>
                          <a:solidFill>
                            <a:schemeClr val="tx1"/>
                          </a:solidFill>
                          <a:effectLst/>
                          <a:latin typeface="+mn-lt"/>
                        </a:endParaRPr>
                      </a:p>
                    </p:txBody>
                  </p:sp>
                  <p:sp>
                    <p:nvSpPr>
                      <p:cNvPr id="815" name="Rectangle 670"/>
                      <p:cNvSpPr>
                        <a:spLocks noChangeArrowheads="1"/>
                      </p:cNvSpPr>
                      <p:nvPr/>
                    </p:nvSpPr>
                    <p:spPr bwMode="auto">
                      <a:xfrm>
                        <a:off x="3625533" y="3851538"/>
                        <a:ext cx="197170"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350</a:t>
                        </a:r>
                        <a:endParaRPr kumimoji="0" lang="en-US" altLang="en-US" sz="1000" b="0" i="0" u="none" strike="noStrike" cap="none" normalizeH="0" baseline="0" dirty="0">
                          <a:ln>
                            <a:noFill/>
                          </a:ln>
                          <a:solidFill>
                            <a:schemeClr val="tx1"/>
                          </a:solidFill>
                          <a:effectLst/>
                          <a:latin typeface="+mn-lt"/>
                        </a:endParaRPr>
                      </a:p>
                    </p:txBody>
                  </p:sp>
                  <p:sp>
                    <p:nvSpPr>
                      <p:cNvPr id="816" name="Rectangle 741"/>
                      <p:cNvSpPr>
                        <a:spLocks noChangeArrowheads="1"/>
                      </p:cNvSpPr>
                      <p:nvPr/>
                    </p:nvSpPr>
                    <p:spPr bwMode="auto">
                      <a:xfrm>
                        <a:off x="1840137" y="3851538"/>
                        <a:ext cx="197170"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150</a:t>
                        </a:r>
                        <a:endParaRPr kumimoji="0" lang="en-US" altLang="en-US" sz="1000" b="0" i="0" u="none" strike="noStrike" cap="none" normalizeH="0" baseline="0" dirty="0">
                          <a:ln>
                            <a:noFill/>
                          </a:ln>
                          <a:solidFill>
                            <a:schemeClr val="tx1"/>
                          </a:solidFill>
                          <a:effectLst/>
                          <a:latin typeface="+mn-lt"/>
                        </a:endParaRPr>
                      </a:p>
                    </p:txBody>
                  </p:sp>
                  <p:sp>
                    <p:nvSpPr>
                      <p:cNvPr id="817" name="Rectangle 611"/>
                      <p:cNvSpPr>
                        <a:spLocks noChangeArrowheads="1"/>
                      </p:cNvSpPr>
                      <p:nvPr/>
                    </p:nvSpPr>
                    <p:spPr bwMode="auto">
                      <a:xfrm>
                        <a:off x="4288201" y="3673924"/>
                        <a:ext cx="65724"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0</a:t>
                        </a:r>
                        <a:endParaRPr kumimoji="0" lang="en-US" altLang="en-US" sz="1000" b="0" i="0" u="none" strike="noStrike" cap="none" normalizeH="0" baseline="0" dirty="0">
                          <a:ln>
                            <a:noFill/>
                          </a:ln>
                          <a:solidFill>
                            <a:schemeClr val="tx1"/>
                          </a:solidFill>
                          <a:effectLst/>
                          <a:latin typeface="+mn-lt"/>
                        </a:endParaRPr>
                      </a:p>
                    </p:txBody>
                  </p:sp>
                  <p:sp>
                    <p:nvSpPr>
                      <p:cNvPr id="818" name="Rectangle 652"/>
                      <p:cNvSpPr>
                        <a:spLocks noChangeArrowheads="1"/>
                      </p:cNvSpPr>
                      <p:nvPr/>
                    </p:nvSpPr>
                    <p:spPr bwMode="auto">
                      <a:xfrm>
                        <a:off x="4288201" y="3382747"/>
                        <a:ext cx="262892"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2000</a:t>
                        </a:r>
                        <a:endParaRPr kumimoji="0" lang="en-US" altLang="en-US" sz="1000" b="0" i="0" u="none" strike="noStrike" cap="none" normalizeH="0" baseline="0" dirty="0">
                          <a:ln>
                            <a:noFill/>
                          </a:ln>
                          <a:solidFill>
                            <a:schemeClr val="tx1"/>
                          </a:solidFill>
                          <a:effectLst/>
                          <a:latin typeface="+mn-lt"/>
                        </a:endParaRPr>
                      </a:p>
                    </p:txBody>
                  </p:sp>
                  <p:sp>
                    <p:nvSpPr>
                      <p:cNvPr id="819" name="Rectangle 655"/>
                      <p:cNvSpPr>
                        <a:spLocks noChangeArrowheads="1"/>
                      </p:cNvSpPr>
                      <p:nvPr/>
                    </p:nvSpPr>
                    <p:spPr bwMode="auto">
                      <a:xfrm>
                        <a:off x="4288201" y="2783574"/>
                        <a:ext cx="262892"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6000</a:t>
                        </a:r>
                        <a:endParaRPr kumimoji="0" lang="en-US" altLang="en-US" sz="1000" b="0" i="0" u="none" strike="noStrike" cap="none" normalizeH="0" baseline="0" dirty="0">
                          <a:ln>
                            <a:noFill/>
                          </a:ln>
                          <a:solidFill>
                            <a:schemeClr val="tx1"/>
                          </a:solidFill>
                          <a:effectLst/>
                          <a:latin typeface="+mn-lt"/>
                        </a:endParaRPr>
                      </a:p>
                    </p:txBody>
                  </p:sp>
                  <p:sp>
                    <p:nvSpPr>
                      <p:cNvPr id="820" name="Rectangle 659"/>
                      <p:cNvSpPr>
                        <a:spLocks noChangeArrowheads="1"/>
                      </p:cNvSpPr>
                      <p:nvPr/>
                    </p:nvSpPr>
                    <p:spPr bwMode="auto">
                      <a:xfrm>
                        <a:off x="4288201" y="2197067"/>
                        <a:ext cx="328616"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10000</a:t>
                        </a:r>
                        <a:endParaRPr kumimoji="0" lang="en-US" altLang="en-US" sz="1000" b="0" i="0" u="none" strike="noStrike" cap="none" normalizeH="0" baseline="0" dirty="0">
                          <a:ln>
                            <a:noFill/>
                          </a:ln>
                          <a:solidFill>
                            <a:schemeClr val="tx1"/>
                          </a:solidFill>
                          <a:effectLst/>
                          <a:latin typeface="+mn-lt"/>
                        </a:endParaRPr>
                      </a:p>
                    </p:txBody>
                  </p:sp>
                  <p:sp>
                    <p:nvSpPr>
                      <p:cNvPr id="821" name="Line 1238"/>
                      <p:cNvSpPr>
                        <a:spLocks noChangeShapeType="1"/>
                      </p:cNvSpPr>
                      <p:nvPr/>
                    </p:nvSpPr>
                    <p:spPr bwMode="auto">
                      <a:xfrm>
                        <a:off x="2821046" y="3761541"/>
                        <a:ext cx="0" cy="43496"/>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822" name="Rectangle 632"/>
                      <p:cNvSpPr>
                        <a:spLocks noChangeArrowheads="1"/>
                      </p:cNvSpPr>
                      <p:nvPr/>
                    </p:nvSpPr>
                    <p:spPr bwMode="auto">
                      <a:xfrm>
                        <a:off x="2726076" y="3851538"/>
                        <a:ext cx="197170"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250</a:t>
                        </a:r>
                        <a:endParaRPr kumimoji="0" lang="en-US" altLang="en-US" sz="1000" b="0" i="0" u="none" strike="noStrike" cap="none" normalizeH="0" baseline="0" dirty="0">
                          <a:ln>
                            <a:noFill/>
                          </a:ln>
                          <a:solidFill>
                            <a:schemeClr val="tx1"/>
                          </a:solidFill>
                          <a:effectLst/>
                          <a:latin typeface="+mn-lt"/>
                        </a:endParaRPr>
                      </a:p>
                    </p:txBody>
                  </p:sp>
                  <p:sp>
                    <p:nvSpPr>
                      <p:cNvPr id="823" name="Rectangle 670"/>
                      <p:cNvSpPr>
                        <a:spLocks noChangeArrowheads="1"/>
                      </p:cNvSpPr>
                      <p:nvPr/>
                    </p:nvSpPr>
                    <p:spPr bwMode="auto">
                      <a:xfrm>
                        <a:off x="4094880" y="3851538"/>
                        <a:ext cx="197170"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400</a:t>
                        </a:r>
                        <a:endParaRPr kumimoji="0" lang="en-US" altLang="en-US" sz="1000" b="0" i="0" u="none" strike="noStrike" cap="none" normalizeH="0" baseline="0" dirty="0">
                          <a:ln>
                            <a:noFill/>
                          </a:ln>
                          <a:solidFill>
                            <a:schemeClr val="tx1"/>
                          </a:solidFill>
                          <a:effectLst/>
                          <a:latin typeface="+mn-lt"/>
                        </a:endParaRPr>
                      </a:p>
                    </p:txBody>
                  </p:sp>
                  <p:sp>
                    <p:nvSpPr>
                      <p:cNvPr id="824" name="Line 1222"/>
                      <p:cNvSpPr>
                        <a:spLocks noChangeShapeType="1"/>
                      </p:cNvSpPr>
                      <p:nvPr/>
                    </p:nvSpPr>
                    <p:spPr bwMode="auto">
                      <a:xfrm flipH="1">
                        <a:off x="4193257" y="3169775"/>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825" name="Rectangle 652"/>
                      <p:cNvSpPr>
                        <a:spLocks noChangeArrowheads="1"/>
                      </p:cNvSpPr>
                      <p:nvPr/>
                    </p:nvSpPr>
                    <p:spPr bwMode="auto">
                      <a:xfrm>
                        <a:off x="4288201" y="3093834"/>
                        <a:ext cx="262892"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4000</a:t>
                        </a:r>
                        <a:endParaRPr kumimoji="0" lang="en-US" altLang="en-US" sz="1000" b="0" i="0" u="none" strike="noStrike" cap="none" normalizeH="0" baseline="0" dirty="0">
                          <a:ln>
                            <a:noFill/>
                          </a:ln>
                          <a:solidFill>
                            <a:schemeClr val="tx1"/>
                          </a:solidFill>
                          <a:effectLst/>
                          <a:latin typeface="+mn-lt"/>
                        </a:endParaRPr>
                      </a:p>
                    </p:txBody>
                  </p:sp>
                  <p:sp>
                    <p:nvSpPr>
                      <p:cNvPr id="826" name="Line 1226"/>
                      <p:cNvSpPr>
                        <a:spLocks noChangeShapeType="1"/>
                      </p:cNvSpPr>
                      <p:nvPr/>
                    </p:nvSpPr>
                    <p:spPr bwMode="auto">
                      <a:xfrm flipH="1">
                        <a:off x="4193257" y="2575701"/>
                        <a:ext cx="56165" cy="0"/>
                      </a:xfrm>
                      <a:prstGeom prst="line">
                        <a:avLst/>
                      </a:prstGeom>
                      <a:noFill/>
                      <a:ln w="11113">
                        <a:solidFill>
                          <a:srgbClr val="595A5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3200" dirty="0"/>
                      </a:p>
                    </p:txBody>
                  </p:sp>
                  <p:sp>
                    <p:nvSpPr>
                      <p:cNvPr id="827" name="Rectangle 655"/>
                      <p:cNvSpPr>
                        <a:spLocks noChangeArrowheads="1"/>
                      </p:cNvSpPr>
                      <p:nvPr/>
                    </p:nvSpPr>
                    <p:spPr bwMode="auto">
                      <a:xfrm>
                        <a:off x="4288201" y="2495919"/>
                        <a:ext cx="262892" cy="1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595A59"/>
                            </a:solidFill>
                            <a:effectLst/>
                            <a:latin typeface="+mn-lt"/>
                          </a:rPr>
                          <a:t>8000</a:t>
                        </a:r>
                        <a:endParaRPr kumimoji="0" lang="en-US" altLang="en-US" sz="1000" b="0" i="0" u="none" strike="noStrike" cap="none" normalizeH="0" baseline="0" dirty="0">
                          <a:ln>
                            <a:noFill/>
                          </a:ln>
                          <a:solidFill>
                            <a:schemeClr val="tx1"/>
                          </a:solidFill>
                          <a:effectLst/>
                          <a:latin typeface="+mn-lt"/>
                        </a:endParaRPr>
                      </a:p>
                    </p:txBody>
                  </p:sp>
                </p:grpSp>
                <p:sp>
                  <p:nvSpPr>
                    <p:cNvPr id="792" name="Rectangle 791"/>
                    <p:cNvSpPr/>
                    <p:nvPr/>
                  </p:nvSpPr>
                  <p:spPr>
                    <a:xfrm rot="16200000">
                      <a:off x="1160287" y="2867736"/>
                      <a:ext cx="758149" cy="246221"/>
                    </a:xfrm>
                    <a:prstGeom prst="rect">
                      <a:avLst/>
                    </a:prstGeom>
                    <a:noFill/>
                    <a:ln w="12700" cap="flat" cmpd="sng" algn="ctr">
                      <a:noFill/>
                      <a:prstDash val="solid"/>
                      <a:miter lim="800000"/>
                    </a:ln>
                    <a:effectLst/>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595A59"/>
                          </a:solidFill>
                          <a:effectLst/>
                          <a:uLnTx/>
                          <a:uFillTx/>
                          <a:ea typeface="+mn-ea"/>
                          <a:cs typeface="+mn-cs"/>
                        </a:rPr>
                        <a:t>Titer in HAI</a:t>
                      </a:r>
                      <a:endParaRPr kumimoji="0" lang="en-US" sz="1000" b="0" i="0" u="none" strike="noStrike" kern="0" cap="none" spc="0" normalizeH="0" baseline="0" noProof="0" dirty="0">
                        <a:ln>
                          <a:noFill/>
                        </a:ln>
                        <a:solidFill>
                          <a:srgbClr val="595A59"/>
                        </a:solidFill>
                        <a:effectLst/>
                        <a:uLnTx/>
                        <a:uFillTx/>
                        <a:ea typeface="+mn-ea"/>
                        <a:cs typeface="+mn-cs"/>
                      </a:endParaRPr>
                    </a:p>
                  </p:txBody>
                </p:sp>
              </p:grpSp>
            </p:grpSp>
            <p:sp>
              <p:nvSpPr>
                <p:cNvPr id="833" name="Rectangle 685"/>
                <p:cNvSpPr>
                  <a:spLocks noChangeArrowheads="1"/>
                </p:cNvSpPr>
                <p:nvPr/>
              </p:nvSpPr>
              <p:spPr bwMode="auto">
                <a:xfrm>
                  <a:off x="3667001" y="5364368"/>
                  <a:ext cx="4809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434343"/>
                      </a:solidFill>
                      <a:effectLst/>
                      <a:latin typeface="+mn-lt"/>
                    </a:rPr>
                    <a:t>Protective</a:t>
                  </a:r>
                  <a:endParaRPr kumimoji="0" lang="en-US" altLang="en-US" sz="900" b="0" i="0" u="none" strike="noStrike" cap="none" normalizeH="0" baseline="0" dirty="0">
                    <a:ln>
                      <a:noFill/>
                    </a:ln>
                    <a:solidFill>
                      <a:schemeClr val="tx1"/>
                    </a:solidFill>
                    <a:effectLst/>
                    <a:latin typeface="+mn-lt"/>
                  </a:endParaRPr>
                </a:p>
              </p:txBody>
            </p:sp>
          </p:grpSp>
        </p:grpSp>
        <p:sp>
          <p:nvSpPr>
            <p:cNvPr id="850" name="Freeform 707"/>
            <p:cNvSpPr/>
            <p:nvPr/>
          </p:nvSpPr>
          <p:spPr bwMode="auto">
            <a:xfrm>
              <a:off x="3478334" y="5220327"/>
              <a:ext cx="75049" cy="67786"/>
            </a:xfrm>
            <a:custGeom>
              <a:avLst/>
              <a:gdLst>
                <a:gd name="T0" fmla="*/ 0 w 31"/>
                <a:gd name="T1" fmla="*/ 14 h 28"/>
                <a:gd name="T2" fmla="*/ 0 w 31"/>
                <a:gd name="T3" fmla="*/ 14 h 28"/>
                <a:gd name="T4" fmla="*/ 2 w 31"/>
                <a:gd name="T5" fmla="*/ 9 h 28"/>
                <a:gd name="T6" fmla="*/ 6 w 31"/>
                <a:gd name="T7" fmla="*/ 5 h 28"/>
                <a:gd name="T8" fmla="*/ 9 w 31"/>
                <a:gd name="T9" fmla="*/ 1 h 28"/>
                <a:gd name="T10" fmla="*/ 16 w 31"/>
                <a:gd name="T11" fmla="*/ 0 h 28"/>
                <a:gd name="T12" fmla="*/ 16 w 31"/>
                <a:gd name="T13" fmla="*/ 0 h 28"/>
                <a:gd name="T14" fmla="*/ 22 w 31"/>
                <a:gd name="T15" fmla="*/ 1 h 28"/>
                <a:gd name="T16" fmla="*/ 27 w 31"/>
                <a:gd name="T17" fmla="*/ 5 h 28"/>
                <a:gd name="T18" fmla="*/ 29 w 31"/>
                <a:gd name="T19" fmla="*/ 9 h 28"/>
                <a:gd name="T20" fmla="*/ 31 w 31"/>
                <a:gd name="T21" fmla="*/ 14 h 28"/>
                <a:gd name="T22" fmla="*/ 31 w 31"/>
                <a:gd name="T23" fmla="*/ 14 h 28"/>
                <a:gd name="T24" fmla="*/ 29 w 31"/>
                <a:gd name="T25" fmla="*/ 19 h 28"/>
                <a:gd name="T26" fmla="*/ 27 w 31"/>
                <a:gd name="T27" fmla="*/ 25 h 28"/>
                <a:gd name="T28" fmla="*/ 22 w 31"/>
                <a:gd name="T29" fmla="*/ 28 h 28"/>
                <a:gd name="T30" fmla="*/ 16 w 31"/>
                <a:gd name="T31" fmla="*/ 28 h 28"/>
                <a:gd name="T32" fmla="*/ 16 w 31"/>
                <a:gd name="T33" fmla="*/ 28 h 28"/>
                <a:gd name="T34" fmla="*/ 9 w 31"/>
                <a:gd name="T35" fmla="*/ 28 h 28"/>
                <a:gd name="T36" fmla="*/ 6 w 31"/>
                <a:gd name="T37" fmla="*/ 25 h 28"/>
                <a:gd name="T38" fmla="*/ 2 w 31"/>
                <a:gd name="T39" fmla="*/ 19 h 28"/>
                <a:gd name="T40" fmla="*/ 0 w 31"/>
                <a:gd name="T4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8">
                  <a:moveTo>
                    <a:pt x="0" y="14"/>
                  </a:moveTo>
                  <a:lnTo>
                    <a:pt x="0" y="14"/>
                  </a:lnTo>
                  <a:lnTo>
                    <a:pt x="2" y="9"/>
                  </a:lnTo>
                  <a:lnTo>
                    <a:pt x="6" y="5"/>
                  </a:lnTo>
                  <a:lnTo>
                    <a:pt x="9" y="1"/>
                  </a:lnTo>
                  <a:lnTo>
                    <a:pt x="16" y="0"/>
                  </a:lnTo>
                  <a:lnTo>
                    <a:pt x="16" y="0"/>
                  </a:lnTo>
                  <a:lnTo>
                    <a:pt x="22" y="1"/>
                  </a:lnTo>
                  <a:lnTo>
                    <a:pt x="27" y="5"/>
                  </a:lnTo>
                  <a:lnTo>
                    <a:pt x="29" y="9"/>
                  </a:lnTo>
                  <a:lnTo>
                    <a:pt x="31" y="14"/>
                  </a:lnTo>
                  <a:lnTo>
                    <a:pt x="31" y="14"/>
                  </a:lnTo>
                  <a:lnTo>
                    <a:pt x="29" y="19"/>
                  </a:lnTo>
                  <a:lnTo>
                    <a:pt x="27" y="25"/>
                  </a:lnTo>
                  <a:lnTo>
                    <a:pt x="22" y="28"/>
                  </a:lnTo>
                  <a:lnTo>
                    <a:pt x="16" y="28"/>
                  </a:lnTo>
                  <a:lnTo>
                    <a:pt x="16" y="28"/>
                  </a:lnTo>
                  <a:lnTo>
                    <a:pt x="9" y="28"/>
                  </a:lnTo>
                  <a:lnTo>
                    <a:pt x="6" y="25"/>
                  </a:lnTo>
                  <a:lnTo>
                    <a:pt x="2" y="19"/>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52" name="Freeform 709"/>
            <p:cNvSpPr/>
            <p:nvPr/>
          </p:nvSpPr>
          <p:spPr bwMode="auto">
            <a:xfrm>
              <a:off x="3526753" y="5307480"/>
              <a:ext cx="75049" cy="67786"/>
            </a:xfrm>
            <a:custGeom>
              <a:avLst/>
              <a:gdLst>
                <a:gd name="T0" fmla="*/ 0 w 31"/>
                <a:gd name="T1" fmla="*/ 14 h 28"/>
                <a:gd name="T2" fmla="*/ 0 w 31"/>
                <a:gd name="T3" fmla="*/ 14 h 28"/>
                <a:gd name="T4" fmla="*/ 0 w 31"/>
                <a:gd name="T5" fmla="*/ 9 h 28"/>
                <a:gd name="T6" fmla="*/ 4 w 31"/>
                <a:gd name="T7" fmla="*/ 3 h 28"/>
                <a:gd name="T8" fmla="*/ 9 w 31"/>
                <a:gd name="T9" fmla="*/ 0 h 28"/>
                <a:gd name="T10" fmla="*/ 14 w 31"/>
                <a:gd name="T11" fmla="*/ 0 h 28"/>
                <a:gd name="T12" fmla="*/ 14 w 31"/>
                <a:gd name="T13" fmla="*/ 0 h 28"/>
                <a:gd name="T14" fmla="*/ 20 w 31"/>
                <a:gd name="T15" fmla="*/ 0 h 28"/>
                <a:gd name="T16" fmla="*/ 25 w 31"/>
                <a:gd name="T17" fmla="*/ 3 h 28"/>
                <a:gd name="T18" fmla="*/ 29 w 31"/>
                <a:gd name="T19" fmla="*/ 9 h 28"/>
                <a:gd name="T20" fmla="*/ 31 w 31"/>
                <a:gd name="T21" fmla="*/ 14 h 28"/>
                <a:gd name="T22" fmla="*/ 31 w 31"/>
                <a:gd name="T23" fmla="*/ 14 h 28"/>
                <a:gd name="T24" fmla="*/ 29 w 31"/>
                <a:gd name="T25" fmla="*/ 19 h 28"/>
                <a:gd name="T26" fmla="*/ 25 w 31"/>
                <a:gd name="T27" fmla="*/ 25 h 28"/>
                <a:gd name="T28" fmla="*/ 20 w 31"/>
                <a:gd name="T29" fmla="*/ 27 h 28"/>
                <a:gd name="T30" fmla="*/ 14 w 31"/>
                <a:gd name="T31" fmla="*/ 28 h 28"/>
                <a:gd name="T32" fmla="*/ 14 w 31"/>
                <a:gd name="T33" fmla="*/ 28 h 28"/>
                <a:gd name="T34" fmla="*/ 9 w 31"/>
                <a:gd name="T35" fmla="*/ 27 h 28"/>
                <a:gd name="T36" fmla="*/ 4 w 31"/>
                <a:gd name="T37" fmla="*/ 25 h 28"/>
                <a:gd name="T38" fmla="*/ 0 w 31"/>
                <a:gd name="T39" fmla="*/ 19 h 28"/>
                <a:gd name="T40" fmla="*/ 0 w 31"/>
                <a:gd name="T4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8">
                  <a:moveTo>
                    <a:pt x="0" y="14"/>
                  </a:moveTo>
                  <a:lnTo>
                    <a:pt x="0" y="14"/>
                  </a:lnTo>
                  <a:lnTo>
                    <a:pt x="0" y="9"/>
                  </a:lnTo>
                  <a:lnTo>
                    <a:pt x="4" y="3"/>
                  </a:lnTo>
                  <a:lnTo>
                    <a:pt x="9" y="0"/>
                  </a:lnTo>
                  <a:lnTo>
                    <a:pt x="14" y="0"/>
                  </a:lnTo>
                  <a:lnTo>
                    <a:pt x="14" y="0"/>
                  </a:lnTo>
                  <a:lnTo>
                    <a:pt x="20" y="0"/>
                  </a:lnTo>
                  <a:lnTo>
                    <a:pt x="25" y="3"/>
                  </a:lnTo>
                  <a:lnTo>
                    <a:pt x="29" y="9"/>
                  </a:lnTo>
                  <a:lnTo>
                    <a:pt x="31" y="14"/>
                  </a:lnTo>
                  <a:lnTo>
                    <a:pt x="31" y="14"/>
                  </a:lnTo>
                  <a:lnTo>
                    <a:pt x="29" y="19"/>
                  </a:lnTo>
                  <a:lnTo>
                    <a:pt x="25" y="25"/>
                  </a:lnTo>
                  <a:lnTo>
                    <a:pt x="20" y="27"/>
                  </a:lnTo>
                  <a:lnTo>
                    <a:pt x="14" y="28"/>
                  </a:lnTo>
                  <a:lnTo>
                    <a:pt x="14" y="28"/>
                  </a:lnTo>
                  <a:lnTo>
                    <a:pt x="9" y="27"/>
                  </a:lnTo>
                  <a:lnTo>
                    <a:pt x="4" y="25"/>
                  </a:lnTo>
                  <a:lnTo>
                    <a:pt x="0" y="19"/>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grpSp>
          <p:nvGrpSpPr>
            <p:cNvPr id="21" name="Group 20"/>
            <p:cNvGrpSpPr/>
            <p:nvPr/>
          </p:nvGrpSpPr>
          <p:grpSpPr>
            <a:xfrm>
              <a:off x="2066937" y="4479525"/>
              <a:ext cx="1784823" cy="934999"/>
              <a:chOff x="2066937" y="4792143"/>
              <a:chExt cx="1784823" cy="934999"/>
            </a:xfrm>
          </p:grpSpPr>
          <p:sp>
            <p:nvSpPr>
              <p:cNvPr id="835" name="Freeform 732"/>
              <p:cNvSpPr/>
              <p:nvPr/>
            </p:nvSpPr>
            <p:spPr bwMode="auto">
              <a:xfrm>
                <a:off x="2100830" y="4826036"/>
                <a:ext cx="1716456" cy="861848"/>
              </a:xfrm>
              <a:custGeom>
                <a:avLst/>
                <a:gdLst>
                  <a:gd name="T0" fmla="*/ 0 w 711"/>
                  <a:gd name="T1" fmla="*/ 31 h 356"/>
                  <a:gd name="T2" fmla="*/ 31 w 711"/>
                  <a:gd name="T3" fmla="*/ 250 h 356"/>
                  <a:gd name="T4" fmla="*/ 54 w 711"/>
                  <a:gd name="T5" fmla="*/ 319 h 356"/>
                  <a:gd name="T6" fmla="*/ 87 w 711"/>
                  <a:gd name="T7" fmla="*/ 326 h 356"/>
                  <a:gd name="T8" fmla="*/ 184 w 711"/>
                  <a:gd name="T9" fmla="*/ 214 h 356"/>
                  <a:gd name="T10" fmla="*/ 294 w 711"/>
                  <a:gd name="T11" fmla="*/ 85 h 356"/>
                  <a:gd name="T12" fmla="*/ 319 w 711"/>
                  <a:gd name="T13" fmla="*/ 0 h 356"/>
                  <a:gd name="T14" fmla="*/ 342 w 711"/>
                  <a:gd name="T15" fmla="*/ 214 h 356"/>
                  <a:gd name="T16" fmla="*/ 369 w 711"/>
                  <a:gd name="T17" fmla="*/ 292 h 356"/>
                  <a:gd name="T18" fmla="*/ 389 w 711"/>
                  <a:gd name="T19" fmla="*/ 356 h 356"/>
                  <a:gd name="T20" fmla="*/ 497 w 711"/>
                  <a:gd name="T21" fmla="*/ 160 h 356"/>
                  <a:gd name="T22" fmla="*/ 526 w 711"/>
                  <a:gd name="T23" fmla="*/ 164 h 356"/>
                  <a:gd name="T24" fmla="*/ 548 w 711"/>
                  <a:gd name="T25" fmla="*/ 292 h 356"/>
                  <a:gd name="T26" fmla="*/ 585 w 711"/>
                  <a:gd name="T27" fmla="*/ 304 h 356"/>
                  <a:gd name="T28" fmla="*/ 600 w 711"/>
                  <a:gd name="T29" fmla="*/ 342 h 356"/>
                  <a:gd name="T30" fmla="*/ 711 w 711"/>
                  <a:gd name="T31" fmla="*/ 189 h 356"/>
                  <a:gd name="connsiteX0" fmla="*/ 0 w 10000"/>
                  <a:gd name="connsiteY0" fmla="*/ 871 h 10000"/>
                  <a:gd name="connsiteX1" fmla="*/ 436 w 10000"/>
                  <a:gd name="connsiteY1" fmla="*/ 7022 h 10000"/>
                  <a:gd name="connsiteX2" fmla="*/ 759 w 10000"/>
                  <a:gd name="connsiteY2" fmla="*/ 8961 h 10000"/>
                  <a:gd name="connsiteX3" fmla="*/ 1224 w 10000"/>
                  <a:gd name="connsiteY3" fmla="*/ 9157 h 10000"/>
                  <a:gd name="connsiteX4" fmla="*/ 2616 w 10000"/>
                  <a:gd name="connsiteY4" fmla="*/ 6149 h 10000"/>
                  <a:gd name="connsiteX5" fmla="*/ 4135 w 10000"/>
                  <a:gd name="connsiteY5" fmla="*/ 2388 h 10000"/>
                  <a:gd name="connsiteX6" fmla="*/ 4487 w 10000"/>
                  <a:gd name="connsiteY6" fmla="*/ 0 h 10000"/>
                  <a:gd name="connsiteX7" fmla="*/ 4810 w 10000"/>
                  <a:gd name="connsiteY7" fmla="*/ 6011 h 10000"/>
                  <a:gd name="connsiteX8" fmla="*/ 5190 w 10000"/>
                  <a:gd name="connsiteY8" fmla="*/ 8202 h 10000"/>
                  <a:gd name="connsiteX9" fmla="*/ 5471 w 10000"/>
                  <a:gd name="connsiteY9" fmla="*/ 10000 h 10000"/>
                  <a:gd name="connsiteX10" fmla="*/ 6990 w 10000"/>
                  <a:gd name="connsiteY10" fmla="*/ 4494 h 10000"/>
                  <a:gd name="connsiteX11" fmla="*/ 7398 w 10000"/>
                  <a:gd name="connsiteY11" fmla="*/ 4607 h 10000"/>
                  <a:gd name="connsiteX12" fmla="*/ 7707 w 10000"/>
                  <a:gd name="connsiteY12" fmla="*/ 8202 h 10000"/>
                  <a:gd name="connsiteX13" fmla="*/ 8228 w 10000"/>
                  <a:gd name="connsiteY13" fmla="*/ 8539 h 10000"/>
                  <a:gd name="connsiteX14" fmla="*/ 8439 w 10000"/>
                  <a:gd name="connsiteY14" fmla="*/ 9607 h 10000"/>
                  <a:gd name="connsiteX15" fmla="*/ 10000 w 10000"/>
                  <a:gd name="connsiteY15" fmla="*/ 5309 h 10000"/>
                  <a:gd name="connsiteX0-1" fmla="*/ 0 w 10000"/>
                  <a:gd name="connsiteY0-2" fmla="*/ 871 h 10000"/>
                  <a:gd name="connsiteX1-3" fmla="*/ 436 w 10000"/>
                  <a:gd name="connsiteY1-4" fmla="*/ 7022 h 10000"/>
                  <a:gd name="connsiteX2-5" fmla="*/ 759 w 10000"/>
                  <a:gd name="connsiteY2-6" fmla="*/ 8961 h 10000"/>
                  <a:gd name="connsiteX3-7" fmla="*/ 1279 w 10000"/>
                  <a:gd name="connsiteY3-8" fmla="*/ 9295 h 10000"/>
                  <a:gd name="connsiteX4-9" fmla="*/ 2616 w 10000"/>
                  <a:gd name="connsiteY4-10" fmla="*/ 6149 h 10000"/>
                  <a:gd name="connsiteX5-11" fmla="*/ 4135 w 10000"/>
                  <a:gd name="connsiteY5-12" fmla="*/ 2388 h 10000"/>
                  <a:gd name="connsiteX6-13" fmla="*/ 4487 w 10000"/>
                  <a:gd name="connsiteY6-14" fmla="*/ 0 h 10000"/>
                  <a:gd name="connsiteX7-15" fmla="*/ 4810 w 10000"/>
                  <a:gd name="connsiteY7-16" fmla="*/ 6011 h 10000"/>
                  <a:gd name="connsiteX8-17" fmla="*/ 5190 w 10000"/>
                  <a:gd name="connsiteY8-18" fmla="*/ 8202 h 10000"/>
                  <a:gd name="connsiteX9-19" fmla="*/ 5471 w 10000"/>
                  <a:gd name="connsiteY9-20" fmla="*/ 10000 h 10000"/>
                  <a:gd name="connsiteX10-21" fmla="*/ 6990 w 10000"/>
                  <a:gd name="connsiteY10-22" fmla="*/ 4494 h 10000"/>
                  <a:gd name="connsiteX11-23" fmla="*/ 7398 w 10000"/>
                  <a:gd name="connsiteY11-24" fmla="*/ 4607 h 10000"/>
                  <a:gd name="connsiteX12-25" fmla="*/ 7707 w 10000"/>
                  <a:gd name="connsiteY12-26" fmla="*/ 8202 h 10000"/>
                  <a:gd name="connsiteX13-27" fmla="*/ 8228 w 10000"/>
                  <a:gd name="connsiteY13-28" fmla="*/ 8539 h 10000"/>
                  <a:gd name="connsiteX14-29" fmla="*/ 8439 w 10000"/>
                  <a:gd name="connsiteY14-30" fmla="*/ 9607 h 10000"/>
                  <a:gd name="connsiteX15-31" fmla="*/ 10000 w 10000"/>
                  <a:gd name="connsiteY15-32" fmla="*/ 5309 h 10000"/>
                  <a:gd name="connsiteX0-33" fmla="*/ 0 w 9972"/>
                  <a:gd name="connsiteY0-34" fmla="*/ 871 h 10000"/>
                  <a:gd name="connsiteX1-35" fmla="*/ 436 w 9972"/>
                  <a:gd name="connsiteY1-36" fmla="*/ 7022 h 10000"/>
                  <a:gd name="connsiteX2-37" fmla="*/ 759 w 9972"/>
                  <a:gd name="connsiteY2-38" fmla="*/ 8961 h 10000"/>
                  <a:gd name="connsiteX3-39" fmla="*/ 1279 w 9972"/>
                  <a:gd name="connsiteY3-40" fmla="*/ 9295 h 10000"/>
                  <a:gd name="connsiteX4-41" fmla="*/ 2616 w 9972"/>
                  <a:gd name="connsiteY4-42" fmla="*/ 6149 h 10000"/>
                  <a:gd name="connsiteX5-43" fmla="*/ 4135 w 9972"/>
                  <a:gd name="connsiteY5-44" fmla="*/ 2388 h 10000"/>
                  <a:gd name="connsiteX6-45" fmla="*/ 4487 w 9972"/>
                  <a:gd name="connsiteY6-46" fmla="*/ 0 h 10000"/>
                  <a:gd name="connsiteX7-47" fmla="*/ 4810 w 9972"/>
                  <a:gd name="connsiteY7-48" fmla="*/ 6011 h 10000"/>
                  <a:gd name="connsiteX8-49" fmla="*/ 5190 w 9972"/>
                  <a:gd name="connsiteY8-50" fmla="*/ 8202 h 10000"/>
                  <a:gd name="connsiteX9-51" fmla="*/ 5471 w 9972"/>
                  <a:gd name="connsiteY9-52" fmla="*/ 10000 h 10000"/>
                  <a:gd name="connsiteX10-53" fmla="*/ 6990 w 9972"/>
                  <a:gd name="connsiteY10-54" fmla="*/ 4494 h 10000"/>
                  <a:gd name="connsiteX11-55" fmla="*/ 7398 w 9972"/>
                  <a:gd name="connsiteY11-56" fmla="*/ 4607 h 10000"/>
                  <a:gd name="connsiteX12-57" fmla="*/ 7707 w 9972"/>
                  <a:gd name="connsiteY12-58" fmla="*/ 8202 h 10000"/>
                  <a:gd name="connsiteX13-59" fmla="*/ 8228 w 9972"/>
                  <a:gd name="connsiteY13-60" fmla="*/ 8539 h 10000"/>
                  <a:gd name="connsiteX14-61" fmla="*/ 8439 w 9972"/>
                  <a:gd name="connsiteY14-62" fmla="*/ 9607 h 10000"/>
                  <a:gd name="connsiteX15-63" fmla="*/ 9972 w 9972"/>
                  <a:gd name="connsiteY15-64" fmla="*/ 5171 h 10000"/>
                  <a:gd name="connsiteX0-65" fmla="*/ 0 w 10000"/>
                  <a:gd name="connsiteY0-66" fmla="*/ 871 h 10000"/>
                  <a:gd name="connsiteX1-67" fmla="*/ 437 w 10000"/>
                  <a:gd name="connsiteY1-68" fmla="*/ 7022 h 10000"/>
                  <a:gd name="connsiteX2-69" fmla="*/ 761 w 10000"/>
                  <a:gd name="connsiteY2-70" fmla="*/ 8961 h 10000"/>
                  <a:gd name="connsiteX3-71" fmla="*/ 1283 w 10000"/>
                  <a:gd name="connsiteY3-72" fmla="*/ 9295 h 10000"/>
                  <a:gd name="connsiteX4-73" fmla="*/ 2623 w 10000"/>
                  <a:gd name="connsiteY4-74" fmla="*/ 6149 h 10000"/>
                  <a:gd name="connsiteX5-75" fmla="*/ 4147 w 10000"/>
                  <a:gd name="connsiteY5-76" fmla="*/ 2388 h 10000"/>
                  <a:gd name="connsiteX6-77" fmla="*/ 4500 w 10000"/>
                  <a:gd name="connsiteY6-78" fmla="*/ 0 h 10000"/>
                  <a:gd name="connsiteX7-79" fmla="*/ 4824 w 10000"/>
                  <a:gd name="connsiteY7-80" fmla="*/ 6011 h 10000"/>
                  <a:gd name="connsiteX8-81" fmla="*/ 5205 w 10000"/>
                  <a:gd name="connsiteY8-82" fmla="*/ 8202 h 10000"/>
                  <a:gd name="connsiteX9-83" fmla="*/ 5486 w 10000"/>
                  <a:gd name="connsiteY9-84" fmla="*/ 10000 h 10000"/>
                  <a:gd name="connsiteX10-85" fmla="*/ 7010 w 10000"/>
                  <a:gd name="connsiteY10-86" fmla="*/ 4494 h 10000"/>
                  <a:gd name="connsiteX11-87" fmla="*/ 7419 w 10000"/>
                  <a:gd name="connsiteY11-88" fmla="*/ 4607 h 10000"/>
                  <a:gd name="connsiteX12-89" fmla="*/ 7729 w 10000"/>
                  <a:gd name="connsiteY12-90" fmla="*/ 8202 h 10000"/>
                  <a:gd name="connsiteX13-91" fmla="*/ 8251 w 10000"/>
                  <a:gd name="connsiteY13-92" fmla="*/ 8539 h 10000"/>
                  <a:gd name="connsiteX14-93" fmla="*/ 8491 w 10000"/>
                  <a:gd name="connsiteY14-94" fmla="*/ 9607 h 10000"/>
                  <a:gd name="connsiteX15-95" fmla="*/ 10000 w 10000"/>
                  <a:gd name="connsiteY15-96" fmla="*/ 5171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10000" h="10000">
                    <a:moveTo>
                      <a:pt x="0" y="871"/>
                    </a:moveTo>
                    <a:cubicBezTo>
                      <a:pt x="145" y="2921"/>
                      <a:pt x="292" y="4972"/>
                      <a:pt x="437" y="7022"/>
                    </a:cubicBezTo>
                    <a:cubicBezTo>
                      <a:pt x="546" y="7668"/>
                      <a:pt x="653" y="8315"/>
                      <a:pt x="761" y="8961"/>
                    </a:cubicBezTo>
                    <a:lnTo>
                      <a:pt x="1283" y="9295"/>
                    </a:lnTo>
                    <a:lnTo>
                      <a:pt x="2623" y="6149"/>
                    </a:lnTo>
                    <a:lnTo>
                      <a:pt x="4147" y="2388"/>
                    </a:lnTo>
                    <a:cubicBezTo>
                      <a:pt x="4264" y="1592"/>
                      <a:pt x="4382" y="796"/>
                      <a:pt x="4500" y="0"/>
                    </a:cubicBezTo>
                    <a:cubicBezTo>
                      <a:pt x="4608" y="2004"/>
                      <a:pt x="4715" y="4007"/>
                      <a:pt x="4824" y="6011"/>
                    </a:cubicBezTo>
                    <a:cubicBezTo>
                      <a:pt x="4951" y="6741"/>
                      <a:pt x="5077" y="7472"/>
                      <a:pt x="5205" y="8202"/>
                    </a:cubicBezTo>
                    <a:cubicBezTo>
                      <a:pt x="5299" y="8801"/>
                      <a:pt x="5392" y="9401"/>
                      <a:pt x="5486" y="10000"/>
                    </a:cubicBezTo>
                    <a:lnTo>
                      <a:pt x="7010" y="4494"/>
                    </a:lnTo>
                    <a:lnTo>
                      <a:pt x="7419" y="4607"/>
                    </a:lnTo>
                    <a:cubicBezTo>
                      <a:pt x="7522" y="5805"/>
                      <a:pt x="7626" y="7004"/>
                      <a:pt x="7729" y="8202"/>
                    </a:cubicBezTo>
                    <a:lnTo>
                      <a:pt x="8251" y="8539"/>
                    </a:lnTo>
                    <a:cubicBezTo>
                      <a:pt x="8321" y="8895"/>
                      <a:pt x="8420" y="9251"/>
                      <a:pt x="8491" y="9607"/>
                    </a:cubicBezTo>
                    <a:lnTo>
                      <a:pt x="10000" y="5171"/>
                    </a:lnTo>
                  </a:path>
                </a:pathLst>
              </a:custGeom>
              <a:noFill/>
              <a:ln w="15875">
                <a:solidFill>
                  <a:srgbClr val="0D426E"/>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3200" dirty="0"/>
              </a:p>
            </p:txBody>
          </p:sp>
          <p:sp>
            <p:nvSpPr>
              <p:cNvPr id="868" name="Freeform 730"/>
              <p:cNvSpPr/>
              <p:nvPr/>
            </p:nvSpPr>
            <p:spPr bwMode="auto">
              <a:xfrm>
                <a:off x="3270135" y="5179489"/>
                <a:ext cx="73152" cy="73152"/>
              </a:xfrm>
              <a:custGeom>
                <a:avLst/>
                <a:gdLst>
                  <a:gd name="T0" fmla="*/ 0 w 30"/>
                  <a:gd name="T1" fmla="*/ 14 h 29"/>
                  <a:gd name="T2" fmla="*/ 0 w 30"/>
                  <a:gd name="T3" fmla="*/ 14 h 29"/>
                  <a:gd name="T4" fmla="*/ 2 w 30"/>
                  <a:gd name="T5" fmla="*/ 9 h 29"/>
                  <a:gd name="T6" fmla="*/ 3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29 w 30"/>
                  <a:gd name="T19" fmla="*/ 9 h 29"/>
                  <a:gd name="T20" fmla="*/ 30 w 30"/>
                  <a:gd name="T21" fmla="*/ 14 h 29"/>
                  <a:gd name="T22" fmla="*/ 30 w 30"/>
                  <a:gd name="T23" fmla="*/ 14 h 29"/>
                  <a:gd name="T24" fmla="*/ 29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3 w 30"/>
                  <a:gd name="T37" fmla="*/ 25 h 29"/>
                  <a:gd name="T38" fmla="*/ 2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2" y="9"/>
                    </a:lnTo>
                    <a:lnTo>
                      <a:pt x="3" y="3"/>
                    </a:lnTo>
                    <a:lnTo>
                      <a:pt x="9" y="2"/>
                    </a:lnTo>
                    <a:lnTo>
                      <a:pt x="16" y="0"/>
                    </a:lnTo>
                    <a:lnTo>
                      <a:pt x="16" y="0"/>
                    </a:lnTo>
                    <a:lnTo>
                      <a:pt x="21" y="2"/>
                    </a:lnTo>
                    <a:lnTo>
                      <a:pt x="27" y="3"/>
                    </a:lnTo>
                    <a:lnTo>
                      <a:pt x="29" y="9"/>
                    </a:lnTo>
                    <a:lnTo>
                      <a:pt x="30" y="14"/>
                    </a:lnTo>
                    <a:lnTo>
                      <a:pt x="30" y="14"/>
                    </a:lnTo>
                    <a:lnTo>
                      <a:pt x="29" y="20"/>
                    </a:lnTo>
                    <a:lnTo>
                      <a:pt x="27" y="25"/>
                    </a:lnTo>
                    <a:lnTo>
                      <a:pt x="21" y="27"/>
                    </a:lnTo>
                    <a:lnTo>
                      <a:pt x="16" y="29"/>
                    </a:lnTo>
                    <a:lnTo>
                      <a:pt x="16" y="29"/>
                    </a:lnTo>
                    <a:lnTo>
                      <a:pt x="9" y="27"/>
                    </a:lnTo>
                    <a:lnTo>
                      <a:pt x="3" y="25"/>
                    </a:lnTo>
                    <a:lnTo>
                      <a:pt x="2" y="20"/>
                    </a:lnTo>
                    <a:lnTo>
                      <a:pt x="0" y="14"/>
                    </a:lnTo>
                    <a:close/>
                  </a:path>
                </a:pathLst>
              </a:cu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43" name="Freeform 700"/>
              <p:cNvSpPr/>
              <p:nvPr/>
            </p:nvSpPr>
            <p:spPr bwMode="auto">
              <a:xfrm>
                <a:off x="3340341" y="5186753"/>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45" name="Freeform 702"/>
              <p:cNvSpPr/>
              <p:nvPr/>
            </p:nvSpPr>
            <p:spPr bwMode="auto">
              <a:xfrm>
                <a:off x="2890050" y="5300535"/>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47" name="Freeform 704"/>
              <p:cNvSpPr/>
              <p:nvPr/>
            </p:nvSpPr>
            <p:spPr bwMode="auto">
              <a:xfrm>
                <a:off x="3386339" y="5491789"/>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49" name="Freeform 706"/>
              <p:cNvSpPr/>
              <p:nvPr/>
            </p:nvSpPr>
            <p:spPr bwMode="auto">
              <a:xfrm>
                <a:off x="3478334" y="5532945"/>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51" name="Freeform 708"/>
              <p:cNvSpPr/>
              <p:nvPr/>
            </p:nvSpPr>
            <p:spPr bwMode="auto">
              <a:xfrm>
                <a:off x="3526753" y="5620098"/>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53" name="Freeform 710"/>
              <p:cNvSpPr/>
              <p:nvPr/>
            </p:nvSpPr>
            <p:spPr bwMode="auto">
              <a:xfrm>
                <a:off x="3778608" y="5242555"/>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56" name="Freeform 714"/>
              <p:cNvSpPr/>
              <p:nvPr/>
            </p:nvSpPr>
            <p:spPr bwMode="auto">
              <a:xfrm>
                <a:off x="2275136" y="5590847"/>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58" name="Freeform 717"/>
              <p:cNvSpPr/>
              <p:nvPr/>
            </p:nvSpPr>
            <p:spPr bwMode="auto">
              <a:xfrm>
                <a:off x="2192825" y="5554734"/>
                <a:ext cx="73152" cy="73152"/>
              </a:xfrm>
              <a:custGeom>
                <a:avLst/>
                <a:gdLst>
                  <a:gd name="T0" fmla="*/ 0 w 31"/>
                  <a:gd name="T1" fmla="*/ 14 h 28"/>
                  <a:gd name="T2" fmla="*/ 0 w 31"/>
                  <a:gd name="T3" fmla="*/ 14 h 28"/>
                  <a:gd name="T4" fmla="*/ 2 w 31"/>
                  <a:gd name="T5" fmla="*/ 9 h 28"/>
                  <a:gd name="T6" fmla="*/ 6 w 31"/>
                  <a:gd name="T7" fmla="*/ 5 h 28"/>
                  <a:gd name="T8" fmla="*/ 11 w 31"/>
                  <a:gd name="T9" fmla="*/ 1 h 28"/>
                  <a:gd name="T10" fmla="*/ 16 w 31"/>
                  <a:gd name="T11" fmla="*/ 0 h 28"/>
                  <a:gd name="T12" fmla="*/ 16 w 31"/>
                  <a:gd name="T13" fmla="*/ 0 h 28"/>
                  <a:gd name="T14" fmla="*/ 22 w 31"/>
                  <a:gd name="T15" fmla="*/ 1 h 28"/>
                  <a:gd name="T16" fmla="*/ 27 w 31"/>
                  <a:gd name="T17" fmla="*/ 5 h 28"/>
                  <a:gd name="T18" fmla="*/ 31 w 31"/>
                  <a:gd name="T19" fmla="*/ 9 h 28"/>
                  <a:gd name="T20" fmla="*/ 31 w 31"/>
                  <a:gd name="T21" fmla="*/ 14 h 28"/>
                  <a:gd name="T22" fmla="*/ 31 w 31"/>
                  <a:gd name="T23" fmla="*/ 14 h 28"/>
                  <a:gd name="T24" fmla="*/ 31 w 31"/>
                  <a:gd name="T25" fmla="*/ 19 h 28"/>
                  <a:gd name="T26" fmla="*/ 27 w 31"/>
                  <a:gd name="T27" fmla="*/ 25 h 28"/>
                  <a:gd name="T28" fmla="*/ 22 w 31"/>
                  <a:gd name="T29" fmla="*/ 28 h 28"/>
                  <a:gd name="T30" fmla="*/ 16 w 31"/>
                  <a:gd name="T31" fmla="*/ 28 h 28"/>
                  <a:gd name="T32" fmla="*/ 16 w 31"/>
                  <a:gd name="T33" fmla="*/ 28 h 28"/>
                  <a:gd name="T34" fmla="*/ 11 w 31"/>
                  <a:gd name="T35" fmla="*/ 28 h 28"/>
                  <a:gd name="T36" fmla="*/ 6 w 31"/>
                  <a:gd name="T37" fmla="*/ 25 h 28"/>
                  <a:gd name="T38" fmla="*/ 2 w 31"/>
                  <a:gd name="T39" fmla="*/ 19 h 28"/>
                  <a:gd name="T40" fmla="*/ 0 w 31"/>
                  <a:gd name="T4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8">
                    <a:moveTo>
                      <a:pt x="0" y="14"/>
                    </a:moveTo>
                    <a:lnTo>
                      <a:pt x="0" y="14"/>
                    </a:lnTo>
                    <a:lnTo>
                      <a:pt x="2" y="9"/>
                    </a:lnTo>
                    <a:lnTo>
                      <a:pt x="6" y="5"/>
                    </a:lnTo>
                    <a:lnTo>
                      <a:pt x="11" y="1"/>
                    </a:lnTo>
                    <a:lnTo>
                      <a:pt x="16" y="0"/>
                    </a:lnTo>
                    <a:lnTo>
                      <a:pt x="16" y="0"/>
                    </a:lnTo>
                    <a:lnTo>
                      <a:pt x="22" y="1"/>
                    </a:lnTo>
                    <a:lnTo>
                      <a:pt x="27" y="5"/>
                    </a:lnTo>
                    <a:lnTo>
                      <a:pt x="31" y="9"/>
                    </a:lnTo>
                    <a:lnTo>
                      <a:pt x="31" y="14"/>
                    </a:lnTo>
                    <a:lnTo>
                      <a:pt x="31" y="14"/>
                    </a:lnTo>
                    <a:lnTo>
                      <a:pt x="31" y="19"/>
                    </a:lnTo>
                    <a:lnTo>
                      <a:pt x="27" y="25"/>
                    </a:lnTo>
                    <a:lnTo>
                      <a:pt x="22" y="28"/>
                    </a:lnTo>
                    <a:lnTo>
                      <a:pt x="16" y="28"/>
                    </a:lnTo>
                    <a:lnTo>
                      <a:pt x="16" y="28"/>
                    </a:lnTo>
                    <a:lnTo>
                      <a:pt x="11" y="28"/>
                    </a:lnTo>
                    <a:lnTo>
                      <a:pt x="6" y="25"/>
                    </a:lnTo>
                    <a:lnTo>
                      <a:pt x="2" y="19"/>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59" name="Freeform 718"/>
              <p:cNvSpPr/>
              <p:nvPr/>
            </p:nvSpPr>
            <p:spPr bwMode="auto">
              <a:xfrm>
                <a:off x="2141986" y="5397372"/>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61" name="Freeform 720"/>
              <p:cNvSpPr/>
              <p:nvPr/>
            </p:nvSpPr>
            <p:spPr bwMode="auto">
              <a:xfrm>
                <a:off x="2066937" y="4879057"/>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62" name="Freeform 722"/>
              <p:cNvSpPr/>
              <p:nvPr/>
            </p:nvSpPr>
            <p:spPr bwMode="auto">
              <a:xfrm>
                <a:off x="2769124" y="4990539"/>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64" name="Freeform 724"/>
              <p:cNvSpPr/>
              <p:nvPr/>
            </p:nvSpPr>
            <p:spPr bwMode="auto">
              <a:xfrm>
                <a:off x="2839211" y="4792143"/>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65" name="Freeform 726"/>
              <p:cNvSpPr/>
              <p:nvPr/>
            </p:nvSpPr>
            <p:spPr bwMode="auto">
              <a:xfrm>
                <a:off x="3008676" y="5653990"/>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66" name="Freeform 728"/>
              <p:cNvSpPr/>
              <p:nvPr/>
            </p:nvSpPr>
            <p:spPr bwMode="auto">
              <a:xfrm>
                <a:off x="2955415" y="5496631"/>
                <a:ext cx="73152" cy="73152"/>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sp>
            <p:nvSpPr>
              <p:cNvPr id="873" name="Freeform 736"/>
              <p:cNvSpPr/>
              <p:nvPr/>
            </p:nvSpPr>
            <p:spPr bwMode="auto">
              <a:xfrm>
                <a:off x="2507544" y="5322325"/>
                <a:ext cx="73152" cy="73152"/>
              </a:xfrm>
              <a:custGeom>
                <a:avLst/>
                <a:gdLst>
                  <a:gd name="T0" fmla="*/ 0 w 30"/>
                  <a:gd name="T1" fmla="*/ 15 h 31"/>
                  <a:gd name="T2" fmla="*/ 0 w 30"/>
                  <a:gd name="T3" fmla="*/ 15 h 31"/>
                  <a:gd name="T4" fmla="*/ 2 w 30"/>
                  <a:gd name="T5" fmla="*/ 9 h 31"/>
                  <a:gd name="T6" fmla="*/ 5 w 30"/>
                  <a:gd name="T7" fmla="*/ 6 h 31"/>
                  <a:gd name="T8" fmla="*/ 9 w 30"/>
                  <a:gd name="T9" fmla="*/ 2 h 31"/>
                  <a:gd name="T10" fmla="*/ 16 w 30"/>
                  <a:gd name="T11" fmla="*/ 0 h 31"/>
                  <a:gd name="T12" fmla="*/ 16 w 30"/>
                  <a:gd name="T13" fmla="*/ 0 h 31"/>
                  <a:gd name="T14" fmla="*/ 21 w 30"/>
                  <a:gd name="T15" fmla="*/ 2 h 31"/>
                  <a:gd name="T16" fmla="*/ 27 w 30"/>
                  <a:gd name="T17" fmla="*/ 6 h 31"/>
                  <a:gd name="T18" fmla="*/ 30 w 30"/>
                  <a:gd name="T19" fmla="*/ 9 h 31"/>
                  <a:gd name="T20" fmla="*/ 30 w 30"/>
                  <a:gd name="T21" fmla="*/ 15 h 31"/>
                  <a:gd name="T22" fmla="*/ 30 w 30"/>
                  <a:gd name="T23" fmla="*/ 15 h 31"/>
                  <a:gd name="T24" fmla="*/ 30 w 30"/>
                  <a:gd name="T25" fmla="*/ 22 h 31"/>
                  <a:gd name="T26" fmla="*/ 27 w 30"/>
                  <a:gd name="T27" fmla="*/ 25 h 31"/>
                  <a:gd name="T28" fmla="*/ 21 w 30"/>
                  <a:gd name="T29" fmla="*/ 29 h 31"/>
                  <a:gd name="T30" fmla="*/ 16 w 30"/>
                  <a:gd name="T31" fmla="*/ 31 h 31"/>
                  <a:gd name="T32" fmla="*/ 16 w 30"/>
                  <a:gd name="T33" fmla="*/ 31 h 31"/>
                  <a:gd name="T34" fmla="*/ 9 w 30"/>
                  <a:gd name="T35" fmla="*/ 29 h 31"/>
                  <a:gd name="T36" fmla="*/ 5 w 30"/>
                  <a:gd name="T37" fmla="*/ 25 h 31"/>
                  <a:gd name="T38" fmla="*/ 2 w 30"/>
                  <a:gd name="T39" fmla="*/ 22 h 31"/>
                  <a:gd name="T40" fmla="*/ 0 w 30"/>
                  <a:gd name="T41"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1">
                    <a:moveTo>
                      <a:pt x="0" y="15"/>
                    </a:moveTo>
                    <a:lnTo>
                      <a:pt x="0" y="15"/>
                    </a:lnTo>
                    <a:lnTo>
                      <a:pt x="2" y="9"/>
                    </a:lnTo>
                    <a:lnTo>
                      <a:pt x="5" y="6"/>
                    </a:lnTo>
                    <a:lnTo>
                      <a:pt x="9" y="2"/>
                    </a:lnTo>
                    <a:lnTo>
                      <a:pt x="16" y="0"/>
                    </a:lnTo>
                    <a:lnTo>
                      <a:pt x="16" y="0"/>
                    </a:lnTo>
                    <a:lnTo>
                      <a:pt x="21" y="2"/>
                    </a:lnTo>
                    <a:lnTo>
                      <a:pt x="27" y="6"/>
                    </a:lnTo>
                    <a:lnTo>
                      <a:pt x="30" y="9"/>
                    </a:lnTo>
                    <a:lnTo>
                      <a:pt x="30" y="15"/>
                    </a:lnTo>
                    <a:lnTo>
                      <a:pt x="30" y="15"/>
                    </a:lnTo>
                    <a:lnTo>
                      <a:pt x="30" y="22"/>
                    </a:lnTo>
                    <a:lnTo>
                      <a:pt x="27" y="25"/>
                    </a:lnTo>
                    <a:lnTo>
                      <a:pt x="21" y="29"/>
                    </a:lnTo>
                    <a:lnTo>
                      <a:pt x="16" y="31"/>
                    </a:lnTo>
                    <a:lnTo>
                      <a:pt x="16" y="31"/>
                    </a:lnTo>
                    <a:lnTo>
                      <a:pt x="9" y="29"/>
                    </a:lnTo>
                    <a:lnTo>
                      <a:pt x="5" y="25"/>
                    </a:lnTo>
                    <a:lnTo>
                      <a:pt x="2" y="22"/>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grpSp>
      </p:grpSp>
      <p:grpSp>
        <p:nvGrpSpPr>
          <p:cNvPr id="22" name="Group 21"/>
          <p:cNvGrpSpPr/>
          <p:nvPr/>
        </p:nvGrpSpPr>
        <p:grpSpPr>
          <a:xfrm>
            <a:off x="2141986" y="5174497"/>
            <a:ext cx="1319402" cy="471762"/>
            <a:chOff x="2141986" y="5169807"/>
            <a:chExt cx="1319402" cy="471762"/>
          </a:xfrm>
        </p:grpSpPr>
        <p:sp>
          <p:nvSpPr>
            <p:cNvPr id="836" name="Freeform 527"/>
            <p:cNvSpPr/>
            <p:nvPr/>
          </p:nvSpPr>
          <p:spPr bwMode="auto">
            <a:xfrm>
              <a:off x="2536595" y="5208541"/>
              <a:ext cx="767433" cy="152519"/>
            </a:xfrm>
            <a:custGeom>
              <a:avLst/>
              <a:gdLst>
                <a:gd name="T0" fmla="*/ 0 w 317"/>
                <a:gd name="T1" fmla="*/ 62 h 63"/>
                <a:gd name="T2" fmla="*/ 162 w 317"/>
                <a:gd name="T3" fmla="*/ 0 h 63"/>
                <a:gd name="T4" fmla="*/ 317 w 317"/>
                <a:gd name="T5" fmla="*/ 63 h 63"/>
              </a:gdLst>
              <a:ahLst/>
              <a:cxnLst>
                <a:cxn ang="0">
                  <a:pos x="T0" y="T1"/>
                </a:cxn>
                <a:cxn ang="0">
                  <a:pos x="T2" y="T3"/>
                </a:cxn>
                <a:cxn ang="0">
                  <a:pos x="T4" y="T5"/>
                </a:cxn>
              </a:cxnLst>
              <a:rect l="0" t="0" r="r" b="b"/>
              <a:pathLst>
                <a:path w="317" h="63">
                  <a:moveTo>
                    <a:pt x="0" y="62"/>
                  </a:moveTo>
                  <a:lnTo>
                    <a:pt x="162" y="0"/>
                  </a:lnTo>
                  <a:lnTo>
                    <a:pt x="317" y="63"/>
                  </a:lnTo>
                </a:path>
              </a:pathLst>
            </a:custGeom>
            <a:noFill/>
            <a:ln w="15875">
              <a:solidFill>
                <a:srgbClr val="086F3C"/>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837" name="Rectangle 528"/>
            <p:cNvSpPr>
              <a:spLocks noChangeArrowheads="1"/>
            </p:cNvSpPr>
            <p:nvPr/>
          </p:nvSpPr>
          <p:spPr bwMode="auto">
            <a:xfrm>
              <a:off x="2512386" y="5317482"/>
              <a:ext cx="72628" cy="70207"/>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838" name="Rectangle 531"/>
            <p:cNvSpPr>
              <a:spLocks noChangeArrowheads="1"/>
            </p:cNvSpPr>
            <p:nvPr/>
          </p:nvSpPr>
          <p:spPr bwMode="auto">
            <a:xfrm>
              <a:off x="2885208" y="5169807"/>
              <a:ext cx="75049" cy="75049"/>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839" name="Rectangle 532"/>
            <p:cNvSpPr>
              <a:spLocks noChangeArrowheads="1"/>
            </p:cNvSpPr>
            <p:nvPr/>
          </p:nvSpPr>
          <p:spPr bwMode="auto">
            <a:xfrm>
              <a:off x="3270135" y="5322324"/>
              <a:ext cx="72628" cy="75049"/>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840" name="Freeform 533"/>
            <p:cNvSpPr/>
            <p:nvPr/>
          </p:nvSpPr>
          <p:spPr bwMode="auto">
            <a:xfrm>
              <a:off x="2502702" y="5453054"/>
              <a:ext cx="82311" cy="75049"/>
            </a:xfrm>
            <a:custGeom>
              <a:avLst/>
              <a:gdLst>
                <a:gd name="T0" fmla="*/ 0 w 34"/>
                <a:gd name="T1" fmla="*/ 15 h 31"/>
                <a:gd name="T2" fmla="*/ 18 w 34"/>
                <a:gd name="T3" fmla="*/ 0 h 31"/>
                <a:gd name="T4" fmla="*/ 34 w 34"/>
                <a:gd name="T5" fmla="*/ 15 h 31"/>
                <a:gd name="T6" fmla="*/ 18 w 34"/>
                <a:gd name="T7" fmla="*/ 31 h 31"/>
                <a:gd name="T8" fmla="*/ 0 w 34"/>
                <a:gd name="T9" fmla="*/ 15 h 31"/>
              </a:gdLst>
              <a:ahLst/>
              <a:cxnLst>
                <a:cxn ang="0">
                  <a:pos x="T0" y="T1"/>
                </a:cxn>
                <a:cxn ang="0">
                  <a:pos x="T2" y="T3"/>
                </a:cxn>
                <a:cxn ang="0">
                  <a:pos x="T4" y="T5"/>
                </a:cxn>
                <a:cxn ang="0">
                  <a:pos x="T6" y="T7"/>
                </a:cxn>
                <a:cxn ang="0">
                  <a:pos x="T8" y="T9"/>
                </a:cxn>
              </a:cxnLst>
              <a:rect l="0" t="0" r="r" b="b"/>
              <a:pathLst>
                <a:path w="34" h="31">
                  <a:moveTo>
                    <a:pt x="0" y="15"/>
                  </a:moveTo>
                  <a:lnTo>
                    <a:pt x="18" y="0"/>
                  </a:lnTo>
                  <a:lnTo>
                    <a:pt x="34" y="15"/>
                  </a:lnTo>
                  <a:lnTo>
                    <a:pt x="18" y="31"/>
                  </a:lnTo>
                  <a:lnTo>
                    <a:pt x="0" y="15"/>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41" name="Rectangle 698"/>
            <p:cNvSpPr>
              <a:spLocks noChangeArrowheads="1"/>
            </p:cNvSpPr>
            <p:nvPr/>
          </p:nvSpPr>
          <p:spPr bwMode="auto">
            <a:xfrm>
              <a:off x="2890050" y="5453055"/>
              <a:ext cx="75049" cy="75049"/>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842" name="Rectangle 699"/>
            <p:cNvSpPr>
              <a:spLocks noChangeArrowheads="1"/>
            </p:cNvSpPr>
            <p:nvPr/>
          </p:nvSpPr>
          <p:spPr bwMode="auto">
            <a:xfrm>
              <a:off x="3274977" y="5453055"/>
              <a:ext cx="72628" cy="75049"/>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844" name="Freeform 701"/>
            <p:cNvSpPr/>
            <p:nvPr/>
          </p:nvSpPr>
          <p:spPr bwMode="auto">
            <a:xfrm>
              <a:off x="3340341" y="5186754"/>
              <a:ext cx="72628" cy="70207"/>
            </a:xfrm>
            <a:custGeom>
              <a:avLst/>
              <a:gdLst>
                <a:gd name="T0" fmla="*/ 0 w 30"/>
                <a:gd name="T1" fmla="*/ 15 h 29"/>
                <a:gd name="T2" fmla="*/ 0 w 30"/>
                <a:gd name="T3" fmla="*/ 15 h 29"/>
                <a:gd name="T4" fmla="*/ 0 w 30"/>
                <a:gd name="T5" fmla="*/ 9 h 29"/>
                <a:gd name="T6" fmla="*/ 3 w 30"/>
                <a:gd name="T7" fmla="*/ 4 h 29"/>
                <a:gd name="T8" fmla="*/ 9 w 30"/>
                <a:gd name="T9" fmla="*/ 2 h 29"/>
                <a:gd name="T10" fmla="*/ 14 w 30"/>
                <a:gd name="T11" fmla="*/ 0 h 29"/>
                <a:gd name="T12" fmla="*/ 14 w 30"/>
                <a:gd name="T13" fmla="*/ 0 h 29"/>
                <a:gd name="T14" fmla="*/ 21 w 30"/>
                <a:gd name="T15" fmla="*/ 2 h 29"/>
                <a:gd name="T16" fmla="*/ 25 w 30"/>
                <a:gd name="T17" fmla="*/ 4 h 29"/>
                <a:gd name="T18" fmla="*/ 28 w 30"/>
                <a:gd name="T19" fmla="*/ 9 h 29"/>
                <a:gd name="T20" fmla="*/ 30 w 30"/>
                <a:gd name="T21" fmla="*/ 15 h 29"/>
                <a:gd name="T22" fmla="*/ 30 w 30"/>
                <a:gd name="T23" fmla="*/ 15 h 29"/>
                <a:gd name="T24" fmla="*/ 28 w 30"/>
                <a:gd name="T25" fmla="*/ 20 h 29"/>
                <a:gd name="T26" fmla="*/ 25 w 30"/>
                <a:gd name="T27" fmla="*/ 26 h 29"/>
                <a:gd name="T28" fmla="*/ 21 w 30"/>
                <a:gd name="T29" fmla="*/ 29 h 29"/>
                <a:gd name="T30" fmla="*/ 14 w 30"/>
                <a:gd name="T31" fmla="*/ 29 h 29"/>
                <a:gd name="T32" fmla="*/ 14 w 30"/>
                <a:gd name="T33" fmla="*/ 29 h 29"/>
                <a:gd name="T34" fmla="*/ 9 w 30"/>
                <a:gd name="T35" fmla="*/ 29 h 29"/>
                <a:gd name="T36" fmla="*/ 3 w 30"/>
                <a:gd name="T37" fmla="*/ 26 h 29"/>
                <a:gd name="T38" fmla="*/ 0 w 30"/>
                <a:gd name="T39" fmla="*/ 20 h 29"/>
                <a:gd name="T40" fmla="*/ 0 w 30"/>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5"/>
                  </a:moveTo>
                  <a:lnTo>
                    <a:pt x="0" y="15"/>
                  </a:lnTo>
                  <a:lnTo>
                    <a:pt x="0" y="9"/>
                  </a:lnTo>
                  <a:lnTo>
                    <a:pt x="3" y="4"/>
                  </a:lnTo>
                  <a:lnTo>
                    <a:pt x="9" y="2"/>
                  </a:lnTo>
                  <a:lnTo>
                    <a:pt x="14" y="0"/>
                  </a:lnTo>
                  <a:lnTo>
                    <a:pt x="14" y="0"/>
                  </a:lnTo>
                  <a:lnTo>
                    <a:pt x="21" y="2"/>
                  </a:lnTo>
                  <a:lnTo>
                    <a:pt x="25" y="4"/>
                  </a:lnTo>
                  <a:lnTo>
                    <a:pt x="28" y="9"/>
                  </a:lnTo>
                  <a:lnTo>
                    <a:pt x="30" y="15"/>
                  </a:lnTo>
                  <a:lnTo>
                    <a:pt x="30" y="15"/>
                  </a:lnTo>
                  <a:lnTo>
                    <a:pt x="28" y="20"/>
                  </a:lnTo>
                  <a:lnTo>
                    <a:pt x="25" y="26"/>
                  </a:lnTo>
                  <a:lnTo>
                    <a:pt x="21" y="29"/>
                  </a:lnTo>
                  <a:lnTo>
                    <a:pt x="14" y="29"/>
                  </a:lnTo>
                  <a:lnTo>
                    <a:pt x="14" y="29"/>
                  </a:lnTo>
                  <a:lnTo>
                    <a:pt x="9" y="29"/>
                  </a:lnTo>
                  <a:lnTo>
                    <a:pt x="3" y="26"/>
                  </a:lnTo>
                  <a:lnTo>
                    <a:pt x="0"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46" name="Freeform 703"/>
            <p:cNvSpPr/>
            <p:nvPr/>
          </p:nvSpPr>
          <p:spPr bwMode="auto">
            <a:xfrm>
              <a:off x="2890050" y="5300536"/>
              <a:ext cx="75049" cy="70207"/>
            </a:xfrm>
            <a:custGeom>
              <a:avLst/>
              <a:gdLst>
                <a:gd name="T0" fmla="*/ 0 w 31"/>
                <a:gd name="T1" fmla="*/ 15 h 29"/>
                <a:gd name="T2" fmla="*/ 0 w 31"/>
                <a:gd name="T3" fmla="*/ 15 h 29"/>
                <a:gd name="T4" fmla="*/ 2 w 31"/>
                <a:gd name="T5" fmla="*/ 9 h 29"/>
                <a:gd name="T6" fmla="*/ 6 w 31"/>
                <a:gd name="T7" fmla="*/ 6 h 29"/>
                <a:gd name="T8" fmla="*/ 9 w 31"/>
                <a:gd name="T9" fmla="*/ 2 h 29"/>
                <a:gd name="T10" fmla="*/ 16 w 31"/>
                <a:gd name="T11" fmla="*/ 0 h 29"/>
                <a:gd name="T12" fmla="*/ 16 w 31"/>
                <a:gd name="T13" fmla="*/ 0 h 29"/>
                <a:gd name="T14" fmla="*/ 22 w 31"/>
                <a:gd name="T15" fmla="*/ 2 h 29"/>
                <a:gd name="T16" fmla="*/ 27 w 31"/>
                <a:gd name="T17" fmla="*/ 6 h 29"/>
                <a:gd name="T18" fmla="*/ 31 w 31"/>
                <a:gd name="T19" fmla="*/ 9 h 29"/>
                <a:gd name="T20" fmla="*/ 31 w 31"/>
                <a:gd name="T21" fmla="*/ 15 h 29"/>
                <a:gd name="T22" fmla="*/ 31 w 31"/>
                <a:gd name="T23" fmla="*/ 15 h 29"/>
                <a:gd name="T24" fmla="*/ 31 w 31"/>
                <a:gd name="T25" fmla="*/ 20 h 29"/>
                <a:gd name="T26" fmla="*/ 27 w 31"/>
                <a:gd name="T27" fmla="*/ 25 h 29"/>
                <a:gd name="T28" fmla="*/ 22 w 31"/>
                <a:gd name="T29" fmla="*/ 29 h 29"/>
                <a:gd name="T30" fmla="*/ 16 w 31"/>
                <a:gd name="T31" fmla="*/ 29 h 29"/>
                <a:gd name="T32" fmla="*/ 16 w 31"/>
                <a:gd name="T33" fmla="*/ 29 h 29"/>
                <a:gd name="T34" fmla="*/ 9 w 31"/>
                <a:gd name="T35" fmla="*/ 29 h 29"/>
                <a:gd name="T36" fmla="*/ 6 w 31"/>
                <a:gd name="T37" fmla="*/ 25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6"/>
                  </a:lnTo>
                  <a:lnTo>
                    <a:pt x="9" y="2"/>
                  </a:lnTo>
                  <a:lnTo>
                    <a:pt x="16" y="0"/>
                  </a:lnTo>
                  <a:lnTo>
                    <a:pt x="16" y="0"/>
                  </a:lnTo>
                  <a:lnTo>
                    <a:pt x="22" y="2"/>
                  </a:lnTo>
                  <a:lnTo>
                    <a:pt x="27" y="6"/>
                  </a:lnTo>
                  <a:lnTo>
                    <a:pt x="31" y="9"/>
                  </a:lnTo>
                  <a:lnTo>
                    <a:pt x="31" y="15"/>
                  </a:lnTo>
                  <a:lnTo>
                    <a:pt x="31" y="15"/>
                  </a:lnTo>
                  <a:lnTo>
                    <a:pt x="31" y="20"/>
                  </a:lnTo>
                  <a:lnTo>
                    <a:pt x="27" y="25"/>
                  </a:lnTo>
                  <a:lnTo>
                    <a:pt x="22" y="29"/>
                  </a:lnTo>
                  <a:lnTo>
                    <a:pt x="16" y="29"/>
                  </a:lnTo>
                  <a:lnTo>
                    <a:pt x="16" y="29"/>
                  </a:lnTo>
                  <a:lnTo>
                    <a:pt x="9" y="29"/>
                  </a:lnTo>
                  <a:lnTo>
                    <a:pt x="6" y="25"/>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48" name="Freeform 705"/>
            <p:cNvSpPr/>
            <p:nvPr/>
          </p:nvSpPr>
          <p:spPr bwMode="auto">
            <a:xfrm>
              <a:off x="3386339" y="5491790"/>
              <a:ext cx="75049" cy="70207"/>
            </a:xfrm>
            <a:custGeom>
              <a:avLst/>
              <a:gdLst>
                <a:gd name="T0" fmla="*/ 0 w 31"/>
                <a:gd name="T1" fmla="*/ 15 h 29"/>
                <a:gd name="T2" fmla="*/ 0 w 31"/>
                <a:gd name="T3" fmla="*/ 15 h 29"/>
                <a:gd name="T4" fmla="*/ 2 w 31"/>
                <a:gd name="T5" fmla="*/ 9 h 29"/>
                <a:gd name="T6" fmla="*/ 6 w 31"/>
                <a:gd name="T7" fmla="*/ 6 h 29"/>
                <a:gd name="T8" fmla="*/ 11 w 31"/>
                <a:gd name="T9" fmla="*/ 2 h 29"/>
                <a:gd name="T10" fmla="*/ 17 w 31"/>
                <a:gd name="T11" fmla="*/ 0 h 29"/>
                <a:gd name="T12" fmla="*/ 17 w 31"/>
                <a:gd name="T13" fmla="*/ 0 h 29"/>
                <a:gd name="T14" fmla="*/ 22 w 31"/>
                <a:gd name="T15" fmla="*/ 2 h 29"/>
                <a:gd name="T16" fmla="*/ 27 w 31"/>
                <a:gd name="T17" fmla="*/ 6 h 29"/>
                <a:gd name="T18" fmla="*/ 31 w 31"/>
                <a:gd name="T19" fmla="*/ 9 h 29"/>
                <a:gd name="T20" fmla="*/ 31 w 31"/>
                <a:gd name="T21" fmla="*/ 15 h 29"/>
                <a:gd name="T22" fmla="*/ 31 w 31"/>
                <a:gd name="T23" fmla="*/ 15 h 29"/>
                <a:gd name="T24" fmla="*/ 31 w 31"/>
                <a:gd name="T25" fmla="*/ 20 h 29"/>
                <a:gd name="T26" fmla="*/ 27 w 31"/>
                <a:gd name="T27" fmla="*/ 26 h 29"/>
                <a:gd name="T28" fmla="*/ 22 w 31"/>
                <a:gd name="T29" fmla="*/ 29 h 29"/>
                <a:gd name="T30" fmla="*/ 17 w 31"/>
                <a:gd name="T31" fmla="*/ 29 h 29"/>
                <a:gd name="T32" fmla="*/ 17 w 31"/>
                <a:gd name="T33" fmla="*/ 29 h 29"/>
                <a:gd name="T34" fmla="*/ 11 w 31"/>
                <a:gd name="T35" fmla="*/ 29 h 29"/>
                <a:gd name="T36" fmla="*/ 6 w 31"/>
                <a:gd name="T37" fmla="*/ 26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6"/>
                  </a:lnTo>
                  <a:lnTo>
                    <a:pt x="11" y="2"/>
                  </a:lnTo>
                  <a:lnTo>
                    <a:pt x="17" y="0"/>
                  </a:lnTo>
                  <a:lnTo>
                    <a:pt x="17" y="0"/>
                  </a:lnTo>
                  <a:lnTo>
                    <a:pt x="22" y="2"/>
                  </a:lnTo>
                  <a:lnTo>
                    <a:pt x="27" y="6"/>
                  </a:lnTo>
                  <a:lnTo>
                    <a:pt x="31" y="9"/>
                  </a:lnTo>
                  <a:lnTo>
                    <a:pt x="31" y="15"/>
                  </a:lnTo>
                  <a:lnTo>
                    <a:pt x="31" y="15"/>
                  </a:lnTo>
                  <a:lnTo>
                    <a:pt x="31" y="20"/>
                  </a:lnTo>
                  <a:lnTo>
                    <a:pt x="27" y="26"/>
                  </a:lnTo>
                  <a:lnTo>
                    <a:pt x="22" y="29"/>
                  </a:lnTo>
                  <a:lnTo>
                    <a:pt x="17" y="29"/>
                  </a:lnTo>
                  <a:lnTo>
                    <a:pt x="17" y="29"/>
                  </a:lnTo>
                  <a:lnTo>
                    <a:pt x="11" y="29"/>
                  </a:lnTo>
                  <a:lnTo>
                    <a:pt x="6" y="26"/>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54" name="Freeform 712"/>
            <p:cNvSpPr/>
            <p:nvPr/>
          </p:nvSpPr>
          <p:spPr bwMode="auto">
            <a:xfrm>
              <a:off x="2512386" y="5310220"/>
              <a:ext cx="72628" cy="70207"/>
            </a:xfrm>
            <a:custGeom>
              <a:avLst/>
              <a:gdLst>
                <a:gd name="T0" fmla="*/ 0 w 30"/>
                <a:gd name="T1" fmla="*/ 14 h 29"/>
                <a:gd name="T2" fmla="*/ 0 w 30"/>
                <a:gd name="T3" fmla="*/ 14 h 29"/>
                <a:gd name="T4" fmla="*/ 1 w 30"/>
                <a:gd name="T5" fmla="*/ 9 h 29"/>
                <a:gd name="T6" fmla="*/ 3 w 30"/>
                <a:gd name="T7" fmla="*/ 5 h 29"/>
                <a:gd name="T8" fmla="*/ 9 w 30"/>
                <a:gd name="T9" fmla="*/ 2 h 29"/>
                <a:gd name="T10" fmla="*/ 14 w 30"/>
                <a:gd name="T11" fmla="*/ 0 h 29"/>
                <a:gd name="T12" fmla="*/ 14 w 30"/>
                <a:gd name="T13" fmla="*/ 0 h 29"/>
                <a:gd name="T14" fmla="*/ 21 w 30"/>
                <a:gd name="T15" fmla="*/ 2 h 29"/>
                <a:gd name="T16" fmla="*/ 25 w 30"/>
                <a:gd name="T17" fmla="*/ 5 h 29"/>
                <a:gd name="T18" fmla="*/ 28 w 30"/>
                <a:gd name="T19" fmla="*/ 9 h 29"/>
                <a:gd name="T20" fmla="*/ 30 w 30"/>
                <a:gd name="T21" fmla="*/ 14 h 29"/>
                <a:gd name="T22" fmla="*/ 30 w 30"/>
                <a:gd name="T23" fmla="*/ 14 h 29"/>
                <a:gd name="T24" fmla="*/ 28 w 30"/>
                <a:gd name="T25" fmla="*/ 20 h 29"/>
                <a:gd name="T26" fmla="*/ 25 w 30"/>
                <a:gd name="T27" fmla="*/ 25 h 29"/>
                <a:gd name="T28" fmla="*/ 21 w 30"/>
                <a:gd name="T29" fmla="*/ 29 h 29"/>
                <a:gd name="T30" fmla="*/ 14 w 30"/>
                <a:gd name="T31" fmla="*/ 29 h 29"/>
                <a:gd name="T32" fmla="*/ 14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5"/>
                  </a:lnTo>
                  <a:lnTo>
                    <a:pt x="9" y="2"/>
                  </a:lnTo>
                  <a:lnTo>
                    <a:pt x="14" y="0"/>
                  </a:lnTo>
                  <a:lnTo>
                    <a:pt x="14" y="0"/>
                  </a:lnTo>
                  <a:lnTo>
                    <a:pt x="21" y="2"/>
                  </a:lnTo>
                  <a:lnTo>
                    <a:pt x="25" y="5"/>
                  </a:lnTo>
                  <a:lnTo>
                    <a:pt x="28" y="9"/>
                  </a:lnTo>
                  <a:lnTo>
                    <a:pt x="30" y="14"/>
                  </a:lnTo>
                  <a:lnTo>
                    <a:pt x="30" y="14"/>
                  </a:lnTo>
                  <a:lnTo>
                    <a:pt x="28" y="20"/>
                  </a:lnTo>
                  <a:lnTo>
                    <a:pt x="25" y="25"/>
                  </a:lnTo>
                  <a:lnTo>
                    <a:pt x="21" y="29"/>
                  </a:lnTo>
                  <a:lnTo>
                    <a:pt x="14" y="29"/>
                  </a:lnTo>
                  <a:lnTo>
                    <a:pt x="14" y="29"/>
                  </a:lnTo>
                  <a:lnTo>
                    <a:pt x="9" y="29"/>
                  </a:lnTo>
                  <a:lnTo>
                    <a:pt x="3" y="25"/>
                  </a:lnTo>
                  <a:lnTo>
                    <a:pt x="1" y="20"/>
                  </a:lnTo>
                  <a:lnTo>
                    <a:pt x="0" y="14"/>
                  </a:lnTo>
                  <a:close/>
                </a:path>
              </a:pathLst>
            </a:cu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55" name="Freeform 713"/>
            <p:cNvSpPr/>
            <p:nvPr/>
          </p:nvSpPr>
          <p:spPr bwMode="auto">
            <a:xfrm>
              <a:off x="2512386" y="5310220"/>
              <a:ext cx="72628" cy="70207"/>
            </a:xfrm>
            <a:custGeom>
              <a:avLst/>
              <a:gdLst>
                <a:gd name="T0" fmla="*/ 0 w 30"/>
                <a:gd name="T1" fmla="*/ 14 h 29"/>
                <a:gd name="T2" fmla="*/ 0 w 30"/>
                <a:gd name="T3" fmla="*/ 14 h 29"/>
                <a:gd name="T4" fmla="*/ 1 w 30"/>
                <a:gd name="T5" fmla="*/ 9 h 29"/>
                <a:gd name="T6" fmla="*/ 3 w 30"/>
                <a:gd name="T7" fmla="*/ 5 h 29"/>
                <a:gd name="T8" fmla="*/ 9 w 30"/>
                <a:gd name="T9" fmla="*/ 2 h 29"/>
                <a:gd name="T10" fmla="*/ 14 w 30"/>
                <a:gd name="T11" fmla="*/ 0 h 29"/>
                <a:gd name="T12" fmla="*/ 14 w 30"/>
                <a:gd name="T13" fmla="*/ 0 h 29"/>
                <a:gd name="T14" fmla="*/ 21 w 30"/>
                <a:gd name="T15" fmla="*/ 2 h 29"/>
                <a:gd name="T16" fmla="*/ 25 w 30"/>
                <a:gd name="T17" fmla="*/ 5 h 29"/>
                <a:gd name="T18" fmla="*/ 28 w 30"/>
                <a:gd name="T19" fmla="*/ 9 h 29"/>
                <a:gd name="T20" fmla="*/ 30 w 30"/>
                <a:gd name="T21" fmla="*/ 14 h 29"/>
                <a:gd name="T22" fmla="*/ 30 w 30"/>
                <a:gd name="T23" fmla="*/ 14 h 29"/>
                <a:gd name="T24" fmla="*/ 28 w 30"/>
                <a:gd name="T25" fmla="*/ 20 h 29"/>
                <a:gd name="T26" fmla="*/ 25 w 30"/>
                <a:gd name="T27" fmla="*/ 25 h 29"/>
                <a:gd name="T28" fmla="*/ 21 w 30"/>
                <a:gd name="T29" fmla="*/ 29 h 29"/>
                <a:gd name="T30" fmla="*/ 14 w 30"/>
                <a:gd name="T31" fmla="*/ 29 h 29"/>
                <a:gd name="T32" fmla="*/ 14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5"/>
                  </a:lnTo>
                  <a:lnTo>
                    <a:pt x="9" y="2"/>
                  </a:lnTo>
                  <a:lnTo>
                    <a:pt x="14" y="0"/>
                  </a:lnTo>
                  <a:lnTo>
                    <a:pt x="14" y="0"/>
                  </a:lnTo>
                  <a:lnTo>
                    <a:pt x="21" y="2"/>
                  </a:lnTo>
                  <a:lnTo>
                    <a:pt x="25" y="5"/>
                  </a:lnTo>
                  <a:lnTo>
                    <a:pt x="28" y="9"/>
                  </a:lnTo>
                  <a:lnTo>
                    <a:pt x="30" y="14"/>
                  </a:lnTo>
                  <a:lnTo>
                    <a:pt x="30" y="14"/>
                  </a:lnTo>
                  <a:lnTo>
                    <a:pt x="28" y="20"/>
                  </a:lnTo>
                  <a:lnTo>
                    <a:pt x="25" y="25"/>
                  </a:lnTo>
                  <a:lnTo>
                    <a:pt x="21" y="29"/>
                  </a:lnTo>
                  <a:lnTo>
                    <a:pt x="14" y="29"/>
                  </a:lnTo>
                  <a:lnTo>
                    <a:pt x="14" y="29"/>
                  </a:lnTo>
                  <a:lnTo>
                    <a:pt x="9" y="29"/>
                  </a:lnTo>
                  <a:lnTo>
                    <a:pt x="3"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57" name="Freeform 716"/>
            <p:cNvSpPr/>
            <p:nvPr/>
          </p:nvSpPr>
          <p:spPr bwMode="auto">
            <a:xfrm>
              <a:off x="2192825" y="5573783"/>
              <a:ext cx="75049" cy="67786"/>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60" name="Freeform 719"/>
            <p:cNvSpPr/>
            <p:nvPr/>
          </p:nvSpPr>
          <p:spPr bwMode="auto">
            <a:xfrm>
              <a:off x="2141986" y="5397373"/>
              <a:ext cx="72628" cy="70207"/>
            </a:xfrm>
            <a:custGeom>
              <a:avLst/>
              <a:gdLst>
                <a:gd name="T0" fmla="*/ 0 w 30"/>
                <a:gd name="T1" fmla="*/ 14 h 29"/>
                <a:gd name="T2" fmla="*/ 0 w 30"/>
                <a:gd name="T3" fmla="*/ 14 h 29"/>
                <a:gd name="T4" fmla="*/ 1 w 30"/>
                <a:gd name="T5" fmla="*/ 9 h 29"/>
                <a:gd name="T6" fmla="*/ 3 w 30"/>
                <a:gd name="T7" fmla="*/ 3 h 29"/>
                <a:gd name="T8" fmla="*/ 9 w 30"/>
                <a:gd name="T9" fmla="*/ 2 h 29"/>
                <a:gd name="T10" fmla="*/ 14 w 30"/>
                <a:gd name="T11" fmla="*/ 0 h 29"/>
                <a:gd name="T12" fmla="*/ 14 w 30"/>
                <a:gd name="T13" fmla="*/ 0 h 29"/>
                <a:gd name="T14" fmla="*/ 21 w 30"/>
                <a:gd name="T15" fmla="*/ 2 h 29"/>
                <a:gd name="T16" fmla="*/ 27 w 30"/>
                <a:gd name="T17" fmla="*/ 3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9 h 29"/>
                <a:gd name="T30" fmla="*/ 14 w 30"/>
                <a:gd name="T31" fmla="*/ 29 h 29"/>
                <a:gd name="T32" fmla="*/ 14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3"/>
                  </a:lnTo>
                  <a:lnTo>
                    <a:pt x="9" y="2"/>
                  </a:lnTo>
                  <a:lnTo>
                    <a:pt x="14" y="0"/>
                  </a:lnTo>
                  <a:lnTo>
                    <a:pt x="14" y="0"/>
                  </a:lnTo>
                  <a:lnTo>
                    <a:pt x="21" y="2"/>
                  </a:lnTo>
                  <a:lnTo>
                    <a:pt x="27" y="3"/>
                  </a:lnTo>
                  <a:lnTo>
                    <a:pt x="28" y="9"/>
                  </a:lnTo>
                  <a:lnTo>
                    <a:pt x="30" y="14"/>
                  </a:lnTo>
                  <a:lnTo>
                    <a:pt x="30" y="14"/>
                  </a:lnTo>
                  <a:lnTo>
                    <a:pt x="28" y="20"/>
                  </a:lnTo>
                  <a:lnTo>
                    <a:pt x="27" y="25"/>
                  </a:lnTo>
                  <a:lnTo>
                    <a:pt x="21" y="29"/>
                  </a:lnTo>
                  <a:lnTo>
                    <a:pt x="14" y="29"/>
                  </a:lnTo>
                  <a:lnTo>
                    <a:pt x="14" y="29"/>
                  </a:lnTo>
                  <a:lnTo>
                    <a:pt x="9" y="29"/>
                  </a:lnTo>
                  <a:lnTo>
                    <a:pt x="3"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67" name="Freeform 729"/>
            <p:cNvSpPr/>
            <p:nvPr/>
          </p:nvSpPr>
          <p:spPr bwMode="auto">
            <a:xfrm>
              <a:off x="2955415" y="5496632"/>
              <a:ext cx="79891" cy="70207"/>
            </a:xfrm>
            <a:custGeom>
              <a:avLst/>
              <a:gdLst>
                <a:gd name="T0" fmla="*/ 0 w 33"/>
                <a:gd name="T1" fmla="*/ 15 h 29"/>
                <a:gd name="T2" fmla="*/ 0 w 33"/>
                <a:gd name="T3" fmla="*/ 15 h 29"/>
                <a:gd name="T4" fmla="*/ 2 w 33"/>
                <a:gd name="T5" fmla="*/ 9 h 29"/>
                <a:gd name="T6" fmla="*/ 6 w 33"/>
                <a:gd name="T7" fmla="*/ 4 h 29"/>
                <a:gd name="T8" fmla="*/ 11 w 33"/>
                <a:gd name="T9" fmla="*/ 2 h 29"/>
                <a:gd name="T10" fmla="*/ 16 w 33"/>
                <a:gd name="T11" fmla="*/ 0 h 29"/>
                <a:gd name="T12" fmla="*/ 16 w 33"/>
                <a:gd name="T13" fmla="*/ 0 h 29"/>
                <a:gd name="T14" fmla="*/ 22 w 33"/>
                <a:gd name="T15" fmla="*/ 2 h 29"/>
                <a:gd name="T16" fmla="*/ 27 w 33"/>
                <a:gd name="T17" fmla="*/ 4 h 29"/>
                <a:gd name="T18" fmla="*/ 31 w 33"/>
                <a:gd name="T19" fmla="*/ 9 h 29"/>
                <a:gd name="T20" fmla="*/ 33 w 33"/>
                <a:gd name="T21" fmla="*/ 15 h 29"/>
                <a:gd name="T22" fmla="*/ 33 w 33"/>
                <a:gd name="T23" fmla="*/ 15 h 29"/>
                <a:gd name="T24" fmla="*/ 31 w 33"/>
                <a:gd name="T25" fmla="*/ 20 h 29"/>
                <a:gd name="T26" fmla="*/ 27 w 33"/>
                <a:gd name="T27" fmla="*/ 25 h 29"/>
                <a:gd name="T28" fmla="*/ 22 w 33"/>
                <a:gd name="T29" fmla="*/ 29 h 29"/>
                <a:gd name="T30" fmla="*/ 16 w 33"/>
                <a:gd name="T31" fmla="*/ 29 h 29"/>
                <a:gd name="T32" fmla="*/ 16 w 33"/>
                <a:gd name="T33" fmla="*/ 29 h 29"/>
                <a:gd name="T34" fmla="*/ 11 w 33"/>
                <a:gd name="T35" fmla="*/ 29 h 29"/>
                <a:gd name="T36" fmla="*/ 6 w 33"/>
                <a:gd name="T37" fmla="*/ 25 h 29"/>
                <a:gd name="T38" fmla="*/ 2 w 33"/>
                <a:gd name="T39" fmla="*/ 20 h 29"/>
                <a:gd name="T40" fmla="*/ 0 w 33"/>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9">
                  <a:moveTo>
                    <a:pt x="0" y="15"/>
                  </a:moveTo>
                  <a:lnTo>
                    <a:pt x="0" y="15"/>
                  </a:lnTo>
                  <a:lnTo>
                    <a:pt x="2" y="9"/>
                  </a:lnTo>
                  <a:lnTo>
                    <a:pt x="6" y="4"/>
                  </a:lnTo>
                  <a:lnTo>
                    <a:pt x="11" y="2"/>
                  </a:lnTo>
                  <a:lnTo>
                    <a:pt x="16" y="0"/>
                  </a:lnTo>
                  <a:lnTo>
                    <a:pt x="16" y="0"/>
                  </a:lnTo>
                  <a:lnTo>
                    <a:pt x="22" y="2"/>
                  </a:lnTo>
                  <a:lnTo>
                    <a:pt x="27" y="4"/>
                  </a:lnTo>
                  <a:lnTo>
                    <a:pt x="31" y="9"/>
                  </a:lnTo>
                  <a:lnTo>
                    <a:pt x="33" y="15"/>
                  </a:lnTo>
                  <a:lnTo>
                    <a:pt x="33" y="15"/>
                  </a:lnTo>
                  <a:lnTo>
                    <a:pt x="31" y="20"/>
                  </a:lnTo>
                  <a:lnTo>
                    <a:pt x="27" y="25"/>
                  </a:lnTo>
                  <a:lnTo>
                    <a:pt x="22" y="29"/>
                  </a:lnTo>
                  <a:lnTo>
                    <a:pt x="16" y="29"/>
                  </a:lnTo>
                  <a:lnTo>
                    <a:pt x="16" y="29"/>
                  </a:lnTo>
                  <a:lnTo>
                    <a:pt x="11" y="29"/>
                  </a:lnTo>
                  <a:lnTo>
                    <a:pt x="6" y="25"/>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69" name="Freeform 731"/>
            <p:cNvSpPr/>
            <p:nvPr/>
          </p:nvSpPr>
          <p:spPr bwMode="auto">
            <a:xfrm>
              <a:off x="3270135" y="5179490"/>
              <a:ext cx="72628" cy="70207"/>
            </a:xfrm>
            <a:custGeom>
              <a:avLst/>
              <a:gdLst>
                <a:gd name="T0" fmla="*/ 0 w 30"/>
                <a:gd name="T1" fmla="*/ 14 h 29"/>
                <a:gd name="T2" fmla="*/ 0 w 30"/>
                <a:gd name="T3" fmla="*/ 14 h 29"/>
                <a:gd name="T4" fmla="*/ 2 w 30"/>
                <a:gd name="T5" fmla="*/ 9 h 29"/>
                <a:gd name="T6" fmla="*/ 3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29 w 30"/>
                <a:gd name="T19" fmla="*/ 9 h 29"/>
                <a:gd name="T20" fmla="*/ 30 w 30"/>
                <a:gd name="T21" fmla="*/ 14 h 29"/>
                <a:gd name="T22" fmla="*/ 30 w 30"/>
                <a:gd name="T23" fmla="*/ 14 h 29"/>
                <a:gd name="T24" fmla="*/ 29 w 30"/>
                <a:gd name="T25" fmla="*/ 20 h 29"/>
                <a:gd name="T26" fmla="*/ 27 w 30"/>
                <a:gd name="T27" fmla="*/ 25 h 29"/>
                <a:gd name="T28" fmla="*/ 21 w 30"/>
                <a:gd name="T29" fmla="*/ 27 h 29"/>
                <a:gd name="T30" fmla="*/ 16 w 30"/>
                <a:gd name="T31" fmla="*/ 29 h 29"/>
                <a:gd name="T32" fmla="*/ 16 w 30"/>
                <a:gd name="T33" fmla="*/ 29 h 29"/>
                <a:gd name="T34" fmla="*/ 9 w 30"/>
                <a:gd name="T35" fmla="*/ 27 h 29"/>
                <a:gd name="T36" fmla="*/ 3 w 30"/>
                <a:gd name="T37" fmla="*/ 25 h 29"/>
                <a:gd name="T38" fmla="*/ 2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2" y="9"/>
                  </a:lnTo>
                  <a:lnTo>
                    <a:pt x="3" y="3"/>
                  </a:lnTo>
                  <a:lnTo>
                    <a:pt x="9" y="2"/>
                  </a:lnTo>
                  <a:lnTo>
                    <a:pt x="16" y="0"/>
                  </a:lnTo>
                  <a:lnTo>
                    <a:pt x="16" y="0"/>
                  </a:lnTo>
                  <a:lnTo>
                    <a:pt x="21" y="2"/>
                  </a:lnTo>
                  <a:lnTo>
                    <a:pt x="27" y="3"/>
                  </a:lnTo>
                  <a:lnTo>
                    <a:pt x="29" y="9"/>
                  </a:lnTo>
                  <a:lnTo>
                    <a:pt x="30" y="14"/>
                  </a:lnTo>
                  <a:lnTo>
                    <a:pt x="30" y="14"/>
                  </a:lnTo>
                  <a:lnTo>
                    <a:pt x="29" y="20"/>
                  </a:lnTo>
                  <a:lnTo>
                    <a:pt x="27" y="25"/>
                  </a:lnTo>
                  <a:lnTo>
                    <a:pt x="21" y="27"/>
                  </a:lnTo>
                  <a:lnTo>
                    <a:pt x="16" y="29"/>
                  </a:lnTo>
                  <a:lnTo>
                    <a:pt x="16" y="29"/>
                  </a:lnTo>
                  <a:lnTo>
                    <a:pt x="9" y="27"/>
                  </a:lnTo>
                  <a:lnTo>
                    <a:pt x="3" y="25"/>
                  </a:lnTo>
                  <a:lnTo>
                    <a:pt x="2"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70" name="Freeform 733"/>
            <p:cNvSpPr/>
            <p:nvPr/>
          </p:nvSpPr>
          <p:spPr bwMode="auto">
            <a:xfrm>
              <a:off x="2885208" y="5169807"/>
              <a:ext cx="73152" cy="73152"/>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71" name="Freeform 734"/>
            <p:cNvSpPr/>
            <p:nvPr/>
          </p:nvSpPr>
          <p:spPr bwMode="auto">
            <a:xfrm>
              <a:off x="2885208" y="5169807"/>
              <a:ext cx="75049" cy="75049"/>
            </a:xfrm>
            <a:custGeom>
              <a:avLst/>
              <a:gdLst>
                <a:gd name="T0" fmla="*/ 0 w 31"/>
                <a:gd name="T1" fmla="*/ 16 h 31"/>
                <a:gd name="T2" fmla="*/ 0 w 31"/>
                <a:gd name="T3" fmla="*/ 16 h 31"/>
                <a:gd name="T4" fmla="*/ 0 w 31"/>
                <a:gd name="T5" fmla="*/ 9 h 31"/>
                <a:gd name="T6" fmla="*/ 4 w 31"/>
                <a:gd name="T7" fmla="*/ 6 h 31"/>
                <a:gd name="T8" fmla="*/ 9 w 31"/>
                <a:gd name="T9" fmla="*/ 2 h 31"/>
                <a:gd name="T10" fmla="*/ 15 w 31"/>
                <a:gd name="T11" fmla="*/ 0 h 31"/>
                <a:gd name="T12" fmla="*/ 15 w 31"/>
                <a:gd name="T13" fmla="*/ 0 h 31"/>
                <a:gd name="T14" fmla="*/ 22 w 31"/>
                <a:gd name="T15" fmla="*/ 2 h 31"/>
                <a:gd name="T16" fmla="*/ 26 w 31"/>
                <a:gd name="T17" fmla="*/ 6 h 31"/>
                <a:gd name="T18" fmla="*/ 29 w 31"/>
                <a:gd name="T19" fmla="*/ 9 h 31"/>
                <a:gd name="T20" fmla="*/ 31 w 31"/>
                <a:gd name="T21" fmla="*/ 16 h 31"/>
                <a:gd name="T22" fmla="*/ 31 w 31"/>
                <a:gd name="T23" fmla="*/ 16 h 31"/>
                <a:gd name="T24" fmla="*/ 29 w 31"/>
                <a:gd name="T25" fmla="*/ 22 h 31"/>
                <a:gd name="T26" fmla="*/ 26 w 31"/>
                <a:gd name="T27" fmla="*/ 25 h 31"/>
                <a:gd name="T28" fmla="*/ 22 w 31"/>
                <a:gd name="T29" fmla="*/ 29 h 31"/>
                <a:gd name="T30" fmla="*/ 15 w 31"/>
                <a:gd name="T31" fmla="*/ 31 h 31"/>
                <a:gd name="T32" fmla="*/ 15 w 31"/>
                <a:gd name="T33" fmla="*/ 31 h 31"/>
                <a:gd name="T34" fmla="*/ 9 w 31"/>
                <a:gd name="T35" fmla="*/ 29 h 31"/>
                <a:gd name="T36" fmla="*/ 4 w 31"/>
                <a:gd name="T37" fmla="*/ 25 h 31"/>
                <a:gd name="T38" fmla="*/ 0 w 31"/>
                <a:gd name="T39" fmla="*/ 22 h 31"/>
                <a:gd name="T40" fmla="*/ 0 w 31"/>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0" y="16"/>
                  </a:moveTo>
                  <a:lnTo>
                    <a:pt x="0" y="16"/>
                  </a:lnTo>
                  <a:lnTo>
                    <a:pt x="0" y="9"/>
                  </a:lnTo>
                  <a:lnTo>
                    <a:pt x="4" y="6"/>
                  </a:lnTo>
                  <a:lnTo>
                    <a:pt x="9" y="2"/>
                  </a:lnTo>
                  <a:lnTo>
                    <a:pt x="15" y="0"/>
                  </a:lnTo>
                  <a:lnTo>
                    <a:pt x="15" y="0"/>
                  </a:lnTo>
                  <a:lnTo>
                    <a:pt x="22" y="2"/>
                  </a:lnTo>
                  <a:lnTo>
                    <a:pt x="26" y="6"/>
                  </a:lnTo>
                  <a:lnTo>
                    <a:pt x="29" y="9"/>
                  </a:lnTo>
                  <a:lnTo>
                    <a:pt x="31" y="16"/>
                  </a:lnTo>
                  <a:lnTo>
                    <a:pt x="31" y="16"/>
                  </a:lnTo>
                  <a:lnTo>
                    <a:pt x="29" y="22"/>
                  </a:lnTo>
                  <a:lnTo>
                    <a:pt x="26" y="25"/>
                  </a:lnTo>
                  <a:lnTo>
                    <a:pt x="22" y="29"/>
                  </a:lnTo>
                  <a:lnTo>
                    <a:pt x="15" y="31"/>
                  </a:lnTo>
                  <a:lnTo>
                    <a:pt x="15" y="31"/>
                  </a:lnTo>
                  <a:lnTo>
                    <a:pt x="9" y="29"/>
                  </a:lnTo>
                  <a:lnTo>
                    <a:pt x="4" y="25"/>
                  </a:lnTo>
                  <a:lnTo>
                    <a:pt x="0" y="22"/>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72" name="Freeform 735"/>
            <p:cNvSpPr/>
            <p:nvPr/>
          </p:nvSpPr>
          <p:spPr bwMode="auto">
            <a:xfrm>
              <a:off x="2507544" y="5312800"/>
              <a:ext cx="73152" cy="73152"/>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74" name="Freeform 737"/>
            <p:cNvSpPr/>
            <p:nvPr/>
          </p:nvSpPr>
          <p:spPr bwMode="auto">
            <a:xfrm>
              <a:off x="3260451" y="5174727"/>
              <a:ext cx="73152" cy="73152"/>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75" name="Freeform 739"/>
            <p:cNvSpPr/>
            <p:nvPr/>
          </p:nvSpPr>
          <p:spPr bwMode="auto">
            <a:xfrm>
              <a:off x="2543930" y="5208541"/>
              <a:ext cx="760098" cy="147912"/>
            </a:xfrm>
            <a:custGeom>
              <a:avLst/>
              <a:gdLst>
                <a:gd name="T0" fmla="*/ 313 w 313"/>
                <a:gd name="T1" fmla="*/ 6 h 67"/>
                <a:gd name="T2" fmla="*/ 158 w 313"/>
                <a:gd name="T3" fmla="*/ 0 h 67"/>
                <a:gd name="T4" fmla="*/ 0 w 313"/>
                <a:gd name="T5" fmla="*/ 67 h 67"/>
                <a:gd name="connsiteX0" fmla="*/ 10031 w 10031"/>
                <a:gd name="connsiteY0" fmla="*/ 896 h 9119"/>
                <a:gd name="connsiteX1" fmla="*/ 5079 w 10031"/>
                <a:gd name="connsiteY1" fmla="*/ 0 h 9119"/>
                <a:gd name="connsiteX2" fmla="*/ 0 w 10031"/>
                <a:gd name="connsiteY2" fmla="*/ 9119 h 9119"/>
              </a:gdLst>
              <a:ahLst/>
              <a:cxnLst>
                <a:cxn ang="0">
                  <a:pos x="connsiteX0" y="connsiteY0"/>
                </a:cxn>
                <a:cxn ang="0">
                  <a:pos x="connsiteX1" y="connsiteY1"/>
                </a:cxn>
                <a:cxn ang="0">
                  <a:pos x="connsiteX2" y="connsiteY2"/>
                </a:cxn>
              </a:cxnLst>
              <a:rect l="l" t="t" r="r" b="b"/>
              <a:pathLst>
                <a:path w="10031" h="9119">
                  <a:moveTo>
                    <a:pt x="10031" y="896"/>
                  </a:moveTo>
                  <a:lnTo>
                    <a:pt x="5079" y="0"/>
                  </a:lnTo>
                  <a:cubicBezTo>
                    <a:pt x="3396" y="3333"/>
                    <a:pt x="1683" y="5786"/>
                    <a:pt x="0" y="9119"/>
                  </a:cubicBezTo>
                </a:path>
              </a:pathLst>
            </a:custGeom>
            <a:noFill/>
            <a:ln w="15875">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876" name="Freeform 740"/>
            <p:cNvSpPr/>
            <p:nvPr/>
          </p:nvSpPr>
          <p:spPr bwMode="auto">
            <a:xfrm>
              <a:off x="2885208" y="5370744"/>
              <a:ext cx="84733" cy="75049"/>
            </a:xfrm>
            <a:custGeom>
              <a:avLst/>
              <a:gdLst>
                <a:gd name="T0" fmla="*/ 0 w 35"/>
                <a:gd name="T1" fmla="*/ 14 h 31"/>
                <a:gd name="T2" fmla="*/ 18 w 35"/>
                <a:gd name="T3" fmla="*/ 0 h 31"/>
                <a:gd name="T4" fmla="*/ 35 w 35"/>
                <a:gd name="T5" fmla="*/ 14 h 31"/>
                <a:gd name="T6" fmla="*/ 18 w 35"/>
                <a:gd name="T7" fmla="*/ 31 h 31"/>
                <a:gd name="T8" fmla="*/ 0 w 35"/>
                <a:gd name="T9" fmla="*/ 14 h 31"/>
              </a:gdLst>
              <a:ahLst/>
              <a:cxnLst>
                <a:cxn ang="0">
                  <a:pos x="T0" y="T1"/>
                </a:cxn>
                <a:cxn ang="0">
                  <a:pos x="T2" y="T3"/>
                </a:cxn>
                <a:cxn ang="0">
                  <a:pos x="T4" y="T5"/>
                </a:cxn>
                <a:cxn ang="0">
                  <a:pos x="T6" y="T7"/>
                </a:cxn>
                <a:cxn ang="0">
                  <a:pos x="T8" y="T9"/>
                </a:cxn>
              </a:cxnLst>
              <a:rect l="0" t="0" r="r" b="b"/>
              <a:pathLst>
                <a:path w="35" h="31">
                  <a:moveTo>
                    <a:pt x="0" y="14"/>
                  </a:moveTo>
                  <a:lnTo>
                    <a:pt x="18" y="0"/>
                  </a:lnTo>
                  <a:lnTo>
                    <a:pt x="35" y="14"/>
                  </a:lnTo>
                  <a:lnTo>
                    <a:pt x="18" y="31"/>
                  </a:lnTo>
                  <a:lnTo>
                    <a:pt x="0" y="14"/>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77" name="Freeform 741"/>
            <p:cNvSpPr/>
            <p:nvPr/>
          </p:nvSpPr>
          <p:spPr bwMode="auto">
            <a:xfrm>
              <a:off x="3260451" y="5327167"/>
              <a:ext cx="82311" cy="77469"/>
            </a:xfrm>
            <a:custGeom>
              <a:avLst/>
              <a:gdLst>
                <a:gd name="T0" fmla="*/ 0 w 34"/>
                <a:gd name="T1" fmla="*/ 16 h 32"/>
                <a:gd name="T2" fmla="*/ 18 w 34"/>
                <a:gd name="T3" fmla="*/ 0 h 32"/>
                <a:gd name="T4" fmla="*/ 34 w 34"/>
                <a:gd name="T5" fmla="*/ 16 h 32"/>
                <a:gd name="T6" fmla="*/ 18 w 34"/>
                <a:gd name="T7" fmla="*/ 32 h 32"/>
                <a:gd name="T8" fmla="*/ 0 w 34"/>
                <a:gd name="T9" fmla="*/ 16 h 32"/>
              </a:gdLst>
              <a:ahLst/>
              <a:cxnLst>
                <a:cxn ang="0">
                  <a:pos x="T0" y="T1"/>
                </a:cxn>
                <a:cxn ang="0">
                  <a:pos x="T2" y="T3"/>
                </a:cxn>
                <a:cxn ang="0">
                  <a:pos x="T4" y="T5"/>
                </a:cxn>
                <a:cxn ang="0">
                  <a:pos x="T6" y="T7"/>
                </a:cxn>
                <a:cxn ang="0">
                  <a:pos x="T8" y="T9"/>
                </a:cxn>
              </a:cxnLst>
              <a:rect l="0" t="0" r="r" b="b"/>
              <a:pathLst>
                <a:path w="34" h="32">
                  <a:moveTo>
                    <a:pt x="0" y="16"/>
                  </a:moveTo>
                  <a:lnTo>
                    <a:pt x="18" y="0"/>
                  </a:lnTo>
                  <a:lnTo>
                    <a:pt x="34" y="16"/>
                  </a:lnTo>
                  <a:lnTo>
                    <a:pt x="18"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878" name="Freeform 742"/>
            <p:cNvSpPr/>
            <p:nvPr/>
          </p:nvSpPr>
          <p:spPr bwMode="auto">
            <a:xfrm>
              <a:off x="2546279" y="5365902"/>
              <a:ext cx="757749" cy="123468"/>
            </a:xfrm>
            <a:custGeom>
              <a:avLst/>
              <a:gdLst>
                <a:gd name="T0" fmla="*/ 313 w 313"/>
                <a:gd name="T1" fmla="*/ 0 h 51"/>
                <a:gd name="T2" fmla="*/ 158 w 313"/>
                <a:gd name="T3" fmla="*/ 16 h 51"/>
                <a:gd name="T4" fmla="*/ 0 w 313"/>
                <a:gd name="T5" fmla="*/ 51 h 51"/>
              </a:gdLst>
              <a:ahLst/>
              <a:cxnLst>
                <a:cxn ang="0">
                  <a:pos x="T0" y="T1"/>
                </a:cxn>
                <a:cxn ang="0">
                  <a:pos x="T2" y="T3"/>
                </a:cxn>
                <a:cxn ang="0">
                  <a:pos x="T4" y="T5"/>
                </a:cxn>
              </a:cxnLst>
              <a:rect l="0" t="0" r="r" b="b"/>
              <a:pathLst>
                <a:path w="313" h="51">
                  <a:moveTo>
                    <a:pt x="313" y="0"/>
                  </a:moveTo>
                  <a:lnTo>
                    <a:pt x="158" y="16"/>
                  </a:lnTo>
                  <a:lnTo>
                    <a:pt x="0" y="51"/>
                  </a:lnTo>
                </a:path>
              </a:pathLst>
            </a:custGeom>
            <a:noFill/>
            <a:ln w="15875">
              <a:solidFill>
                <a:srgbClr val="91C3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879" name="Line 743"/>
            <p:cNvSpPr>
              <a:spLocks noChangeShapeType="1"/>
            </p:cNvSpPr>
            <p:nvPr/>
          </p:nvSpPr>
          <p:spPr bwMode="auto">
            <a:xfrm>
              <a:off x="2524491" y="5489368"/>
              <a:ext cx="789220" cy="0"/>
            </a:xfrm>
            <a:prstGeom prst="line">
              <a:avLst/>
            </a:prstGeom>
            <a:noFill/>
            <a:ln w="15875">
              <a:solidFill>
                <a:srgbClr val="2F93E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000" dirty="0"/>
            </a:p>
          </p:txBody>
        </p:sp>
        <p:sp>
          <p:nvSpPr>
            <p:cNvPr id="880" name="Rectangle 744"/>
            <p:cNvSpPr>
              <a:spLocks noChangeArrowheads="1"/>
            </p:cNvSpPr>
            <p:nvPr/>
          </p:nvSpPr>
          <p:spPr bwMode="auto">
            <a:xfrm>
              <a:off x="2507544" y="5453055"/>
              <a:ext cx="72628" cy="75049"/>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881" name="Line 745"/>
            <p:cNvSpPr>
              <a:spLocks noChangeShapeType="1"/>
            </p:cNvSpPr>
            <p:nvPr/>
          </p:nvSpPr>
          <p:spPr bwMode="auto">
            <a:xfrm>
              <a:off x="2536595" y="5358638"/>
              <a:ext cx="0" cy="0"/>
            </a:xfrm>
            <a:prstGeom prst="line">
              <a:avLst/>
            </a:prstGeom>
            <a:noFill/>
            <a:ln w="11113">
              <a:solidFill>
                <a:srgbClr val="086F3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000" dirty="0"/>
            </a:p>
          </p:txBody>
        </p:sp>
      </p:grpSp>
      <p:grpSp>
        <p:nvGrpSpPr>
          <p:cNvPr id="8" name="Group 7"/>
          <p:cNvGrpSpPr/>
          <p:nvPr/>
        </p:nvGrpSpPr>
        <p:grpSpPr>
          <a:xfrm>
            <a:off x="7536543" y="2388891"/>
            <a:ext cx="1028959" cy="1026533"/>
            <a:chOff x="7536543" y="2388891"/>
            <a:chExt cx="1028959" cy="1026533"/>
          </a:xfrm>
        </p:grpSpPr>
        <p:sp>
          <p:nvSpPr>
            <p:cNvPr id="1184" name="Freeform 254"/>
            <p:cNvSpPr/>
            <p:nvPr/>
          </p:nvSpPr>
          <p:spPr bwMode="auto">
            <a:xfrm>
              <a:off x="7936964" y="2388891"/>
              <a:ext cx="75231" cy="67950"/>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200" dirty="0"/>
            </a:p>
          </p:txBody>
        </p:sp>
        <p:grpSp>
          <p:nvGrpSpPr>
            <p:cNvPr id="39" name="Group 38"/>
            <p:cNvGrpSpPr/>
            <p:nvPr/>
          </p:nvGrpSpPr>
          <p:grpSpPr>
            <a:xfrm>
              <a:off x="7536543" y="2422866"/>
              <a:ext cx="1028959" cy="992558"/>
              <a:chOff x="7536543" y="2182290"/>
              <a:chExt cx="1028959" cy="992558"/>
            </a:xfrm>
          </p:grpSpPr>
          <p:sp>
            <p:nvSpPr>
              <p:cNvPr id="1177" name="Rectangle 226"/>
              <p:cNvSpPr>
                <a:spLocks noChangeArrowheads="1"/>
              </p:cNvSpPr>
              <p:nvPr/>
            </p:nvSpPr>
            <p:spPr bwMode="auto">
              <a:xfrm>
                <a:off x="8487845" y="2958862"/>
                <a:ext cx="75231" cy="70377"/>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178" name="Freeform 227"/>
              <p:cNvSpPr/>
              <p:nvPr/>
            </p:nvSpPr>
            <p:spPr bwMode="auto">
              <a:xfrm>
                <a:off x="7536543" y="2553588"/>
                <a:ext cx="72804" cy="70377"/>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179" name="Freeform 228"/>
              <p:cNvSpPr/>
              <p:nvPr/>
            </p:nvSpPr>
            <p:spPr bwMode="auto">
              <a:xfrm>
                <a:off x="7536543" y="2553588"/>
                <a:ext cx="72804" cy="70377"/>
              </a:xfrm>
              <a:custGeom>
                <a:avLst/>
                <a:gdLst>
                  <a:gd name="T0" fmla="*/ 0 w 30"/>
                  <a:gd name="T1" fmla="*/ 14 h 29"/>
                  <a:gd name="T2" fmla="*/ 0 w 30"/>
                  <a:gd name="T3" fmla="*/ 14 h 29"/>
                  <a:gd name="T4" fmla="*/ 1 w 30"/>
                  <a:gd name="T5" fmla="*/ 9 h 29"/>
                  <a:gd name="T6" fmla="*/ 5 w 30"/>
                  <a:gd name="T7" fmla="*/ 5 h 29"/>
                  <a:gd name="T8" fmla="*/ 10 w 30"/>
                  <a:gd name="T9" fmla="*/ 2 h 29"/>
                  <a:gd name="T10" fmla="*/ 16 w 30"/>
                  <a:gd name="T11" fmla="*/ 0 h 29"/>
                  <a:gd name="T12" fmla="*/ 16 w 30"/>
                  <a:gd name="T13" fmla="*/ 0 h 29"/>
                  <a:gd name="T14" fmla="*/ 21 w 30"/>
                  <a:gd name="T15" fmla="*/ 2 h 29"/>
                  <a:gd name="T16" fmla="*/ 27 w 30"/>
                  <a:gd name="T17" fmla="*/ 5 h 29"/>
                  <a:gd name="T18" fmla="*/ 30 w 30"/>
                  <a:gd name="T19" fmla="*/ 9 h 29"/>
                  <a:gd name="T20" fmla="*/ 30 w 30"/>
                  <a:gd name="T21" fmla="*/ 14 h 29"/>
                  <a:gd name="T22" fmla="*/ 30 w 30"/>
                  <a:gd name="T23" fmla="*/ 14 h 29"/>
                  <a:gd name="T24" fmla="*/ 30 w 30"/>
                  <a:gd name="T25" fmla="*/ 22 h 29"/>
                  <a:gd name="T26" fmla="*/ 27 w 30"/>
                  <a:gd name="T27" fmla="*/ 25 h 29"/>
                  <a:gd name="T28" fmla="*/ 21 w 30"/>
                  <a:gd name="T29" fmla="*/ 29 h 29"/>
                  <a:gd name="T30" fmla="*/ 16 w 30"/>
                  <a:gd name="T31" fmla="*/ 29 h 29"/>
                  <a:gd name="T32" fmla="*/ 16 w 30"/>
                  <a:gd name="T33" fmla="*/ 29 h 29"/>
                  <a:gd name="T34" fmla="*/ 10 w 30"/>
                  <a:gd name="T35" fmla="*/ 29 h 29"/>
                  <a:gd name="T36" fmla="*/ 5 w 30"/>
                  <a:gd name="T37" fmla="*/ 25 h 29"/>
                  <a:gd name="T38" fmla="*/ 1 w 30"/>
                  <a:gd name="T39" fmla="*/ 22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5" y="5"/>
                    </a:lnTo>
                    <a:lnTo>
                      <a:pt x="10" y="2"/>
                    </a:lnTo>
                    <a:lnTo>
                      <a:pt x="16" y="0"/>
                    </a:lnTo>
                    <a:lnTo>
                      <a:pt x="16" y="0"/>
                    </a:lnTo>
                    <a:lnTo>
                      <a:pt x="21" y="2"/>
                    </a:lnTo>
                    <a:lnTo>
                      <a:pt x="27" y="5"/>
                    </a:lnTo>
                    <a:lnTo>
                      <a:pt x="30" y="9"/>
                    </a:lnTo>
                    <a:lnTo>
                      <a:pt x="30" y="14"/>
                    </a:lnTo>
                    <a:lnTo>
                      <a:pt x="30" y="14"/>
                    </a:lnTo>
                    <a:lnTo>
                      <a:pt x="30" y="22"/>
                    </a:lnTo>
                    <a:lnTo>
                      <a:pt x="27" y="25"/>
                    </a:lnTo>
                    <a:lnTo>
                      <a:pt x="21" y="29"/>
                    </a:lnTo>
                    <a:lnTo>
                      <a:pt x="16" y="29"/>
                    </a:lnTo>
                    <a:lnTo>
                      <a:pt x="16" y="29"/>
                    </a:lnTo>
                    <a:lnTo>
                      <a:pt x="10" y="29"/>
                    </a:lnTo>
                    <a:lnTo>
                      <a:pt x="5" y="25"/>
                    </a:lnTo>
                    <a:lnTo>
                      <a:pt x="1" y="22"/>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180" name="Freeform 229"/>
              <p:cNvSpPr/>
              <p:nvPr/>
            </p:nvSpPr>
            <p:spPr bwMode="auto">
              <a:xfrm>
                <a:off x="7924830" y="3094763"/>
                <a:ext cx="82511" cy="80085"/>
              </a:xfrm>
              <a:custGeom>
                <a:avLst/>
                <a:gdLst>
                  <a:gd name="T0" fmla="*/ 0 w 34"/>
                  <a:gd name="T1" fmla="*/ 16 h 33"/>
                  <a:gd name="T2" fmla="*/ 18 w 34"/>
                  <a:gd name="T3" fmla="*/ 0 h 33"/>
                  <a:gd name="T4" fmla="*/ 34 w 34"/>
                  <a:gd name="T5" fmla="*/ 16 h 33"/>
                  <a:gd name="T6" fmla="*/ 18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8" y="0"/>
                    </a:lnTo>
                    <a:lnTo>
                      <a:pt x="34" y="16"/>
                    </a:lnTo>
                    <a:lnTo>
                      <a:pt x="18"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181" name="Rectangle 230"/>
              <p:cNvSpPr>
                <a:spLocks noChangeArrowheads="1"/>
              </p:cNvSpPr>
              <p:nvPr/>
            </p:nvSpPr>
            <p:spPr bwMode="auto">
              <a:xfrm>
                <a:off x="7929683" y="2886059"/>
                <a:ext cx="72804" cy="70377"/>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183" name="Freeform 232"/>
              <p:cNvSpPr/>
              <p:nvPr/>
            </p:nvSpPr>
            <p:spPr bwMode="auto">
              <a:xfrm>
                <a:off x="8487845" y="2580284"/>
                <a:ext cx="75231" cy="72804"/>
              </a:xfrm>
              <a:custGeom>
                <a:avLst/>
                <a:gdLst>
                  <a:gd name="T0" fmla="*/ 0 w 31"/>
                  <a:gd name="T1" fmla="*/ 16 h 30"/>
                  <a:gd name="T2" fmla="*/ 0 w 31"/>
                  <a:gd name="T3" fmla="*/ 16 h 30"/>
                  <a:gd name="T4" fmla="*/ 2 w 31"/>
                  <a:gd name="T5" fmla="*/ 9 h 30"/>
                  <a:gd name="T6" fmla="*/ 5 w 31"/>
                  <a:gd name="T7" fmla="*/ 5 h 30"/>
                  <a:gd name="T8" fmla="*/ 9 w 31"/>
                  <a:gd name="T9" fmla="*/ 2 h 30"/>
                  <a:gd name="T10" fmla="*/ 16 w 31"/>
                  <a:gd name="T11" fmla="*/ 0 h 30"/>
                  <a:gd name="T12" fmla="*/ 16 w 31"/>
                  <a:gd name="T13" fmla="*/ 0 h 30"/>
                  <a:gd name="T14" fmla="*/ 22 w 31"/>
                  <a:gd name="T15" fmla="*/ 2 h 30"/>
                  <a:gd name="T16" fmla="*/ 27 w 31"/>
                  <a:gd name="T17" fmla="*/ 5 h 30"/>
                  <a:gd name="T18" fmla="*/ 31 w 31"/>
                  <a:gd name="T19" fmla="*/ 9 h 30"/>
                  <a:gd name="T20" fmla="*/ 31 w 31"/>
                  <a:gd name="T21" fmla="*/ 16 h 30"/>
                  <a:gd name="T22" fmla="*/ 31 w 31"/>
                  <a:gd name="T23" fmla="*/ 16 h 30"/>
                  <a:gd name="T24" fmla="*/ 31 w 31"/>
                  <a:gd name="T25" fmla="*/ 21 h 30"/>
                  <a:gd name="T26" fmla="*/ 27 w 31"/>
                  <a:gd name="T27" fmla="*/ 25 h 30"/>
                  <a:gd name="T28" fmla="*/ 22 w 31"/>
                  <a:gd name="T29" fmla="*/ 29 h 30"/>
                  <a:gd name="T30" fmla="*/ 16 w 31"/>
                  <a:gd name="T31" fmla="*/ 30 h 30"/>
                  <a:gd name="T32" fmla="*/ 16 w 31"/>
                  <a:gd name="T33" fmla="*/ 30 h 30"/>
                  <a:gd name="T34" fmla="*/ 9 w 31"/>
                  <a:gd name="T35" fmla="*/ 29 h 30"/>
                  <a:gd name="T36" fmla="*/ 5 w 31"/>
                  <a:gd name="T37" fmla="*/ 25 h 30"/>
                  <a:gd name="T38" fmla="*/ 2 w 31"/>
                  <a:gd name="T39" fmla="*/ 21 h 30"/>
                  <a:gd name="T40" fmla="*/ 0 w 31"/>
                  <a:gd name="T4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0">
                    <a:moveTo>
                      <a:pt x="0" y="16"/>
                    </a:moveTo>
                    <a:lnTo>
                      <a:pt x="0" y="16"/>
                    </a:lnTo>
                    <a:lnTo>
                      <a:pt x="2" y="9"/>
                    </a:lnTo>
                    <a:lnTo>
                      <a:pt x="5" y="5"/>
                    </a:lnTo>
                    <a:lnTo>
                      <a:pt x="9" y="2"/>
                    </a:lnTo>
                    <a:lnTo>
                      <a:pt x="16" y="0"/>
                    </a:lnTo>
                    <a:lnTo>
                      <a:pt x="16" y="0"/>
                    </a:lnTo>
                    <a:lnTo>
                      <a:pt x="22" y="2"/>
                    </a:lnTo>
                    <a:lnTo>
                      <a:pt x="27" y="5"/>
                    </a:lnTo>
                    <a:lnTo>
                      <a:pt x="31" y="9"/>
                    </a:lnTo>
                    <a:lnTo>
                      <a:pt x="31" y="16"/>
                    </a:lnTo>
                    <a:lnTo>
                      <a:pt x="31" y="16"/>
                    </a:lnTo>
                    <a:lnTo>
                      <a:pt x="31" y="21"/>
                    </a:lnTo>
                    <a:lnTo>
                      <a:pt x="27" y="25"/>
                    </a:lnTo>
                    <a:lnTo>
                      <a:pt x="22" y="29"/>
                    </a:lnTo>
                    <a:lnTo>
                      <a:pt x="16" y="30"/>
                    </a:lnTo>
                    <a:lnTo>
                      <a:pt x="16" y="30"/>
                    </a:lnTo>
                    <a:lnTo>
                      <a:pt x="9" y="29"/>
                    </a:lnTo>
                    <a:lnTo>
                      <a:pt x="5" y="25"/>
                    </a:lnTo>
                    <a:lnTo>
                      <a:pt x="2" y="21"/>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185" name="Freeform 256"/>
              <p:cNvSpPr/>
              <p:nvPr/>
            </p:nvSpPr>
            <p:spPr bwMode="auto">
              <a:xfrm>
                <a:off x="8487845" y="2417688"/>
                <a:ext cx="75231" cy="70377"/>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186" name="Rectangle 258"/>
              <p:cNvSpPr>
                <a:spLocks noChangeArrowheads="1"/>
              </p:cNvSpPr>
              <p:nvPr/>
            </p:nvSpPr>
            <p:spPr bwMode="auto">
              <a:xfrm>
                <a:off x="7929683" y="2694342"/>
                <a:ext cx="72804" cy="67950"/>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187" name="Rectangle 259"/>
              <p:cNvSpPr>
                <a:spLocks noChangeArrowheads="1"/>
              </p:cNvSpPr>
              <p:nvPr/>
            </p:nvSpPr>
            <p:spPr bwMode="auto">
              <a:xfrm>
                <a:off x="7536543" y="2832669"/>
                <a:ext cx="72804" cy="70377"/>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188" name="Freeform 260"/>
              <p:cNvSpPr/>
              <p:nvPr/>
            </p:nvSpPr>
            <p:spPr bwMode="auto">
              <a:xfrm>
                <a:off x="8482991" y="3094763"/>
                <a:ext cx="82511" cy="80085"/>
              </a:xfrm>
              <a:custGeom>
                <a:avLst/>
                <a:gdLst>
                  <a:gd name="T0" fmla="*/ 0 w 34"/>
                  <a:gd name="T1" fmla="*/ 16 h 33"/>
                  <a:gd name="T2" fmla="*/ 18 w 34"/>
                  <a:gd name="T3" fmla="*/ 0 h 33"/>
                  <a:gd name="T4" fmla="*/ 34 w 34"/>
                  <a:gd name="T5" fmla="*/ 16 h 33"/>
                  <a:gd name="T6" fmla="*/ 18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8" y="0"/>
                    </a:lnTo>
                    <a:lnTo>
                      <a:pt x="34" y="16"/>
                    </a:lnTo>
                    <a:lnTo>
                      <a:pt x="18"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189" name="Freeform 261"/>
              <p:cNvSpPr/>
              <p:nvPr/>
            </p:nvSpPr>
            <p:spPr bwMode="auto">
              <a:xfrm>
                <a:off x="7536543" y="2951581"/>
                <a:ext cx="77657" cy="77657"/>
              </a:xfrm>
              <a:custGeom>
                <a:avLst/>
                <a:gdLst>
                  <a:gd name="T0" fmla="*/ 0 w 32"/>
                  <a:gd name="T1" fmla="*/ 16 h 32"/>
                  <a:gd name="T2" fmla="*/ 16 w 32"/>
                  <a:gd name="T3" fmla="*/ 0 h 32"/>
                  <a:gd name="T4" fmla="*/ 32 w 32"/>
                  <a:gd name="T5" fmla="*/ 16 h 32"/>
                  <a:gd name="T6" fmla="*/ 16 w 32"/>
                  <a:gd name="T7" fmla="*/ 32 h 32"/>
                  <a:gd name="T8" fmla="*/ 0 w 32"/>
                  <a:gd name="T9" fmla="*/ 16 h 32"/>
                </a:gdLst>
                <a:ahLst/>
                <a:cxnLst>
                  <a:cxn ang="0">
                    <a:pos x="T0" y="T1"/>
                  </a:cxn>
                  <a:cxn ang="0">
                    <a:pos x="T2" y="T3"/>
                  </a:cxn>
                  <a:cxn ang="0">
                    <a:pos x="T4" y="T5"/>
                  </a:cxn>
                  <a:cxn ang="0">
                    <a:pos x="T6" y="T7"/>
                  </a:cxn>
                  <a:cxn ang="0">
                    <a:pos x="T8" y="T9"/>
                  </a:cxn>
                </a:cxnLst>
                <a:rect l="0" t="0" r="r" b="b"/>
                <a:pathLst>
                  <a:path w="32" h="32">
                    <a:moveTo>
                      <a:pt x="0" y="16"/>
                    </a:moveTo>
                    <a:lnTo>
                      <a:pt x="16" y="0"/>
                    </a:lnTo>
                    <a:lnTo>
                      <a:pt x="32" y="16"/>
                    </a:lnTo>
                    <a:lnTo>
                      <a:pt x="16"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190" name="Freeform 262"/>
              <p:cNvSpPr/>
              <p:nvPr/>
            </p:nvSpPr>
            <p:spPr bwMode="auto">
              <a:xfrm>
                <a:off x="7575372" y="2182290"/>
                <a:ext cx="951301" cy="405274"/>
              </a:xfrm>
              <a:custGeom>
                <a:avLst/>
                <a:gdLst>
                  <a:gd name="T0" fmla="*/ 0 w 392"/>
                  <a:gd name="T1" fmla="*/ 167 h 167"/>
                  <a:gd name="T2" fmla="*/ 167 w 392"/>
                  <a:gd name="T3" fmla="*/ 0 h 167"/>
                  <a:gd name="T4" fmla="*/ 392 w 392"/>
                  <a:gd name="T5" fmla="*/ 112 h 167"/>
                </a:gdLst>
                <a:ahLst/>
                <a:cxnLst>
                  <a:cxn ang="0">
                    <a:pos x="T0" y="T1"/>
                  </a:cxn>
                  <a:cxn ang="0">
                    <a:pos x="T2" y="T3"/>
                  </a:cxn>
                  <a:cxn ang="0">
                    <a:pos x="T4" y="T5"/>
                  </a:cxn>
                </a:cxnLst>
                <a:rect l="0" t="0" r="r" b="b"/>
                <a:pathLst>
                  <a:path w="392" h="167">
                    <a:moveTo>
                      <a:pt x="0" y="167"/>
                    </a:moveTo>
                    <a:lnTo>
                      <a:pt x="167" y="0"/>
                    </a:lnTo>
                    <a:lnTo>
                      <a:pt x="392" y="112"/>
                    </a:lnTo>
                  </a:path>
                </a:pathLst>
              </a:custGeom>
              <a:noFill/>
              <a:ln w="15875">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1191" name="Freeform 263"/>
              <p:cNvSpPr/>
              <p:nvPr/>
            </p:nvSpPr>
            <p:spPr bwMode="auto">
              <a:xfrm>
                <a:off x="7575372" y="2728317"/>
                <a:ext cx="944022" cy="262094"/>
              </a:xfrm>
              <a:custGeom>
                <a:avLst/>
                <a:gdLst>
                  <a:gd name="T0" fmla="*/ 0 w 389"/>
                  <a:gd name="T1" fmla="*/ 58 h 108"/>
                  <a:gd name="T2" fmla="*/ 162 w 389"/>
                  <a:gd name="T3" fmla="*/ 0 h 108"/>
                  <a:gd name="T4" fmla="*/ 389 w 389"/>
                  <a:gd name="T5" fmla="*/ 108 h 108"/>
                </a:gdLst>
                <a:ahLst/>
                <a:cxnLst>
                  <a:cxn ang="0">
                    <a:pos x="T0" y="T1"/>
                  </a:cxn>
                  <a:cxn ang="0">
                    <a:pos x="T2" y="T3"/>
                  </a:cxn>
                  <a:cxn ang="0">
                    <a:pos x="T4" y="T5"/>
                  </a:cxn>
                </a:cxnLst>
                <a:rect l="0" t="0" r="r" b="b"/>
                <a:pathLst>
                  <a:path w="389" h="108">
                    <a:moveTo>
                      <a:pt x="0" y="58"/>
                    </a:moveTo>
                    <a:lnTo>
                      <a:pt x="162" y="0"/>
                    </a:lnTo>
                    <a:lnTo>
                      <a:pt x="389" y="108"/>
                    </a:lnTo>
                  </a:path>
                </a:pathLst>
              </a:custGeom>
              <a:noFill/>
              <a:ln w="15875">
                <a:solidFill>
                  <a:srgbClr val="086F3C"/>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1192" name="Freeform 264"/>
              <p:cNvSpPr/>
              <p:nvPr/>
            </p:nvSpPr>
            <p:spPr bwMode="auto">
              <a:xfrm>
                <a:off x="7575372" y="2995263"/>
                <a:ext cx="951301" cy="138327"/>
              </a:xfrm>
              <a:custGeom>
                <a:avLst/>
                <a:gdLst>
                  <a:gd name="T0" fmla="*/ 0 w 392"/>
                  <a:gd name="T1" fmla="*/ 0 h 57"/>
                  <a:gd name="T2" fmla="*/ 162 w 392"/>
                  <a:gd name="T3" fmla="*/ 57 h 57"/>
                  <a:gd name="T4" fmla="*/ 392 w 392"/>
                  <a:gd name="T5" fmla="*/ 57 h 57"/>
                </a:gdLst>
                <a:ahLst/>
                <a:cxnLst>
                  <a:cxn ang="0">
                    <a:pos x="T0" y="T1"/>
                  </a:cxn>
                  <a:cxn ang="0">
                    <a:pos x="T2" y="T3"/>
                  </a:cxn>
                  <a:cxn ang="0">
                    <a:pos x="T4" y="T5"/>
                  </a:cxn>
                </a:cxnLst>
                <a:rect l="0" t="0" r="r" b="b"/>
                <a:pathLst>
                  <a:path w="392" h="57">
                    <a:moveTo>
                      <a:pt x="0" y="0"/>
                    </a:moveTo>
                    <a:lnTo>
                      <a:pt x="162" y="57"/>
                    </a:lnTo>
                    <a:lnTo>
                      <a:pt x="392" y="57"/>
                    </a:lnTo>
                  </a:path>
                </a:pathLst>
              </a:custGeom>
              <a:noFill/>
              <a:ln w="15875">
                <a:solidFill>
                  <a:srgbClr val="91C3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1193" name="Freeform 265"/>
              <p:cNvSpPr/>
              <p:nvPr/>
            </p:nvSpPr>
            <p:spPr bwMode="auto">
              <a:xfrm>
                <a:off x="7575372" y="2920035"/>
                <a:ext cx="956155" cy="213557"/>
              </a:xfrm>
              <a:custGeom>
                <a:avLst/>
                <a:gdLst>
                  <a:gd name="T0" fmla="*/ 0 w 394"/>
                  <a:gd name="T1" fmla="*/ 31 h 88"/>
                  <a:gd name="T2" fmla="*/ 162 w 394"/>
                  <a:gd name="T3" fmla="*/ 0 h 88"/>
                  <a:gd name="T4" fmla="*/ 394 w 394"/>
                  <a:gd name="T5" fmla="*/ 88 h 88"/>
                </a:gdLst>
                <a:ahLst/>
                <a:cxnLst>
                  <a:cxn ang="0">
                    <a:pos x="T0" y="T1"/>
                  </a:cxn>
                  <a:cxn ang="0">
                    <a:pos x="T2" y="T3"/>
                  </a:cxn>
                  <a:cxn ang="0">
                    <a:pos x="T4" y="T5"/>
                  </a:cxn>
                </a:cxnLst>
                <a:rect l="0" t="0" r="r" b="b"/>
                <a:pathLst>
                  <a:path w="394" h="88">
                    <a:moveTo>
                      <a:pt x="0" y="31"/>
                    </a:moveTo>
                    <a:lnTo>
                      <a:pt x="162" y="0"/>
                    </a:lnTo>
                    <a:lnTo>
                      <a:pt x="394" y="88"/>
                    </a:lnTo>
                  </a:path>
                </a:pathLst>
              </a:custGeom>
              <a:noFill/>
              <a:ln w="15875">
                <a:solidFill>
                  <a:srgbClr val="2F93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1194" name="Rectangle 266"/>
              <p:cNvSpPr>
                <a:spLocks noChangeArrowheads="1"/>
              </p:cNvSpPr>
              <p:nvPr/>
            </p:nvSpPr>
            <p:spPr bwMode="auto">
              <a:xfrm>
                <a:off x="7538971" y="2951581"/>
                <a:ext cx="75231" cy="70377"/>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195" name="Rectangle 267"/>
              <p:cNvSpPr>
                <a:spLocks noChangeArrowheads="1"/>
              </p:cNvSpPr>
              <p:nvPr/>
            </p:nvSpPr>
            <p:spPr bwMode="auto">
              <a:xfrm>
                <a:off x="8487845" y="3099616"/>
                <a:ext cx="75231" cy="70377"/>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198" name="Freeform 270"/>
              <p:cNvSpPr/>
              <p:nvPr/>
            </p:nvSpPr>
            <p:spPr bwMode="auto">
              <a:xfrm>
                <a:off x="7932111" y="2478358"/>
                <a:ext cx="75231" cy="70377"/>
              </a:xfrm>
              <a:custGeom>
                <a:avLst/>
                <a:gdLst>
                  <a:gd name="T0" fmla="*/ 0 w 31"/>
                  <a:gd name="T1" fmla="*/ 15 h 29"/>
                  <a:gd name="T2" fmla="*/ 0 w 31"/>
                  <a:gd name="T3" fmla="*/ 15 h 29"/>
                  <a:gd name="T4" fmla="*/ 0 w 31"/>
                  <a:gd name="T5" fmla="*/ 9 h 29"/>
                  <a:gd name="T6" fmla="*/ 4 w 31"/>
                  <a:gd name="T7" fmla="*/ 4 h 29"/>
                  <a:gd name="T8" fmla="*/ 9 w 31"/>
                  <a:gd name="T9" fmla="*/ 2 h 29"/>
                  <a:gd name="T10" fmla="*/ 15 w 31"/>
                  <a:gd name="T11" fmla="*/ 0 h 29"/>
                  <a:gd name="T12" fmla="*/ 15 w 31"/>
                  <a:gd name="T13" fmla="*/ 0 h 29"/>
                  <a:gd name="T14" fmla="*/ 22 w 31"/>
                  <a:gd name="T15" fmla="*/ 2 h 29"/>
                  <a:gd name="T16" fmla="*/ 26 w 31"/>
                  <a:gd name="T17" fmla="*/ 4 h 29"/>
                  <a:gd name="T18" fmla="*/ 29 w 31"/>
                  <a:gd name="T19" fmla="*/ 9 h 29"/>
                  <a:gd name="T20" fmla="*/ 31 w 31"/>
                  <a:gd name="T21" fmla="*/ 15 h 29"/>
                  <a:gd name="T22" fmla="*/ 31 w 31"/>
                  <a:gd name="T23" fmla="*/ 15 h 29"/>
                  <a:gd name="T24" fmla="*/ 29 w 31"/>
                  <a:gd name="T25" fmla="*/ 20 h 29"/>
                  <a:gd name="T26" fmla="*/ 26 w 31"/>
                  <a:gd name="T27" fmla="*/ 26 h 29"/>
                  <a:gd name="T28" fmla="*/ 22 w 31"/>
                  <a:gd name="T29" fmla="*/ 27 h 29"/>
                  <a:gd name="T30" fmla="*/ 15 w 31"/>
                  <a:gd name="T31" fmla="*/ 29 h 29"/>
                  <a:gd name="T32" fmla="*/ 15 w 31"/>
                  <a:gd name="T33" fmla="*/ 29 h 29"/>
                  <a:gd name="T34" fmla="*/ 9 w 31"/>
                  <a:gd name="T35" fmla="*/ 27 h 29"/>
                  <a:gd name="T36" fmla="*/ 4 w 31"/>
                  <a:gd name="T37" fmla="*/ 26 h 29"/>
                  <a:gd name="T38" fmla="*/ 0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0" y="9"/>
                    </a:lnTo>
                    <a:lnTo>
                      <a:pt x="4" y="4"/>
                    </a:lnTo>
                    <a:lnTo>
                      <a:pt x="9" y="2"/>
                    </a:lnTo>
                    <a:lnTo>
                      <a:pt x="15" y="0"/>
                    </a:lnTo>
                    <a:lnTo>
                      <a:pt x="15" y="0"/>
                    </a:lnTo>
                    <a:lnTo>
                      <a:pt x="22" y="2"/>
                    </a:lnTo>
                    <a:lnTo>
                      <a:pt x="26" y="4"/>
                    </a:lnTo>
                    <a:lnTo>
                      <a:pt x="29" y="9"/>
                    </a:lnTo>
                    <a:lnTo>
                      <a:pt x="31" y="15"/>
                    </a:lnTo>
                    <a:lnTo>
                      <a:pt x="31" y="15"/>
                    </a:lnTo>
                    <a:lnTo>
                      <a:pt x="29" y="20"/>
                    </a:lnTo>
                    <a:lnTo>
                      <a:pt x="26" y="26"/>
                    </a:lnTo>
                    <a:lnTo>
                      <a:pt x="22" y="27"/>
                    </a:lnTo>
                    <a:lnTo>
                      <a:pt x="15" y="29"/>
                    </a:lnTo>
                    <a:lnTo>
                      <a:pt x="15" y="29"/>
                    </a:lnTo>
                    <a:lnTo>
                      <a:pt x="9" y="27"/>
                    </a:lnTo>
                    <a:lnTo>
                      <a:pt x="4" y="26"/>
                    </a:lnTo>
                    <a:lnTo>
                      <a:pt x="0"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200" name="Freeform 272"/>
              <p:cNvSpPr/>
              <p:nvPr/>
            </p:nvSpPr>
            <p:spPr bwMode="auto">
              <a:xfrm>
                <a:off x="8017047" y="2890912"/>
                <a:ext cx="72804" cy="72804"/>
              </a:xfrm>
              <a:custGeom>
                <a:avLst/>
                <a:gdLst>
                  <a:gd name="T0" fmla="*/ 0 w 30"/>
                  <a:gd name="T1" fmla="*/ 16 h 30"/>
                  <a:gd name="T2" fmla="*/ 0 w 30"/>
                  <a:gd name="T3" fmla="*/ 16 h 30"/>
                  <a:gd name="T4" fmla="*/ 0 w 30"/>
                  <a:gd name="T5" fmla="*/ 9 h 30"/>
                  <a:gd name="T6" fmla="*/ 3 w 30"/>
                  <a:gd name="T7" fmla="*/ 5 h 30"/>
                  <a:gd name="T8" fmla="*/ 9 w 30"/>
                  <a:gd name="T9" fmla="*/ 1 h 30"/>
                  <a:gd name="T10" fmla="*/ 14 w 30"/>
                  <a:gd name="T11" fmla="*/ 0 h 30"/>
                  <a:gd name="T12" fmla="*/ 14 w 30"/>
                  <a:gd name="T13" fmla="*/ 0 h 30"/>
                  <a:gd name="T14" fmla="*/ 21 w 30"/>
                  <a:gd name="T15" fmla="*/ 1 h 30"/>
                  <a:gd name="T16" fmla="*/ 25 w 30"/>
                  <a:gd name="T17" fmla="*/ 5 h 30"/>
                  <a:gd name="T18" fmla="*/ 28 w 30"/>
                  <a:gd name="T19" fmla="*/ 9 h 30"/>
                  <a:gd name="T20" fmla="*/ 30 w 30"/>
                  <a:gd name="T21" fmla="*/ 16 h 30"/>
                  <a:gd name="T22" fmla="*/ 30 w 30"/>
                  <a:gd name="T23" fmla="*/ 16 h 30"/>
                  <a:gd name="T24" fmla="*/ 28 w 30"/>
                  <a:gd name="T25" fmla="*/ 21 h 30"/>
                  <a:gd name="T26" fmla="*/ 25 w 30"/>
                  <a:gd name="T27" fmla="*/ 25 h 30"/>
                  <a:gd name="T28" fmla="*/ 21 w 30"/>
                  <a:gd name="T29" fmla="*/ 28 h 30"/>
                  <a:gd name="T30" fmla="*/ 14 w 30"/>
                  <a:gd name="T31" fmla="*/ 30 h 30"/>
                  <a:gd name="T32" fmla="*/ 14 w 30"/>
                  <a:gd name="T33" fmla="*/ 30 h 30"/>
                  <a:gd name="T34" fmla="*/ 9 w 30"/>
                  <a:gd name="T35" fmla="*/ 28 h 30"/>
                  <a:gd name="T36" fmla="*/ 3 w 30"/>
                  <a:gd name="T37" fmla="*/ 25 h 30"/>
                  <a:gd name="T38" fmla="*/ 0 w 30"/>
                  <a:gd name="T39" fmla="*/ 21 h 30"/>
                  <a:gd name="T40" fmla="*/ 0 w 30"/>
                  <a:gd name="T4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0" y="16"/>
                    </a:moveTo>
                    <a:lnTo>
                      <a:pt x="0" y="16"/>
                    </a:lnTo>
                    <a:lnTo>
                      <a:pt x="0" y="9"/>
                    </a:lnTo>
                    <a:lnTo>
                      <a:pt x="3" y="5"/>
                    </a:lnTo>
                    <a:lnTo>
                      <a:pt x="9" y="1"/>
                    </a:lnTo>
                    <a:lnTo>
                      <a:pt x="14" y="0"/>
                    </a:lnTo>
                    <a:lnTo>
                      <a:pt x="14" y="0"/>
                    </a:lnTo>
                    <a:lnTo>
                      <a:pt x="21" y="1"/>
                    </a:lnTo>
                    <a:lnTo>
                      <a:pt x="25" y="5"/>
                    </a:lnTo>
                    <a:lnTo>
                      <a:pt x="28" y="9"/>
                    </a:lnTo>
                    <a:lnTo>
                      <a:pt x="30" y="16"/>
                    </a:lnTo>
                    <a:lnTo>
                      <a:pt x="30" y="16"/>
                    </a:lnTo>
                    <a:lnTo>
                      <a:pt x="28" y="21"/>
                    </a:lnTo>
                    <a:lnTo>
                      <a:pt x="25" y="25"/>
                    </a:lnTo>
                    <a:lnTo>
                      <a:pt x="21" y="28"/>
                    </a:lnTo>
                    <a:lnTo>
                      <a:pt x="14" y="30"/>
                    </a:lnTo>
                    <a:lnTo>
                      <a:pt x="14" y="30"/>
                    </a:lnTo>
                    <a:lnTo>
                      <a:pt x="9" y="28"/>
                    </a:lnTo>
                    <a:lnTo>
                      <a:pt x="3" y="25"/>
                    </a:lnTo>
                    <a:lnTo>
                      <a:pt x="0" y="21"/>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201" name="Freeform 273"/>
              <p:cNvSpPr/>
              <p:nvPr/>
            </p:nvSpPr>
            <p:spPr bwMode="auto">
              <a:xfrm>
                <a:off x="8089851" y="3012252"/>
                <a:ext cx="69892" cy="75231"/>
              </a:xfrm>
              <a:prstGeom prst="ellipse">
                <a:avLst/>
              </a:prstGeom>
              <a:solidFill>
                <a:srgbClr val="0D4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204" name="Freeform 276"/>
              <p:cNvSpPr/>
              <p:nvPr/>
            </p:nvSpPr>
            <p:spPr bwMode="auto">
              <a:xfrm>
                <a:off x="8172362" y="3072921"/>
                <a:ext cx="75231" cy="7037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206" name="Freeform 278"/>
              <p:cNvSpPr/>
              <p:nvPr/>
            </p:nvSpPr>
            <p:spPr bwMode="auto">
              <a:xfrm>
                <a:off x="7604493" y="3002545"/>
                <a:ext cx="75231" cy="70377"/>
              </a:xfrm>
              <a:custGeom>
                <a:avLst/>
                <a:gdLst>
                  <a:gd name="T0" fmla="*/ 0 w 31"/>
                  <a:gd name="T1" fmla="*/ 15 h 29"/>
                  <a:gd name="T2" fmla="*/ 0 w 31"/>
                  <a:gd name="T3" fmla="*/ 15 h 29"/>
                  <a:gd name="T4" fmla="*/ 2 w 31"/>
                  <a:gd name="T5" fmla="*/ 9 h 29"/>
                  <a:gd name="T6" fmla="*/ 6 w 31"/>
                  <a:gd name="T7" fmla="*/ 4 h 29"/>
                  <a:gd name="T8" fmla="*/ 9 w 31"/>
                  <a:gd name="T9" fmla="*/ 0 h 29"/>
                  <a:gd name="T10" fmla="*/ 17 w 31"/>
                  <a:gd name="T11" fmla="*/ 0 h 29"/>
                  <a:gd name="T12" fmla="*/ 17 w 31"/>
                  <a:gd name="T13" fmla="*/ 0 h 29"/>
                  <a:gd name="T14" fmla="*/ 22 w 31"/>
                  <a:gd name="T15" fmla="*/ 0 h 29"/>
                  <a:gd name="T16" fmla="*/ 27 w 31"/>
                  <a:gd name="T17" fmla="*/ 4 h 29"/>
                  <a:gd name="T18" fmla="*/ 31 w 31"/>
                  <a:gd name="T19" fmla="*/ 9 h 29"/>
                  <a:gd name="T20" fmla="*/ 31 w 31"/>
                  <a:gd name="T21" fmla="*/ 15 h 29"/>
                  <a:gd name="T22" fmla="*/ 31 w 31"/>
                  <a:gd name="T23" fmla="*/ 15 h 29"/>
                  <a:gd name="T24" fmla="*/ 31 w 31"/>
                  <a:gd name="T25" fmla="*/ 20 h 29"/>
                  <a:gd name="T26" fmla="*/ 27 w 31"/>
                  <a:gd name="T27" fmla="*/ 24 h 29"/>
                  <a:gd name="T28" fmla="*/ 22 w 31"/>
                  <a:gd name="T29" fmla="*/ 27 h 29"/>
                  <a:gd name="T30" fmla="*/ 17 w 31"/>
                  <a:gd name="T31" fmla="*/ 29 h 29"/>
                  <a:gd name="T32" fmla="*/ 17 w 31"/>
                  <a:gd name="T33" fmla="*/ 29 h 29"/>
                  <a:gd name="T34" fmla="*/ 9 w 31"/>
                  <a:gd name="T35" fmla="*/ 27 h 29"/>
                  <a:gd name="T36" fmla="*/ 6 w 31"/>
                  <a:gd name="T37" fmla="*/ 24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4"/>
                    </a:lnTo>
                    <a:lnTo>
                      <a:pt x="9" y="0"/>
                    </a:lnTo>
                    <a:lnTo>
                      <a:pt x="17" y="0"/>
                    </a:lnTo>
                    <a:lnTo>
                      <a:pt x="17" y="0"/>
                    </a:lnTo>
                    <a:lnTo>
                      <a:pt x="22" y="0"/>
                    </a:lnTo>
                    <a:lnTo>
                      <a:pt x="27" y="4"/>
                    </a:lnTo>
                    <a:lnTo>
                      <a:pt x="31" y="9"/>
                    </a:lnTo>
                    <a:lnTo>
                      <a:pt x="31" y="15"/>
                    </a:lnTo>
                    <a:lnTo>
                      <a:pt x="31" y="15"/>
                    </a:lnTo>
                    <a:lnTo>
                      <a:pt x="31" y="20"/>
                    </a:lnTo>
                    <a:lnTo>
                      <a:pt x="27" y="24"/>
                    </a:lnTo>
                    <a:lnTo>
                      <a:pt x="22" y="27"/>
                    </a:lnTo>
                    <a:lnTo>
                      <a:pt x="17" y="29"/>
                    </a:lnTo>
                    <a:lnTo>
                      <a:pt x="17" y="29"/>
                    </a:lnTo>
                    <a:lnTo>
                      <a:pt x="9" y="27"/>
                    </a:lnTo>
                    <a:lnTo>
                      <a:pt x="6" y="24"/>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grpSp>
      </p:grpSp>
      <p:grpSp>
        <p:nvGrpSpPr>
          <p:cNvPr id="36" name="Group 35"/>
          <p:cNvGrpSpPr/>
          <p:nvPr/>
        </p:nvGrpSpPr>
        <p:grpSpPr>
          <a:xfrm>
            <a:off x="7393176" y="4751558"/>
            <a:ext cx="1271355" cy="1059682"/>
            <a:chOff x="7393176" y="4434250"/>
            <a:chExt cx="1271355" cy="1059682"/>
          </a:xfrm>
        </p:grpSpPr>
        <p:sp>
          <p:nvSpPr>
            <p:cNvPr id="1808" name="Freeform 2000"/>
            <p:cNvSpPr/>
            <p:nvPr/>
          </p:nvSpPr>
          <p:spPr bwMode="auto">
            <a:xfrm>
              <a:off x="7852174" y="4434250"/>
              <a:ext cx="78615" cy="73543"/>
            </a:xfrm>
            <a:custGeom>
              <a:avLst/>
              <a:gdLst>
                <a:gd name="T0" fmla="*/ 0 w 31"/>
                <a:gd name="T1" fmla="*/ 15 h 29"/>
                <a:gd name="T2" fmla="*/ 0 w 31"/>
                <a:gd name="T3" fmla="*/ 15 h 29"/>
                <a:gd name="T4" fmla="*/ 2 w 31"/>
                <a:gd name="T5" fmla="*/ 9 h 29"/>
                <a:gd name="T6" fmla="*/ 6 w 31"/>
                <a:gd name="T7" fmla="*/ 4 h 29"/>
                <a:gd name="T8" fmla="*/ 9 w 31"/>
                <a:gd name="T9" fmla="*/ 0 h 29"/>
                <a:gd name="T10" fmla="*/ 17 w 31"/>
                <a:gd name="T11" fmla="*/ 0 h 29"/>
                <a:gd name="T12" fmla="*/ 17 w 31"/>
                <a:gd name="T13" fmla="*/ 0 h 29"/>
                <a:gd name="T14" fmla="*/ 22 w 31"/>
                <a:gd name="T15" fmla="*/ 0 h 29"/>
                <a:gd name="T16" fmla="*/ 27 w 31"/>
                <a:gd name="T17" fmla="*/ 4 h 29"/>
                <a:gd name="T18" fmla="*/ 31 w 31"/>
                <a:gd name="T19" fmla="*/ 9 h 29"/>
                <a:gd name="T20" fmla="*/ 31 w 31"/>
                <a:gd name="T21" fmla="*/ 15 h 29"/>
                <a:gd name="T22" fmla="*/ 31 w 31"/>
                <a:gd name="T23" fmla="*/ 15 h 29"/>
                <a:gd name="T24" fmla="*/ 31 w 31"/>
                <a:gd name="T25" fmla="*/ 20 h 29"/>
                <a:gd name="T26" fmla="*/ 27 w 31"/>
                <a:gd name="T27" fmla="*/ 24 h 29"/>
                <a:gd name="T28" fmla="*/ 22 w 31"/>
                <a:gd name="T29" fmla="*/ 27 h 29"/>
                <a:gd name="T30" fmla="*/ 17 w 31"/>
                <a:gd name="T31" fmla="*/ 29 h 29"/>
                <a:gd name="T32" fmla="*/ 17 w 31"/>
                <a:gd name="T33" fmla="*/ 29 h 29"/>
                <a:gd name="T34" fmla="*/ 9 w 31"/>
                <a:gd name="T35" fmla="*/ 27 h 29"/>
                <a:gd name="T36" fmla="*/ 6 w 31"/>
                <a:gd name="T37" fmla="*/ 24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6" y="4"/>
                  </a:lnTo>
                  <a:lnTo>
                    <a:pt x="9" y="0"/>
                  </a:lnTo>
                  <a:lnTo>
                    <a:pt x="17" y="0"/>
                  </a:lnTo>
                  <a:lnTo>
                    <a:pt x="17" y="0"/>
                  </a:lnTo>
                  <a:lnTo>
                    <a:pt x="22" y="0"/>
                  </a:lnTo>
                  <a:lnTo>
                    <a:pt x="27" y="4"/>
                  </a:lnTo>
                  <a:lnTo>
                    <a:pt x="31" y="9"/>
                  </a:lnTo>
                  <a:lnTo>
                    <a:pt x="31" y="15"/>
                  </a:lnTo>
                  <a:lnTo>
                    <a:pt x="31" y="15"/>
                  </a:lnTo>
                  <a:lnTo>
                    <a:pt x="31" y="20"/>
                  </a:lnTo>
                  <a:lnTo>
                    <a:pt x="27" y="24"/>
                  </a:lnTo>
                  <a:lnTo>
                    <a:pt x="22" y="27"/>
                  </a:lnTo>
                  <a:lnTo>
                    <a:pt x="17" y="29"/>
                  </a:lnTo>
                  <a:lnTo>
                    <a:pt x="17" y="29"/>
                  </a:lnTo>
                  <a:lnTo>
                    <a:pt x="9" y="27"/>
                  </a:lnTo>
                  <a:lnTo>
                    <a:pt x="6" y="24"/>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743" name="Freeform 1799"/>
            <p:cNvSpPr/>
            <p:nvPr/>
          </p:nvSpPr>
          <p:spPr bwMode="auto">
            <a:xfrm>
              <a:off x="7502218" y="5037802"/>
              <a:ext cx="1121805" cy="273464"/>
            </a:xfrm>
            <a:custGeom>
              <a:avLst/>
              <a:gdLst>
                <a:gd name="T0" fmla="*/ 0 w 462"/>
                <a:gd name="T1" fmla="*/ 0 h 113"/>
                <a:gd name="T2" fmla="*/ 155 w 462"/>
                <a:gd name="T3" fmla="*/ 61 h 113"/>
                <a:gd name="T4" fmla="*/ 462 w 462"/>
                <a:gd name="T5" fmla="*/ 113 h 113"/>
                <a:gd name="connsiteX0" fmla="*/ 0 w 9575"/>
                <a:gd name="connsiteY0" fmla="*/ 0 h 9543"/>
                <a:gd name="connsiteX1" fmla="*/ 3355 w 9575"/>
                <a:gd name="connsiteY1" fmla="*/ 5398 h 9543"/>
                <a:gd name="connsiteX2" fmla="*/ 9575 w 9575"/>
                <a:gd name="connsiteY2" fmla="*/ 9543 h 9543"/>
                <a:gd name="connsiteX0-1" fmla="*/ 0 w 10000"/>
                <a:gd name="connsiteY0-2" fmla="*/ 0 h 10000"/>
                <a:gd name="connsiteX1-3" fmla="*/ 3270 w 10000"/>
                <a:gd name="connsiteY1-4" fmla="*/ 5082 h 10000"/>
                <a:gd name="connsiteX2-5" fmla="*/ 10000 w 10000"/>
                <a:gd name="connsiteY2-6" fmla="*/ 10000 h 10000"/>
              </a:gdLst>
              <a:ahLst/>
              <a:cxnLst>
                <a:cxn ang="0">
                  <a:pos x="connsiteX0-1" y="connsiteY0-2"/>
                </a:cxn>
                <a:cxn ang="0">
                  <a:pos x="connsiteX1-3" y="connsiteY1-4"/>
                </a:cxn>
                <a:cxn ang="0">
                  <a:pos x="connsiteX2-5" y="connsiteY2-6"/>
                </a:cxn>
              </a:cxnLst>
              <a:rect l="l" t="t" r="r" b="b"/>
              <a:pathLst>
                <a:path w="10000" h="10000">
                  <a:moveTo>
                    <a:pt x="0" y="0"/>
                  </a:moveTo>
                  <a:lnTo>
                    <a:pt x="3270" y="5082"/>
                  </a:lnTo>
                  <a:cubicBezTo>
                    <a:pt x="5583" y="6689"/>
                    <a:pt x="7687" y="8393"/>
                    <a:pt x="10000" y="10000"/>
                  </a:cubicBezTo>
                </a:path>
              </a:pathLst>
            </a:custGeom>
            <a:noFill/>
            <a:ln w="15875">
              <a:solidFill>
                <a:srgbClr val="2F93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1765" name="Line 1948"/>
            <p:cNvSpPr>
              <a:spLocks noChangeShapeType="1"/>
            </p:cNvSpPr>
            <p:nvPr/>
          </p:nvSpPr>
          <p:spPr bwMode="auto">
            <a:xfrm>
              <a:off x="7469253" y="5032728"/>
              <a:ext cx="0" cy="0"/>
            </a:xfrm>
            <a:prstGeom prst="line">
              <a:avLst/>
            </a:prstGeom>
            <a:noFill/>
            <a:ln w="11113">
              <a:solidFill>
                <a:srgbClr val="086F3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000" dirty="0"/>
            </a:p>
          </p:txBody>
        </p:sp>
        <p:sp>
          <p:nvSpPr>
            <p:cNvPr id="1766" name="Rectangle 1949"/>
            <p:cNvSpPr>
              <a:spLocks noChangeArrowheads="1"/>
            </p:cNvSpPr>
            <p:nvPr/>
          </p:nvSpPr>
          <p:spPr bwMode="auto">
            <a:xfrm>
              <a:off x="7828596" y="5141438"/>
              <a:ext cx="78615" cy="73543"/>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767" name="Rectangle 1950"/>
            <p:cNvSpPr>
              <a:spLocks noChangeArrowheads="1"/>
            </p:cNvSpPr>
            <p:nvPr/>
          </p:nvSpPr>
          <p:spPr bwMode="auto">
            <a:xfrm>
              <a:off x="7461644" y="5002297"/>
              <a:ext cx="76078" cy="71006"/>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768" name="Rectangle 1951"/>
            <p:cNvSpPr>
              <a:spLocks noChangeArrowheads="1"/>
            </p:cNvSpPr>
            <p:nvPr/>
          </p:nvSpPr>
          <p:spPr bwMode="auto">
            <a:xfrm>
              <a:off x="8575602" y="5273138"/>
              <a:ext cx="83686" cy="73543"/>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774" name="Freeform 1957"/>
            <p:cNvSpPr/>
            <p:nvPr/>
          </p:nvSpPr>
          <p:spPr bwMode="auto">
            <a:xfrm>
              <a:off x="8574917" y="5233067"/>
              <a:ext cx="76078" cy="73543"/>
            </a:xfrm>
            <a:custGeom>
              <a:avLst/>
              <a:gdLst>
                <a:gd name="T0" fmla="*/ 0 w 30"/>
                <a:gd name="T1" fmla="*/ 15 h 29"/>
                <a:gd name="T2" fmla="*/ 0 w 30"/>
                <a:gd name="T3" fmla="*/ 15 h 29"/>
                <a:gd name="T4" fmla="*/ 0 w 30"/>
                <a:gd name="T5" fmla="*/ 9 h 29"/>
                <a:gd name="T6" fmla="*/ 3 w 30"/>
                <a:gd name="T7" fmla="*/ 4 h 29"/>
                <a:gd name="T8" fmla="*/ 9 w 30"/>
                <a:gd name="T9" fmla="*/ 2 h 29"/>
                <a:gd name="T10" fmla="*/ 14 w 30"/>
                <a:gd name="T11" fmla="*/ 0 h 29"/>
                <a:gd name="T12" fmla="*/ 14 w 30"/>
                <a:gd name="T13" fmla="*/ 0 h 29"/>
                <a:gd name="T14" fmla="*/ 21 w 30"/>
                <a:gd name="T15" fmla="*/ 2 h 29"/>
                <a:gd name="T16" fmla="*/ 25 w 30"/>
                <a:gd name="T17" fmla="*/ 4 h 29"/>
                <a:gd name="T18" fmla="*/ 29 w 30"/>
                <a:gd name="T19" fmla="*/ 9 h 29"/>
                <a:gd name="T20" fmla="*/ 30 w 30"/>
                <a:gd name="T21" fmla="*/ 15 h 29"/>
                <a:gd name="T22" fmla="*/ 30 w 30"/>
                <a:gd name="T23" fmla="*/ 15 h 29"/>
                <a:gd name="T24" fmla="*/ 29 w 30"/>
                <a:gd name="T25" fmla="*/ 20 h 29"/>
                <a:gd name="T26" fmla="*/ 25 w 30"/>
                <a:gd name="T27" fmla="*/ 26 h 29"/>
                <a:gd name="T28" fmla="*/ 21 w 30"/>
                <a:gd name="T29" fmla="*/ 27 h 29"/>
                <a:gd name="T30" fmla="*/ 14 w 30"/>
                <a:gd name="T31" fmla="*/ 29 h 29"/>
                <a:gd name="T32" fmla="*/ 14 w 30"/>
                <a:gd name="T33" fmla="*/ 29 h 29"/>
                <a:gd name="T34" fmla="*/ 9 w 30"/>
                <a:gd name="T35" fmla="*/ 27 h 29"/>
                <a:gd name="T36" fmla="*/ 3 w 30"/>
                <a:gd name="T37" fmla="*/ 26 h 29"/>
                <a:gd name="T38" fmla="*/ 0 w 30"/>
                <a:gd name="T39" fmla="*/ 20 h 29"/>
                <a:gd name="T40" fmla="*/ 0 w 30"/>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5"/>
                  </a:moveTo>
                  <a:lnTo>
                    <a:pt x="0" y="15"/>
                  </a:lnTo>
                  <a:lnTo>
                    <a:pt x="0" y="9"/>
                  </a:lnTo>
                  <a:lnTo>
                    <a:pt x="3" y="4"/>
                  </a:lnTo>
                  <a:lnTo>
                    <a:pt x="9" y="2"/>
                  </a:lnTo>
                  <a:lnTo>
                    <a:pt x="14" y="0"/>
                  </a:lnTo>
                  <a:lnTo>
                    <a:pt x="14" y="0"/>
                  </a:lnTo>
                  <a:lnTo>
                    <a:pt x="21" y="2"/>
                  </a:lnTo>
                  <a:lnTo>
                    <a:pt x="25" y="4"/>
                  </a:lnTo>
                  <a:lnTo>
                    <a:pt x="29" y="9"/>
                  </a:lnTo>
                  <a:lnTo>
                    <a:pt x="30" y="15"/>
                  </a:lnTo>
                  <a:lnTo>
                    <a:pt x="30" y="15"/>
                  </a:lnTo>
                  <a:lnTo>
                    <a:pt x="29" y="20"/>
                  </a:lnTo>
                  <a:lnTo>
                    <a:pt x="25" y="26"/>
                  </a:lnTo>
                  <a:lnTo>
                    <a:pt x="21" y="27"/>
                  </a:lnTo>
                  <a:lnTo>
                    <a:pt x="14" y="29"/>
                  </a:lnTo>
                  <a:lnTo>
                    <a:pt x="14" y="29"/>
                  </a:lnTo>
                  <a:lnTo>
                    <a:pt x="9" y="27"/>
                  </a:lnTo>
                  <a:lnTo>
                    <a:pt x="3" y="26"/>
                  </a:lnTo>
                  <a:lnTo>
                    <a:pt x="0"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788" name="Freeform 1971"/>
            <p:cNvSpPr/>
            <p:nvPr/>
          </p:nvSpPr>
          <p:spPr bwMode="auto">
            <a:xfrm>
              <a:off x="7393176" y="5370007"/>
              <a:ext cx="76078" cy="7354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794" name="Freeform 1977"/>
            <p:cNvSpPr/>
            <p:nvPr/>
          </p:nvSpPr>
          <p:spPr bwMode="auto">
            <a:xfrm>
              <a:off x="7461645" y="5402974"/>
              <a:ext cx="76078" cy="7861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796" name="Freeform 1987"/>
            <p:cNvSpPr/>
            <p:nvPr/>
          </p:nvSpPr>
          <p:spPr bwMode="auto">
            <a:xfrm>
              <a:off x="8580845" y="5265445"/>
              <a:ext cx="83686" cy="83686"/>
            </a:xfrm>
            <a:custGeom>
              <a:avLst/>
              <a:gdLst>
                <a:gd name="T0" fmla="*/ 0 w 33"/>
                <a:gd name="T1" fmla="*/ 16 h 33"/>
                <a:gd name="T2" fmla="*/ 16 w 33"/>
                <a:gd name="T3" fmla="*/ 0 h 33"/>
                <a:gd name="T4" fmla="*/ 33 w 33"/>
                <a:gd name="T5" fmla="*/ 16 h 33"/>
                <a:gd name="T6" fmla="*/ 16 w 33"/>
                <a:gd name="T7" fmla="*/ 33 h 33"/>
                <a:gd name="T8" fmla="*/ 0 w 33"/>
                <a:gd name="T9" fmla="*/ 16 h 33"/>
              </a:gdLst>
              <a:ahLst/>
              <a:cxnLst>
                <a:cxn ang="0">
                  <a:pos x="T0" y="T1"/>
                </a:cxn>
                <a:cxn ang="0">
                  <a:pos x="T2" y="T3"/>
                </a:cxn>
                <a:cxn ang="0">
                  <a:pos x="T4" y="T5"/>
                </a:cxn>
                <a:cxn ang="0">
                  <a:pos x="T6" y="T7"/>
                </a:cxn>
                <a:cxn ang="0">
                  <a:pos x="T8" y="T9"/>
                </a:cxn>
              </a:cxnLst>
              <a:rect l="0" t="0" r="r" b="b"/>
              <a:pathLst>
                <a:path w="33" h="33">
                  <a:moveTo>
                    <a:pt x="0" y="16"/>
                  </a:moveTo>
                  <a:lnTo>
                    <a:pt x="16" y="0"/>
                  </a:lnTo>
                  <a:lnTo>
                    <a:pt x="33" y="16"/>
                  </a:lnTo>
                  <a:lnTo>
                    <a:pt x="16"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797" name="Freeform 1988"/>
            <p:cNvSpPr/>
            <p:nvPr/>
          </p:nvSpPr>
          <p:spPr bwMode="auto">
            <a:xfrm>
              <a:off x="7456577" y="5283786"/>
              <a:ext cx="86221" cy="83686"/>
            </a:xfrm>
            <a:custGeom>
              <a:avLst/>
              <a:gdLst>
                <a:gd name="T0" fmla="*/ 0 w 34"/>
                <a:gd name="T1" fmla="*/ 16 h 33"/>
                <a:gd name="T2" fmla="*/ 18 w 34"/>
                <a:gd name="T3" fmla="*/ 0 h 33"/>
                <a:gd name="T4" fmla="*/ 34 w 34"/>
                <a:gd name="T5" fmla="*/ 16 h 33"/>
                <a:gd name="T6" fmla="*/ 18 w 34"/>
                <a:gd name="T7" fmla="*/ 33 h 33"/>
                <a:gd name="T8" fmla="*/ 0 w 34"/>
                <a:gd name="T9" fmla="*/ 16 h 33"/>
              </a:gdLst>
              <a:ahLst/>
              <a:cxnLst>
                <a:cxn ang="0">
                  <a:pos x="T0" y="T1"/>
                </a:cxn>
                <a:cxn ang="0">
                  <a:pos x="T2" y="T3"/>
                </a:cxn>
                <a:cxn ang="0">
                  <a:pos x="T4" y="T5"/>
                </a:cxn>
                <a:cxn ang="0">
                  <a:pos x="T6" y="T7"/>
                </a:cxn>
                <a:cxn ang="0">
                  <a:pos x="T8" y="T9"/>
                </a:cxn>
              </a:cxnLst>
              <a:rect l="0" t="0" r="r" b="b"/>
              <a:pathLst>
                <a:path w="34" h="33">
                  <a:moveTo>
                    <a:pt x="0" y="16"/>
                  </a:moveTo>
                  <a:lnTo>
                    <a:pt x="18" y="0"/>
                  </a:lnTo>
                  <a:lnTo>
                    <a:pt x="34" y="16"/>
                  </a:lnTo>
                  <a:lnTo>
                    <a:pt x="18" y="33"/>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798" name="Freeform 1989"/>
            <p:cNvSpPr/>
            <p:nvPr/>
          </p:nvSpPr>
          <p:spPr bwMode="auto">
            <a:xfrm>
              <a:off x="7823447" y="5415317"/>
              <a:ext cx="86221" cy="78615"/>
            </a:xfrm>
            <a:custGeom>
              <a:avLst/>
              <a:gdLst>
                <a:gd name="T0" fmla="*/ 0 w 34"/>
                <a:gd name="T1" fmla="*/ 14 h 31"/>
                <a:gd name="T2" fmla="*/ 16 w 34"/>
                <a:gd name="T3" fmla="*/ 0 h 31"/>
                <a:gd name="T4" fmla="*/ 34 w 34"/>
                <a:gd name="T5" fmla="*/ 14 h 31"/>
                <a:gd name="T6" fmla="*/ 16 w 34"/>
                <a:gd name="T7" fmla="*/ 31 h 31"/>
                <a:gd name="T8" fmla="*/ 0 w 34"/>
                <a:gd name="T9" fmla="*/ 14 h 31"/>
              </a:gdLst>
              <a:ahLst/>
              <a:cxnLst>
                <a:cxn ang="0">
                  <a:pos x="T0" y="T1"/>
                </a:cxn>
                <a:cxn ang="0">
                  <a:pos x="T2" y="T3"/>
                </a:cxn>
                <a:cxn ang="0">
                  <a:pos x="T4" y="T5"/>
                </a:cxn>
                <a:cxn ang="0">
                  <a:pos x="T6" y="T7"/>
                </a:cxn>
                <a:cxn ang="0">
                  <a:pos x="T8" y="T9"/>
                </a:cxn>
              </a:cxnLst>
              <a:rect l="0" t="0" r="r" b="b"/>
              <a:pathLst>
                <a:path w="34" h="31">
                  <a:moveTo>
                    <a:pt x="0" y="14"/>
                  </a:moveTo>
                  <a:lnTo>
                    <a:pt x="16" y="0"/>
                  </a:lnTo>
                  <a:lnTo>
                    <a:pt x="34" y="14"/>
                  </a:lnTo>
                  <a:lnTo>
                    <a:pt x="16" y="31"/>
                  </a:lnTo>
                  <a:lnTo>
                    <a:pt x="0" y="14"/>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799" name="Freeform 1990"/>
            <p:cNvSpPr/>
            <p:nvPr/>
          </p:nvSpPr>
          <p:spPr bwMode="auto">
            <a:xfrm>
              <a:off x="7502223" y="5306026"/>
              <a:ext cx="1116533" cy="139562"/>
            </a:xfrm>
            <a:custGeom>
              <a:avLst/>
              <a:gdLst>
                <a:gd name="T0" fmla="*/ 0 w 462"/>
                <a:gd name="T1" fmla="*/ 0 h 54"/>
                <a:gd name="T2" fmla="*/ 155 w 462"/>
                <a:gd name="T3" fmla="*/ 54 h 54"/>
                <a:gd name="T4" fmla="*/ 462 w 462"/>
                <a:gd name="T5" fmla="*/ 0 h 54"/>
                <a:gd name="connsiteX0" fmla="*/ 0 w 9530"/>
                <a:gd name="connsiteY0" fmla="*/ 1339 h 11339"/>
                <a:gd name="connsiteX1" fmla="*/ 3355 w 9530"/>
                <a:gd name="connsiteY1" fmla="*/ 11339 h 11339"/>
                <a:gd name="connsiteX2" fmla="*/ 9530 w 9530"/>
                <a:gd name="connsiteY2" fmla="*/ 0 h 11339"/>
                <a:gd name="connsiteX0-1" fmla="*/ 0 w 10000"/>
                <a:gd name="connsiteY0-2" fmla="*/ 1181 h 8988"/>
                <a:gd name="connsiteX1-3" fmla="*/ 3262 w 10000"/>
                <a:gd name="connsiteY1-4" fmla="*/ 8988 h 8988"/>
                <a:gd name="connsiteX2-5" fmla="*/ 10000 w 10000"/>
                <a:gd name="connsiteY2-6" fmla="*/ 0 h 8988"/>
              </a:gdLst>
              <a:ahLst/>
              <a:cxnLst>
                <a:cxn ang="0">
                  <a:pos x="connsiteX0-1" y="connsiteY0-2"/>
                </a:cxn>
                <a:cxn ang="0">
                  <a:pos x="connsiteX1-3" y="connsiteY1-4"/>
                </a:cxn>
                <a:cxn ang="0">
                  <a:pos x="connsiteX2-5" y="connsiteY2-6"/>
                </a:cxn>
              </a:cxnLst>
              <a:rect l="l" t="t" r="r" b="b"/>
              <a:pathLst>
                <a:path w="10000" h="8988">
                  <a:moveTo>
                    <a:pt x="0" y="1181"/>
                  </a:moveTo>
                  <a:lnTo>
                    <a:pt x="3262" y="8988"/>
                  </a:lnTo>
                  <a:cubicBezTo>
                    <a:pt x="5587" y="6049"/>
                    <a:pt x="7676" y="2939"/>
                    <a:pt x="10000" y="0"/>
                  </a:cubicBezTo>
                </a:path>
              </a:pathLst>
            </a:custGeom>
            <a:noFill/>
            <a:ln w="15875">
              <a:solidFill>
                <a:srgbClr val="91C3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1800" name="Rectangle 1991"/>
            <p:cNvSpPr>
              <a:spLocks noChangeArrowheads="1"/>
            </p:cNvSpPr>
            <p:nvPr/>
          </p:nvSpPr>
          <p:spPr bwMode="auto">
            <a:xfrm>
              <a:off x="8578223" y="5002298"/>
              <a:ext cx="83686" cy="7607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801" name="Rectangle 1992"/>
            <p:cNvSpPr>
              <a:spLocks noChangeArrowheads="1"/>
            </p:cNvSpPr>
            <p:nvPr/>
          </p:nvSpPr>
          <p:spPr bwMode="auto">
            <a:xfrm>
              <a:off x="7825977" y="5004918"/>
              <a:ext cx="78615" cy="71006"/>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802" name="Rectangle 1993"/>
            <p:cNvSpPr>
              <a:spLocks noChangeArrowheads="1"/>
            </p:cNvSpPr>
            <p:nvPr/>
          </p:nvSpPr>
          <p:spPr bwMode="auto">
            <a:xfrm>
              <a:off x="7448546" y="5141270"/>
              <a:ext cx="76078" cy="73543"/>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1803" name="Freeform 1994"/>
            <p:cNvSpPr/>
            <p:nvPr/>
          </p:nvSpPr>
          <p:spPr bwMode="auto">
            <a:xfrm>
              <a:off x="7483867" y="5035181"/>
              <a:ext cx="1129827" cy="136352"/>
            </a:xfrm>
            <a:custGeom>
              <a:avLst/>
              <a:gdLst>
                <a:gd name="T0" fmla="*/ 0 w 461"/>
                <a:gd name="T1" fmla="*/ 61 h 61"/>
                <a:gd name="T2" fmla="*/ 155 w 461"/>
                <a:gd name="T3" fmla="*/ 0 h 61"/>
                <a:gd name="T4" fmla="*/ 461 w 461"/>
                <a:gd name="T5" fmla="*/ 0 h 61"/>
                <a:gd name="connsiteX0" fmla="*/ 0 w 10157"/>
                <a:gd name="connsiteY0" fmla="*/ 8645 h 8645"/>
                <a:gd name="connsiteX1" fmla="*/ 3519 w 10157"/>
                <a:gd name="connsiteY1" fmla="*/ 0 h 8645"/>
                <a:gd name="connsiteX2" fmla="*/ 10157 w 10157"/>
                <a:gd name="connsiteY2" fmla="*/ 0 h 8645"/>
                <a:gd name="connsiteX0-1" fmla="*/ 0 w 10000"/>
                <a:gd name="connsiteY0-2" fmla="*/ 10196 h 10196"/>
                <a:gd name="connsiteX1-3" fmla="*/ 3288 w 10000"/>
                <a:gd name="connsiteY1-4" fmla="*/ 0 h 10196"/>
                <a:gd name="connsiteX2-5" fmla="*/ 10000 w 10000"/>
                <a:gd name="connsiteY2-6" fmla="*/ 196 h 10196"/>
                <a:gd name="connsiteX0-7" fmla="*/ 0 w 9515"/>
                <a:gd name="connsiteY0-8" fmla="*/ 10196 h 10196"/>
                <a:gd name="connsiteX1-9" fmla="*/ 3288 w 9515"/>
                <a:gd name="connsiteY1-10" fmla="*/ 0 h 10196"/>
                <a:gd name="connsiteX2-11" fmla="*/ 9515 w 9515"/>
                <a:gd name="connsiteY2-12" fmla="*/ 0 h 10196"/>
              </a:gdLst>
              <a:ahLst/>
              <a:cxnLst>
                <a:cxn ang="0">
                  <a:pos x="connsiteX0-1" y="connsiteY0-2"/>
                </a:cxn>
                <a:cxn ang="0">
                  <a:pos x="connsiteX1-3" y="connsiteY1-4"/>
                </a:cxn>
                <a:cxn ang="0">
                  <a:pos x="connsiteX2-5" y="connsiteY2-6"/>
                </a:cxn>
              </a:cxnLst>
              <a:rect l="l" t="t" r="r" b="b"/>
              <a:pathLst>
                <a:path w="9515" h="10196">
                  <a:moveTo>
                    <a:pt x="0" y="10196"/>
                  </a:moveTo>
                  <a:lnTo>
                    <a:pt x="3288" y="0"/>
                  </a:lnTo>
                  <a:lnTo>
                    <a:pt x="9515" y="0"/>
                  </a:lnTo>
                </a:path>
              </a:pathLst>
            </a:custGeom>
            <a:noFill/>
            <a:ln w="15875">
              <a:solidFill>
                <a:srgbClr val="086F3C"/>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1804" name="Freeform 1995"/>
            <p:cNvSpPr/>
            <p:nvPr/>
          </p:nvSpPr>
          <p:spPr bwMode="auto">
            <a:xfrm>
              <a:off x="7461645" y="4860289"/>
              <a:ext cx="76078" cy="73543"/>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805" name="Freeform 1996"/>
            <p:cNvSpPr/>
            <p:nvPr/>
          </p:nvSpPr>
          <p:spPr bwMode="auto">
            <a:xfrm>
              <a:off x="7461645" y="4860288"/>
              <a:ext cx="76078" cy="73543"/>
            </a:xfrm>
            <a:custGeom>
              <a:avLst/>
              <a:gdLst>
                <a:gd name="T0" fmla="*/ 0 w 30"/>
                <a:gd name="T1" fmla="*/ 14 h 29"/>
                <a:gd name="T2" fmla="*/ 0 w 30"/>
                <a:gd name="T3" fmla="*/ 14 h 29"/>
                <a:gd name="T4" fmla="*/ 1 w 30"/>
                <a:gd name="T5" fmla="*/ 9 h 29"/>
                <a:gd name="T6" fmla="*/ 3 w 30"/>
                <a:gd name="T7" fmla="*/ 3 h 29"/>
                <a:gd name="T8" fmla="*/ 9 w 30"/>
                <a:gd name="T9" fmla="*/ 2 h 29"/>
                <a:gd name="T10" fmla="*/ 16 w 30"/>
                <a:gd name="T11" fmla="*/ 0 h 29"/>
                <a:gd name="T12" fmla="*/ 16 w 30"/>
                <a:gd name="T13" fmla="*/ 0 h 29"/>
                <a:gd name="T14" fmla="*/ 21 w 30"/>
                <a:gd name="T15" fmla="*/ 2 h 29"/>
                <a:gd name="T16" fmla="*/ 27 w 30"/>
                <a:gd name="T17" fmla="*/ 3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9 h 29"/>
                <a:gd name="T30" fmla="*/ 16 w 30"/>
                <a:gd name="T31" fmla="*/ 29 h 29"/>
                <a:gd name="T32" fmla="*/ 16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3"/>
                  </a:lnTo>
                  <a:lnTo>
                    <a:pt x="9" y="2"/>
                  </a:lnTo>
                  <a:lnTo>
                    <a:pt x="16" y="0"/>
                  </a:lnTo>
                  <a:lnTo>
                    <a:pt x="16" y="0"/>
                  </a:lnTo>
                  <a:lnTo>
                    <a:pt x="21" y="2"/>
                  </a:lnTo>
                  <a:lnTo>
                    <a:pt x="27" y="3"/>
                  </a:lnTo>
                  <a:lnTo>
                    <a:pt x="28" y="9"/>
                  </a:lnTo>
                  <a:lnTo>
                    <a:pt x="30" y="14"/>
                  </a:lnTo>
                  <a:lnTo>
                    <a:pt x="30" y="14"/>
                  </a:lnTo>
                  <a:lnTo>
                    <a:pt x="28" y="20"/>
                  </a:lnTo>
                  <a:lnTo>
                    <a:pt x="27" y="25"/>
                  </a:lnTo>
                  <a:lnTo>
                    <a:pt x="21" y="29"/>
                  </a:lnTo>
                  <a:lnTo>
                    <a:pt x="16" y="29"/>
                  </a:lnTo>
                  <a:lnTo>
                    <a:pt x="16" y="29"/>
                  </a:lnTo>
                  <a:lnTo>
                    <a:pt x="9" y="29"/>
                  </a:lnTo>
                  <a:lnTo>
                    <a:pt x="3"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807" name="Freeform 1999"/>
            <p:cNvSpPr/>
            <p:nvPr/>
          </p:nvSpPr>
          <p:spPr bwMode="auto">
            <a:xfrm>
              <a:off x="7831215" y="4452592"/>
              <a:ext cx="78615" cy="73543"/>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1809" name="Freeform 2001"/>
            <p:cNvSpPr/>
            <p:nvPr/>
          </p:nvSpPr>
          <p:spPr bwMode="auto">
            <a:xfrm>
              <a:off x="7502220" y="4490631"/>
              <a:ext cx="1124523" cy="405162"/>
            </a:xfrm>
            <a:custGeom>
              <a:avLst/>
              <a:gdLst>
                <a:gd name="T0" fmla="*/ 0 w 461"/>
                <a:gd name="T1" fmla="*/ 167 h 167"/>
                <a:gd name="T2" fmla="*/ 155 w 461"/>
                <a:gd name="T3" fmla="*/ 0 h 167"/>
                <a:gd name="T4" fmla="*/ 461 w 461"/>
                <a:gd name="T5" fmla="*/ 111 h 167"/>
                <a:gd name="connsiteX0" fmla="*/ 0 w 9619"/>
                <a:gd name="connsiteY0" fmla="*/ 10000 h 10000"/>
                <a:gd name="connsiteX1" fmla="*/ 3362 w 9619"/>
                <a:gd name="connsiteY1" fmla="*/ 0 h 10000"/>
                <a:gd name="connsiteX2" fmla="*/ 9619 w 9619"/>
                <a:gd name="connsiteY2" fmla="*/ 7018 h 10000"/>
                <a:gd name="connsiteX0-1" fmla="*/ 0 w 10000"/>
                <a:gd name="connsiteY0-2" fmla="*/ 9567 h 9567"/>
                <a:gd name="connsiteX1-3" fmla="*/ 3215 w 10000"/>
                <a:gd name="connsiteY1-4" fmla="*/ 0 h 9567"/>
                <a:gd name="connsiteX2-5" fmla="*/ 10000 w 10000"/>
                <a:gd name="connsiteY2-6" fmla="*/ 6585 h 9567"/>
              </a:gdLst>
              <a:ahLst/>
              <a:cxnLst>
                <a:cxn ang="0">
                  <a:pos x="connsiteX0-1" y="connsiteY0-2"/>
                </a:cxn>
                <a:cxn ang="0">
                  <a:pos x="connsiteX1-3" y="connsiteY1-4"/>
                </a:cxn>
                <a:cxn ang="0">
                  <a:pos x="connsiteX2-5" y="connsiteY2-6"/>
                </a:cxn>
              </a:cxnLst>
              <a:rect l="l" t="t" r="r" b="b"/>
              <a:pathLst>
                <a:path w="10000" h="9567">
                  <a:moveTo>
                    <a:pt x="0" y="9567"/>
                  </a:moveTo>
                  <a:lnTo>
                    <a:pt x="3215" y="0"/>
                  </a:lnTo>
                  <a:lnTo>
                    <a:pt x="10000" y="6585"/>
                  </a:lnTo>
                </a:path>
              </a:pathLst>
            </a:custGeom>
            <a:noFill/>
            <a:ln w="15875">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1223" name="Freeform 1999"/>
            <p:cNvSpPr/>
            <p:nvPr/>
          </p:nvSpPr>
          <p:spPr bwMode="auto">
            <a:xfrm>
              <a:off x="8580551" y="4730318"/>
              <a:ext cx="78615" cy="73543"/>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grpSp>
      <p:grpSp>
        <p:nvGrpSpPr>
          <p:cNvPr id="15" name="Group 14"/>
          <p:cNvGrpSpPr/>
          <p:nvPr/>
        </p:nvGrpSpPr>
        <p:grpSpPr>
          <a:xfrm>
            <a:off x="2371568" y="2259693"/>
            <a:ext cx="1509122" cy="1017328"/>
            <a:chOff x="2371568" y="2331735"/>
            <a:chExt cx="1509122" cy="1017328"/>
          </a:xfrm>
        </p:grpSpPr>
        <p:sp>
          <p:nvSpPr>
            <p:cNvPr id="608" name="Line 1317"/>
            <p:cNvSpPr>
              <a:spLocks noChangeShapeType="1"/>
            </p:cNvSpPr>
            <p:nvPr/>
          </p:nvSpPr>
          <p:spPr bwMode="auto">
            <a:xfrm>
              <a:off x="2530295" y="3049422"/>
              <a:ext cx="0" cy="0"/>
            </a:xfrm>
            <a:prstGeom prst="line">
              <a:avLst/>
            </a:prstGeom>
            <a:noFill/>
            <a:ln w="11113">
              <a:solidFill>
                <a:srgbClr val="086F3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sz="2000" dirty="0"/>
            </a:p>
          </p:txBody>
        </p:sp>
        <p:sp>
          <p:nvSpPr>
            <p:cNvPr id="609" name="Freeform 1318"/>
            <p:cNvSpPr/>
            <p:nvPr/>
          </p:nvSpPr>
          <p:spPr bwMode="auto">
            <a:xfrm>
              <a:off x="2376452" y="2880271"/>
              <a:ext cx="75701" cy="70078"/>
            </a:xfrm>
            <a:custGeom>
              <a:avLst/>
              <a:gdLst>
                <a:gd name="T0" fmla="*/ 0 w 31"/>
                <a:gd name="T1" fmla="*/ 14 h 29"/>
                <a:gd name="T2" fmla="*/ 0 w 31"/>
                <a:gd name="T3" fmla="*/ 14 h 29"/>
                <a:gd name="T4" fmla="*/ 2 w 31"/>
                <a:gd name="T5" fmla="*/ 9 h 29"/>
                <a:gd name="T6" fmla="*/ 4 w 31"/>
                <a:gd name="T7" fmla="*/ 3 h 29"/>
                <a:gd name="T8" fmla="*/ 9 w 31"/>
                <a:gd name="T9" fmla="*/ 2 h 29"/>
                <a:gd name="T10" fmla="*/ 15 w 31"/>
                <a:gd name="T11" fmla="*/ 0 h 29"/>
                <a:gd name="T12" fmla="*/ 15 w 31"/>
                <a:gd name="T13" fmla="*/ 0 h 29"/>
                <a:gd name="T14" fmla="*/ 22 w 31"/>
                <a:gd name="T15" fmla="*/ 2 h 29"/>
                <a:gd name="T16" fmla="*/ 25 w 31"/>
                <a:gd name="T17" fmla="*/ 3 h 29"/>
                <a:gd name="T18" fmla="*/ 29 w 31"/>
                <a:gd name="T19" fmla="*/ 9 h 29"/>
                <a:gd name="T20" fmla="*/ 31 w 31"/>
                <a:gd name="T21" fmla="*/ 14 h 29"/>
                <a:gd name="T22" fmla="*/ 31 w 31"/>
                <a:gd name="T23" fmla="*/ 14 h 29"/>
                <a:gd name="T24" fmla="*/ 29 w 31"/>
                <a:gd name="T25" fmla="*/ 20 h 29"/>
                <a:gd name="T26" fmla="*/ 25 w 31"/>
                <a:gd name="T27" fmla="*/ 25 h 29"/>
                <a:gd name="T28" fmla="*/ 22 w 31"/>
                <a:gd name="T29" fmla="*/ 29 h 29"/>
                <a:gd name="T30" fmla="*/ 15 w 31"/>
                <a:gd name="T31" fmla="*/ 29 h 29"/>
                <a:gd name="T32" fmla="*/ 15 w 31"/>
                <a:gd name="T33" fmla="*/ 29 h 29"/>
                <a:gd name="T34" fmla="*/ 9 w 31"/>
                <a:gd name="T35" fmla="*/ 29 h 29"/>
                <a:gd name="T36" fmla="*/ 4 w 31"/>
                <a:gd name="T37" fmla="*/ 25 h 29"/>
                <a:gd name="T38" fmla="*/ 2 w 31"/>
                <a:gd name="T39" fmla="*/ 20 h 29"/>
                <a:gd name="T40" fmla="*/ 0 w 31"/>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4"/>
                  </a:moveTo>
                  <a:lnTo>
                    <a:pt x="0" y="14"/>
                  </a:lnTo>
                  <a:lnTo>
                    <a:pt x="2" y="9"/>
                  </a:lnTo>
                  <a:lnTo>
                    <a:pt x="4" y="3"/>
                  </a:lnTo>
                  <a:lnTo>
                    <a:pt x="9" y="2"/>
                  </a:lnTo>
                  <a:lnTo>
                    <a:pt x="15" y="0"/>
                  </a:lnTo>
                  <a:lnTo>
                    <a:pt x="15" y="0"/>
                  </a:lnTo>
                  <a:lnTo>
                    <a:pt x="22" y="2"/>
                  </a:lnTo>
                  <a:lnTo>
                    <a:pt x="25" y="3"/>
                  </a:lnTo>
                  <a:lnTo>
                    <a:pt x="29" y="9"/>
                  </a:lnTo>
                  <a:lnTo>
                    <a:pt x="31" y="14"/>
                  </a:lnTo>
                  <a:lnTo>
                    <a:pt x="31" y="14"/>
                  </a:lnTo>
                  <a:lnTo>
                    <a:pt x="29" y="20"/>
                  </a:lnTo>
                  <a:lnTo>
                    <a:pt x="25" y="25"/>
                  </a:lnTo>
                  <a:lnTo>
                    <a:pt x="22" y="29"/>
                  </a:lnTo>
                  <a:lnTo>
                    <a:pt x="15" y="29"/>
                  </a:lnTo>
                  <a:lnTo>
                    <a:pt x="15" y="29"/>
                  </a:lnTo>
                  <a:lnTo>
                    <a:pt x="9" y="29"/>
                  </a:lnTo>
                  <a:lnTo>
                    <a:pt x="4" y="25"/>
                  </a:lnTo>
                  <a:lnTo>
                    <a:pt x="2" y="20"/>
                  </a:lnTo>
                  <a:lnTo>
                    <a:pt x="0" y="14"/>
                  </a:lnTo>
                  <a:close/>
                </a:path>
              </a:pathLst>
            </a:cu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11" name="Freeform 1319"/>
            <p:cNvSpPr/>
            <p:nvPr/>
          </p:nvSpPr>
          <p:spPr bwMode="auto">
            <a:xfrm>
              <a:off x="2376452" y="2880271"/>
              <a:ext cx="75701" cy="70078"/>
            </a:xfrm>
            <a:custGeom>
              <a:avLst/>
              <a:gdLst>
                <a:gd name="T0" fmla="*/ 0 w 31"/>
                <a:gd name="T1" fmla="*/ 14 h 29"/>
                <a:gd name="T2" fmla="*/ 0 w 31"/>
                <a:gd name="T3" fmla="*/ 14 h 29"/>
                <a:gd name="T4" fmla="*/ 2 w 31"/>
                <a:gd name="T5" fmla="*/ 9 h 29"/>
                <a:gd name="T6" fmla="*/ 4 w 31"/>
                <a:gd name="T7" fmla="*/ 3 h 29"/>
                <a:gd name="T8" fmla="*/ 9 w 31"/>
                <a:gd name="T9" fmla="*/ 2 h 29"/>
                <a:gd name="T10" fmla="*/ 15 w 31"/>
                <a:gd name="T11" fmla="*/ 0 h 29"/>
                <a:gd name="T12" fmla="*/ 15 w 31"/>
                <a:gd name="T13" fmla="*/ 0 h 29"/>
                <a:gd name="T14" fmla="*/ 22 w 31"/>
                <a:gd name="T15" fmla="*/ 2 h 29"/>
                <a:gd name="T16" fmla="*/ 25 w 31"/>
                <a:gd name="T17" fmla="*/ 3 h 29"/>
                <a:gd name="T18" fmla="*/ 29 w 31"/>
                <a:gd name="T19" fmla="*/ 9 h 29"/>
                <a:gd name="T20" fmla="*/ 31 w 31"/>
                <a:gd name="T21" fmla="*/ 14 h 29"/>
                <a:gd name="T22" fmla="*/ 31 w 31"/>
                <a:gd name="T23" fmla="*/ 14 h 29"/>
                <a:gd name="T24" fmla="*/ 29 w 31"/>
                <a:gd name="T25" fmla="*/ 20 h 29"/>
                <a:gd name="T26" fmla="*/ 25 w 31"/>
                <a:gd name="T27" fmla="*/ 25 h 29"/>
                <a:gd name="T28" fmla="*/ 22 w 31"/>
                <a:gd name="T29" fmla="*/ 29 h 29"/>
                <a:gd name="T30" fmla="*/ 15 w 31"/>
                <a:gd name="T31" fmla="*/ 29 h 29"/>
                <a:gd name="T32" fmla="*/ 15 w 31"/>
                <a:gd name="T33" fmla="*/ 29 h 29"/>
                <a:gd name="T34" fmla="*/ 9 w 31"/>
                <a:gd name="T35" fmla="*/ 29 h 29"/>
                <a:gd name="T36" fmla="*/ 4 w 31"/>
                <a:gd name="T37" fmla="*/ 25 h 29"/>
                <a:gd name="T38" fmla="*/ 2 w 31"/>
                <a:gd name="T39" fmla="*/ 20 h 29"/>
                <a:gd name="T40" fmla="*/ 0 w 31"/>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4"/>
                  </a:moveTo>
                  <a:lnTo>
                    <a:pt x="0" y="14"/>
                  </a:lnTo>
                  <a:lnTo>
                    <a:pt x="2" y="9"/>
                  </a:lnTo>
                  <a:lnTo>
                    <a:pt x="4" y="3"/>
                  </a:lnTo>
                  <a:lnTo>
                    <a:pt x="9" y="2"/>
                  </a:lnTo>
                  <a:lnTo>
                    <a:pt x="15" y="0"/>
                  </a:lnTo>
                  <a:lnTo>
                    <a:pt x="15" y="0"/>
                  </a:lnTo>
                  <a:lnTo>
                    <a:pt x="22" y="2"/>
                  </a:lnTo>
                  <a:lnTo>
                    <a:pt x="25" y="3"/>
                  </a:lnTo>
                  <a:lnTo>
                    <a:pt x="29" y="9"/>
                  </a:lnTo>
                  <a:lnTo>
                    <a:pt x="31" y="14"/>
                  </a:lnTo>
                  <a:lnTo>
                    <a:pt x="31" y="14"/>
                  </a:lnTo>
                  <a:lnTo>
                    <a:pt x="29" y="20"/>
                  </a:lnTo>
                  <a:lnTo>
                    <a:pt x="25" y="25"/>
                  </a:lnTo>
                  <a:lnTo>
                    <a:pt x="22" y="29"/>
                  </a:lnTo>
                  <a:lnTo>
                    <a:pt x="15" y="29"/>
                  </a:lnTo>
                  <a:lnTo>
                    <a:pt x="15" y="29"/>
                  </a:lnTo>
                  <a:lnTo>
                    <a:pt x="9" y="29"/>
                  </a:lnTo>
                  <a:lnTo>
                    <a:pt x="4" y="25"/>
                  </a:lnTo>
                  <a:lnTo>
                    <a:pt x="2"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19" name="Freeform 1320"/>
            <p:cNvSpPr/>
            <p:nvPr/>
          </p:nvSpPr>
          <p:spPr bwMode="auto">
            <a:xfrm>
              <a:off x="2530295" y="2331735"/>
              <a:ext cx="75701" cy="70078"/>
            </a:xfrm>
            <a:prstGeom prst="ellipse">
              <a:avLst/>
            </a:pr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23" name="Freeform 1321"/>
            <p:cNvSpPr/>
            <p:nvPr/>
          </p:nvSpPr>
          <p:spPr bwMode="auto">
            <a:xfrm>
              <a:off x="2530295" y="2331735"/>
              <a:ext cx="75701" cy="70078"/>
            </a:xfrm>
            <a:custGeom>
              <a:avLst/>
              <a:gdLst>
                <a:gd name="T0" fmla="*/ 0 w 31"/>
                <a:gd name="T1" fmla="*/ 14 h 29"/>
                <a:gd name="T2" fmla="*/ 0 w 31"/>
                <a:gd name="T3" fmla="*/ 14 h 29"/>
                <a:gd name="T4" fmla="*/ 2 w 31"/>
                <a:gd name="T5" fmla="*/ 9 h 29"/>
                <a:gd name="T6" fmla="*/ 6 w 31"/>
                <a:gd name="T7" fmla="*/ 5 h 29"/>
                <a:gd name="T8" fmla="*/ 9 w 31"/>
                <a:gd name="T9" fmla="*/ 2 h 29"/>
                <a:gd name="T10" fmla="*/ 16 w 31"/>
                <a:gd name="T11" fmla="*/ 0 h 29"/>
                <a:gd name="T12" fmla="*/ 16 w 31"/>
                <a:gd name="T13" fmla="*/ 0 h 29"/>
                <a:gd name="T14" fmla="*/ 22 w 31"/>
                <a:gd name="T15" fmla="*/ 2 h 29"/>
                <a:gd name="T16" fmla="*/ 27 w 31"/>
                <a:gd name="T17" fmla="*/ 5 h 29"/>
                <a:gd name="T18" fmla="*/ 31 w 31"/>
                <a:gd name="T19" fmla="*/ 9 h 29"/>
                <a:gd name="T20" fmla="*/ 31 w 31"/>
                <a:gd name="T21" fmla="*/ 14 h 29"/>
                <a:gd name="T22" fmla="*/ 31 w 31"/>
                <a:gd name="T23" fmla="*/ 14 h 29"/>
                <a:gd name="T24" fmla="*/ 31 w 31"/>
                <a:gd name="T25" fmla="*/ 20 h 29"/>
                <a:gd name="T26" fmla="*/ 27 w 31"/>
                <a:gd name="T27" fmla="*/ 25 h 29"/>
                <a:gd name="T28" fmla="*/ 22 w 31"/>
                <a:gd name="T29" fmla="*/ 29 h 29"/>
                <a:gd name="T30" fmla="*/ 16 w 31"/>
                <a:gd name="T31" fmla="*/ 29 h 29"/>
                <a:gd name="T32" fmla="*/ 16 w 31"/>
                <a:gd name="T33" fmla="*/ 29 h 29"/>
                <a:gd name="T34" fmla="*/ 9 w 31"/>
                <a:gd name="T35" fmla="*/ 29 h 29"/>
                <a:gd name="T36" fmla="*/ 6 w 31"/>
                <a:gd name="T37" fmla="*/ 25 h 29"/>
                <a:gd name="T38" fmla="*/ 2 w 31"/>
                <a:gd name="T39" fmla="*/ 20 h 29"/>
                <a:gd name="T40" fmla="*/ 0 w 31"/>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4"/>
                  </a:moveTo>
                  <a:lnTo>
                    <a:pt x="0" y="14"/>
                  </a:lnTo>
                  <a:lnTo>
                    <a:pt x="2" y="9"/>
                  </a:lnTo>
                  <a:lnTo>
                    <a:pt x="6" y="5"/>
                  </a:lnTo>
                  <a:lnTo>
                    <a:pt x="9" y="2"/>
                  </a:lnTo>
                  <a:lnTo>
                    <a:pt x="16" y="0"/>
                  </a:lnTo>
                  <a:lnTo>
                    <a:pt x="16" y="0"/>
                  </a:lnTo>
                  <a:lnTo>
                    <a:pt x="22" y="2"/>
                  </a:lnTo>
                  <a:lnTo>
                    <a:pt x="27" y="5"/>
                  </a:lnTo>
                  <a:lnTo>
                    <a:pt x="31" y="9"/>
                  </a:lnTo>
                  <a:lnTo>
                    <a:pt x="31" y="14"/>
                  </a:lnTo>
                  <a:lnTo>
                    <a:pt x="31" y="14"/>
                  </a:lnTo>
                  <a:lnTo>
                    <a:pt x="31" y="20"/>
                  </a:lnTo>
                  <a:lnTo>
                    <a:pt x="27" y="25"/>
                  </a:lnTo>
                  <a:lnTo>
                    <a:pt x="22" y="29"/>
                  </a:lnTo>
                  <a:lnTo>
                    <a:pt x="16" y="29"/>
                  </a:lnTo>
                  <a:lnTo>
                    <a:pt x="16" y="29"/>
                  </a:lnTo>
                  <a:lnTo>
                    <a:pt x="9" y="29"/>
                  </a:lnTo>
                  <a:lnTo>
                    <a:pt x="6" y="25"/>
                  </a:lnTo>
                  <a:lnTo>
                    <a:pt x="2"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24" name="Freeform 1322"/>
            <p:cNvSpPr/>
            <p:nvPr/>
          </p:nvSpPr>
          <p:spPr bwMode="auto">
            <a:xfrm>
              <a:off x="2896586" y="2880271"/>
              <a:ext cx="73258" cy="70078"/>
            </a:xfrm>
            <a:custGeom>
              <a:avLst/>
              <a:gdLst>
                <a:gd name="T0" fmla="*/ 0 w 30"/>
                <a:gd name="T1" fmla="*/ 14 h 29"/>
                <a:gd name="T2" fmla="*/ 0 w 30"/>
                <a:gd name="T3" fmla="*/ 14 h 29"/>
                <a:gd name="T4" fmla="*/ 1 w 30"/>
                <a:gd name="T5" fmla="*/ 9 h 29"/>
                <a:gd name="T6" fmla="*/ 3 w 30"/>
                <a:gd name="T7" fmla="*/ 3 h 29"/>
                <a:gd name="T8" fmla="*/ 9 w 30"/>
                <a:gd name="T9" fmla="*/ 2 h 29"/>
                <a:gd name="T10" fmla="*/ 14 w 30"/>
                <a:gd name="T11" fmla="*/ 0 h 29"/>
                <a:gd name="T12" fmla="*/ 14 w 30"/>
                <a:gd name="T13" fmla="*/ 0 h 29"/>
                <a:gd name="T14" fmla="*/ 21 w 30"/>
                <a:gd name="T15" fmla="*/ 2 h 29"/>
                <a:gd name="T16" fmla="*/ 27 w 30"/>
                <a:gd name="T17" fmla="*/ 3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9 h 29"/>
                <a:gd name="T30" fmla="*/ 14 w 30"/>
                <a:gd name="T31" fmla="*/ 29 h 29"/>
                <a:gd name="T32" fmla="*/ 14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3"/>
                  </a:lnTo>
                  <a:lnTo>
                    <a:pt x="9" y="2"/>
                  </a:lnTo>
                  <a:lnTo>
                    <a:pt x="14" y="0"/>
                  </a:lnTo>
                  <a:lnTo>
                    <a:pt x="14" y="0"/>
                  </a:lnTo>
                  <a:lnTo>
                    <a:pt x="21" y="2"/>
                  </a:lnTo>
                  <a:lnTo>
                    <a:pt x="27" y="3"/>
                  </a:lnTo>
                  <a:lnTo>
                    <a:pt x="28" y="9"/>
                  </a:lnTo>
                  <a:lnTo>
                    <a:pt x="30" y="14"/>
                  </a:lnTo>
                  <a:lnTo>
                    <a:pt x="30" y="14"/>
                  </a:lnTo>
                  <a:lnTo>
                    <a:pt x="28" y="20"/>
                  </a:lnTo>
                  <a:lnTo>
                    <a:pt x="27" y="25"/>
                  </a:lnTo>
                  <a:lnTo>
                    <a:pt x="21" y="29"/>
                  </a:lnTo>
                  <a:lnTo>
                    <a:pt x="14" y="29"/>
                  </a:lnTo>
                  <a:lnTo>
                    <a:pt x="14" y="29"/>
                  </a:lnTo>
                  <a:lnTo>
                    <a:pt x="9" y="29"/>
                  </a:lnTo>
                  <a:lnTo>
                    <a:pt x="3" y="25"/>
                  </a:lnTo>
                  <a:lnTo>
                    <a:pt x="1" y="20"/>
                  </a:lnTo>
                  <a:lnTo>
                    <a:pt x="0" y="14"/>
                  </a:lnTo>
                  <a:close/>
                </a:path>
              </a:pathLst>
            </a:custGeom>
            <a:solidFill>
              <a:srgbClr val="79A6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25" name="Freeform 1323"/>
            <p:cNvSpPr/>
            <p:nvPr/>
          </p:nvSpPr>
          <p:spPr bwMode="auto">
            <a:xfrm>
              <a:off x="2896586" y="2880271"/>
              <a:ext cx="73258" cy="70078"/>
            </a:xfrm>
            <a:custGeom>
              <a:avLst/>
              <a:gdLst>
                <a:gd name="T0" fmla="*/ 0 w 30"/>
                <a:gd name="T1" fmla="*/ 14 h 29"/>
                <a:gd name="T2" fmla="*/ 0 w 30"/>
                <a:gd name="T3" fmla="*/ 14 h 29"/>
                <a:gd name="T4" fmla="*/ 1 w 30"/>
                <a:gd name="T5" fmla="*/ 9 h 29"/>
                <a:gd name="T6" fmla="*/ 3 w 30"/>
                <a:gd name="T7" fmla="*/ 3 h 29"/>
                <a:gd name="T8" fmla="*/ 9 w 30"/>
                <a:gd name="T9" fmla="*/ 2 h 29"/>
                <a:gd name="T10" fmla="*/ 14 w 30"/>
                <a:gd name="T11" fmla="*/ 0 h 29"/>
                <a:gd name="T12" fmla="*/ 14 w 30"/>
                <a:gd name="T13" fmla="*/ 0 h 29"/>
                <a:gd name="T14" fmla="*/ 21 w 30"/>
                <a:gd name="T15" fmla="*/ 2 h 29"/>
                <a:gd name="T16" fmla="*/ 27 w 30"/>
                <a:gd name="T17" fmla="*/ 3 h 29"/>
                <a:gd name="T18" fmla="*/ 28 w 30"/>
                <a:gd name="T19" fmla="*/ 9 h 29"/>
                <a:gd name="T20" fmla="*/ 30 w 30"/>
                <a:gd name="T21" fmla="*/ 14 h 29"/>
                <a:gd name="T22" fmla="*/ 30 w 30"/>
                <a:gd name="T23" fmla="*/ 14 h 29"/>
                <a:gd name="T24" fmla="*/ 28 w 30"/>
                <a:gd name="T25" fmla="*/ 20 h 29"/>
                <a:gd name="T26" fmla="*/ 27 w 30"/>
                <a:gd name="T27" fmla="*/ 25 h 29"/>
                <a:gd name="T28" fmla="*/ 21 w 30"/>
                <a:gd name="T29" fmla="*/ 29 h 29"/>
                <a:gd name="T30" fmla="*/ 14 w 30"/>
                <a:gd name="T31" fmla="*/ 29 h 29"/>
                <a:gd name="T32" fmla="*/ 14 w 30"/>
                <a:gd name="T33" fmla="*/ 29 h 29"/>
                <a:gd name="T34" fmla="*/ 9 w 30"/>
                <a:gd name="T35" fmla="*/ 29 h 29"/>
                <a:gd name="T36" fmla="*/ 3 w 30"/>
                <a:gd name="T37" fmla="*/ 25 h 29"/>
                <a:gd name="T38" fmla="*/ 1 w 30"/>
                <a:gd name="T39" fmla="*/ 20 h 29"/>
                <a:gd name="T40" fmla="*/ 0 w 30"/>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4"/>
                  </a:moveTo>
                  <a:lnTo>
                    <a:pt x="0" y="14"/>
                  </a:lnTo>
                  <a:lnTo>
                    <a:pt x="1" y="9"/>
                  </a:lnTo>
                  <a:lnTo>
                    <a:pt x="3" y="3"/>
                  </a:lnTo>
                  <a:lnTo>
                    <a:pt x="9" y="2"/>
                  </a:lnTo>
                  <a:lnTo>
                    <a:pt x="14" y="0"/>
                  </a:lnTo>
                  <a:lnTo>
                    <a:pt x="14" y="0"/>
                  </a:lnTo>
                  <a:lnTo>
                    <a:pt x="21" y="2"/>
                  </a:lnTo>
                  <a:lnTo>
                    <a:pt x="27" y="3"/>
                  </a:lnTo>
                  <a:lnTo>
                    <a:pt x="28" y="9"/>
                  </a:lnTo>
                  <a:lnTo>
                    <a:pt x="30" y="14"/>
                  </a:lnTo>
                  <a:lnTo>
                    <a:pt x="30" y="14"/>
                  </a:lnTo>
                  <a:lnTo>
                    <a:pt x="28" y="20"/>
                  </a:lnTo>
                  <a:lnTo>
                    <a:pt x="27" y="25"/>
                  </a:lnTo>
                  <a:lnTo>
                    <a:pt x="21" y="29"/>
                  </a:lnTo>
                  <a:lnTo>
                    <a:pt x="14" y="29"/>
                  </a:lnTo>
                  <a:lnTo>
                    <a:pt x="14" y="29"/>
                  </a:lnTo>
                  <a:lnTo>
                    <a:pt x="9" y="29"/>
                  </a:lnTo>
                  <a:lnTo>
                    <a:pt x="3" y="25"/>
                  </a:lnTo>
                  <a:lnTo>
                    <a:pt x="1"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26" name="Freeform 1324"/>
            <p:cNvSpPr/>
            <p:nvPr/>
          </p:nvSpPr>
          <p:spPr bwMode="auto">
            <a:xfrm>
              <a:off x="2413082" y="2365566"/>
              <a:ext cx="517692" cy="548535"/>
            </a:xfrm>
            <a:custGeom>
              <a:avLst/>
              <a:gdLst>
                <a:gd name="T0" fmla="*/ 0 w 212"/>
                <a:gd name="T1" fmla="*/ 227 h 227"/>
                <a:gd name="T2" fmla="*/ 64 w 212"/>
                <a:gd name="T3" fmla="*/ 0 h 227"/>
                <a:gd name="T4" fmla="*/ 212 w 212"/>
                <a:gd name="T5" fmla="*/ 227 h 227"/>
              </a:gdLst>
              <a:ahLst/>
              <a:cxnLst>
                <a:cxn ang="0">
                  <a:pos x="T0" y="T1"/>
                </a:cxn>
                <a:cxn ang="0">
                  <a:pos x="T2" y="T3"/>
                </a:cxn>
                <a:cxn ang="0">
                  <a:pos x="T4" y="T5"/>
                </a:cxn>
              </a:cxnLst>
              <a:rect l="0" t="0" r="r" b="b"/>
              <a:pathLst>
                <a:path w="212" h="227">
                  <a:moveTo>
                    <a:pt x="0" y="227"/>
                  </a:moveTo>
                  <a:lnTo>
                    <a:pt x="64" y="0"/>
                  </a:lnTo>
                  <a:lnTo>
                    <a:pt x="212" y="227"/>
                  </a:lnTo>
                </a:path>
              </a:pathLst>
            </a:custGeom>
            <a:noFill/>
            <a:ln w="15875">
              <a:solidFill>
                <a:srgbClr val="79A6D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627" name="Rectangle 1325"/>
            <p:cNvSpPr>
              <a:spLocks noChangeArrowheads="1"/>
            </p:cNvSpPr>
            <p:nvPr/>
          </p:nvSpPr>
          <p:spPr bwMode="auto">
            <a:xfrm>
              <a:off x="2376452" y="3281402"/>
              <a:ext cx="75701" cy="67661"/>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628" name="Rectangle 1326"/>
            <p:cNvSpPr>
              <a:spLocks noChangeArrowheads="1"/>
            </p:cNvSpPr>
            <p:nvPr/>
          </p:nvSpPr>
          <p:spPr bwMode="auto">
            <a:xfrm>
              <a:off x="2530295" y="2744950"/>
              <a:ext cx="75701" cy="70078"/>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629" name="Rectangle 1327"/>
            <p:cNvSpPr>
              <a:spLocks noChangeArrowheads="1"/>
            </p:cNvSpPr>
            <p:nvPr/>
          </p:nvSpPr>
          <p:spPr bwMode="auto">
            <a:xfrm>
              <a:off x="2896586" y="3281402"/>
              <a:ext cx="73258" cy="67661"/>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630" name="Rectangle 1328"/>
            <p:cNvSpPr>
              <a:spLocks noChangeArrowheads="1"/>
            </p:cNvSpPr>
            <p:nvPr/>
          </p:nvSpPr>
          <p:spPr bwMode="auto">
            <a:xfrm>
              <a:off x="3804989" y="3281402"/>
              <a:ext cx="75701" cy="67661"/>
            </a:xfrm>
            <a:prstGeom prst="rect">
              <a:avLst/>
            </a:prstGeom>
            <a:solidFill>
              <a:srgbClr val="2F9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631" name="Freeform 1329"/>
            <p:cNvSpPr/>
            <p:nvPr/>
          </p:nvSpPr>
          <p:spPr bwMode="auto">
            <a:xfrm>
              <a:off x="2413082" y="2778780"/>
              <a:ext cx="1430978" cy="536452"/>
            </a:xfrm>
            <a:custGeom>
              <a:avLst/>
              <a:gdLst>
                <a:gd name="T0" fmla="*/ 0 w 586"/>
                <a:gd name="T1" fmla="*/ 222 h 222"/>
                <a:gd name="T2" fmla="*/ 64 w 586"/>
                <a:gd name="T3" fmla="*/ 0 h 222"/>
                <a:gd name="T4" fmla="*/ 212 w 586"/>
                <a:gd name="T5" fmla="*/ 222 h 222"/>
                <a:gd name="T6" fmla="*/ 586 w 586"/>
                <a:gd name="T7" fmla="*/ 222 h 222"/>
              </a:gdLst>
              <a:ahLst/>
              <a:cxnLst>
                <a:cxn ang="0">
                  <a:pos x="T0" y="T1"/>
                </a:cxn>
                <a:cxn ang="0">
                  <a:pos x="T2" y="T3"/>
                </a:cxn>
                <a:cxn ang="0">
                  <a:pos x="T4" y="T5"/>
                </a:cxn>
                <a:cxn ang="0">
                  <a:pos x="T6" y="T7"/>
                </a:cxn>
              </a:cxnLst>
              <a:rect l="0" t="0" r="r" b="b"/>
              <a:pathLst>
                <a:path w="586" h="222">
                  <a:moveTo>
                    <a:pt x="0" y="222"/>
                  </a:moveTo>
                  <a:lnTo>
                    <a:pt x="64" y="0"/>
                  </a:lnTo>
                  <a:lnTo>
                    <a:pt x="212" y="222"/>
                  </a:lnTo>
                  <a:lnTo>
                    <a:pt x="586" y="222"/>
                  </a:lnTo>
                </a:path>
              </a:pathLst>
            </a:custGeom>
            <a:noFill/>
            <a:ln w="15875">
              <a:solidFill>
                <a:srgbClr val="2F93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632" name="Rectangle 1330"/>
            <p:cNvSpPr>
              <a:spLocks noChangeArrowheads="1"/>
            </p:cNvSpPr>
            <p:nvPr/>
          </p:nvSpPr>
          <p:spPr bwMode="auto">
            <a:xfrm>
              <a:off x="2896586" y="2880271"/>
              <a:ext cx="73258" cy="7007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633" name="Rectangle 1331"/>
            <p:cNvSpPr>
              <a:spLocks noChangeArrowheads="1"/>
            </p:cNvSpPr>
            <p:nvPr/>
          </p:nvSpPr>
          <p:spPr bwMode="auto">
            <a:xfrm>
              <a:off x="2376452" y="2880271"/>
              <a:ext cx="75701" cy="7007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634" name="Rectangle 1332"/>
            <p:cNvSpPr>
              <a:spLocks noChangeArrowheads="1"/>
            </p:cNvSpPr>
            <p:nvPr/>
          </p:nvSpPr>
          <p:spPr bwMode="auto">
            <a:xfrm>
              <a:off x="2544946" y="2614461"/>
              <a:ext cx="73258" cy="7007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635" name="Rectangle 1333"/>
            <p:cNvSpPr>
              <a:spLocks noChangeArrowheads="1"/>
            </p:cNvSpPr>
            <p:nvPr/>
          </p:nvSpPr>
          <p:spPr bwMode="auto">
            <a:xfrm>
              <a:off x="3804989" y="2740117"/>
              <a:ext cx="75701" cy="70078"/>
            </a:xfrm>
            <a:prstGeom prst="rect">
              <a:avLst/>
            </a:prstGeom>
            <a:solidFill>
              <a:srgbClr val="086F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dirty="0"/>
            </a:p>
          </p:txBody>
        </p:sp>
        <p:sp>
          <p:nvSpPr>
            <p:cNvPr id="636" name="Freeform 1334"/>
            <p:cNvSpPr/>
            <p:nvPr/>
          </p:nvSpPr>
          <p:spPr bwMode="auto">
            <a:xfrm>
              <a:off x="2413082" y="2648291"/>
              <a:ext cx="1430978" cy="265810"/>
            </a:xfrm>
            <a:custGeom>
              <a:avLst/>
              <a:gdLst>
                <a:gd name="T0" fmla="*/ 0 w 586"/>
                <a:gd name="T1" fmla="*/ 110 h 110"/>
                <a:gd name="T2" fmla="*/ 70 w 586"/>
                <a:gd name="T3" fmla="*/ 0 h 110"/>
                <a:gd name="T4" fmla="*/ 212 w 586"/>
                <a:gd name="T5" fmla="*/ 110 h 110"/>
                <a:gd name="T6" fmla="*/ 586 w 586"/>
                <a:gd name="T7" fmla="*/ 54 h 110"/>
              </a:gdLst>
              <a:ahLst/>
              <a:cxnLst>
                <a:cxn ang="0">
                  <a:pos x="T0" y="T1"/>
                </a:cxn>
                <a:cxn ang="0">
                  <a:pos x="T2" y="T3"/>
                </a:cxn>
                <a:cxn ang="0">
                  <a:pos x="T4" y="T5"/>
                </a:cxn>
                <a:cxn ang="0">
                  <a:pos x="T6" y="T7"/>
                </a:cxn>
              </a:cxnLst>
              <a:rect l="0" t="0" r="r" b="b"/>
              <a:pathLst>
                <a:path w="586" h="110">
                  <a:moveTo>
                    <a:pt x="0" y="110"/>
                  </a:moveTo>
                  <a:lnTo>
                    <a:pt x="70" y="0"/>
                  </a:lnTo>
                  <a:lnTo>
                    <a:pt x="212" y="110"/>
                  </a:lnTo>
                  <a:lnTo>
                    <a:pt x="586" y="54"/>
                  </a:lnTo>
                </a:path>
              </a:pathLst>
            </a:custGeom>
            <a:noFill/>
            <a:ln w="15875">
              <a:solidFill>
                <a:srgbClr val="086F3C"/>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637" name="Freeform 1335"/>
            <p:cNvSpPr/>
            <p:nvPr/>
          </p:nvSpPr>
          <p:spPr bwMode="auto">
            <a:xfrm>
              <a:off x="3787894" y="3146081"/>
              <a:ext cx="83026" cy="77326"/>
            </a:xfrm>
            <a:custGeom>
              <a:avLst/>
              <a:gdLst>
                <a:gd name="T0" fmla="*/ 0 w 34"/>
                <a:gd name="T1" fmla="*/ 16 h 32"/>
                <a:gd name="T2" fmla="*/ 16 w 34"/>
                <a:gd name="T3" fmla="*/ 0 h 32"/>
                <a:gd name="T4" fmla="*/ 34 w 34"/>
                <a:gd name="T5" fmla="*/ 16 h 32"/>
                <a:gd name="T6" fmla="*/ 16 w 34"/>
                <a:gd name="T7" fmla="*/ 32 h 32"/>
                <a:gd name="T8" fmla="*/ 0 w 34"/>
                <a:gd name="T9" fmla="*/ 16 h 32"/>
              </a:gdLst>
              <a:ahLst/>
              <a:cxnLst>
                <a:cxn ang="0">
                  <a:pos x="T0" y="T1"/>
                </a:cxn>
                <a:cxn ang="0">
                  <a:pos x="T2" y="T3"/>
                </a:cxn>
                <a:cxn ang="0">
                  <a:pos x="T4" y="T5"/>
                </a:cxn>
                <a:cxn ang="0">
                  <a:pos x="T6" y="T7"/>
                </a:cxn>
                <a:cxn ang="0">
                  <a:pos x="T8" y="T9"/>
                </a:cxn>
              </a:cxnLst>
              <a:rect l="0" t="0" r="r" b="b"/>
              <a:pathLst>
                <a:path w="34" h="32">
                  <a:moveTo>
                    <a:pt x="0" y="16"/>
                  </a:moveTo>
                  <a:lnTo>
                    <a:pt x="16" y="0"/>
                  </a:lnTo>
                  <a:lnTo>
                    <a:pt x="34" y="16"/>
                  </a:lnTo>
                  <a:lnTo>
                    <a:pt x="16"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38" name="Freeform 1336"/>
            <p:cNvSpPr/>
            <p:nvPr/>
          </p:nvSpPr>
          <p:spPr bwMode="auto">
            <a:xfrm>
              <a:off x="2891702" y="3146081"/>
              <a:ext cx="83026" cy="77326"/>
            </a:xfrm>
            <a:custGeom>
              <a:avLst/>
              <a:gdLst>
                <a:gd name="T0" fmla="*/ 0 w 34"/>
                <a:gd name="T1" fmla="*/ 16 h 32"/>
                <a:gd name="T2" fmla="*/ 16 w 34"/>
                <a:gd name="T3" fmla="*/ 0 h 32"/>
                <a:gd name="T4" fmla="*/ 34 w 34"/>
                <a:gd name="T5" fmla="*/ 16 h 32"/>
                <a:gd name="T6" fmla="*/ 16 w 34"/>
                <a:gd name="T7" fmla="*/ 32 h 32"/>
                <a:gd name="T8" fmla="*/ 0 w 34"/>
                <a:gd name="T9" fmla="*/ 16 h 32"/>
              </a:gdLst>
              <a:ahLst/>
              <a:cxnLst>
                <a:cxn ang="0">
                  <a:pos x="T0" y="T1"/>
                </a:cxn>
                <a:cxn ang="0">
                  <a:pos x="T2" y="T3"/>
                </a:cxn>
                <a:cxn ang="0">
                  <a:pos x="T4" y="T5"/>
                </a:cxn>
                <a:cxn ang="0">
                  <a:pos x="T6" y="T7"/>
                </a:cxn>
                <a:cxn ang="0">
                  <a:pos x="T8" y="T9"/>
                </a:cxn>
              </a:cxnLst>
              <a:rect l="0" t="0" r="r" b="b"/>
              <a:pathLst>
                <a:path w="34" h="32">
                  <a:moveTo>
                    <a:pt x="0" y="16"/>
                  </a:moveTo>
                  <a:lnTo>
                    <a:pt x="16" y="0"/>
                  </a:lnTo>
                  <a:lnTo>
                    <a:pt x="34" y="16"/>
                  </a:lnTo>
                  <a:lnTo>
                    <a:pt x="16"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39" name="Freeform 1337"/>
            <p:cNvSpPr/>
            <p:nvPr/>
          </p:nvSpPr>
          <p:spPr bwMode="auto">
            <a:xfrm>
              <a:off x="2525411" y="2880271"/>
              <a:ext cx="85469" cy="72494"/>
            </a:xfrm>
            <a:custGeom>
              <a:avLst/>
              <a:gdLst>
                <a:gd name="T0" fmla="*/ 0 w 35"/>
                <a:gd name="T1" fmla="*/ 14 h 30"/>
                <a:gd name="T2" fmla="*/ 18 w 35"/>
                <a:gd name="T3" fmla="*/ 0 h 30"/>
                <a:gd name="T4" fmla="*/ 35 w 35"/>
                <a:gd name="T5" fmla="*/ 14 h 30"/>
                <a:gd name="T6" fmla="*/ 18 w 35"/>
                <a:gd name="T7" fmla="*/ 30 h 30"/>
                <a:gd name="T8" fmla="*/ 0 w 35"/>
                <a:gd name="T9" fmla="*/ 14 h 30"/>
              </a:gdLst>
              <a:ahLst/>
              <a:cxnLst>
                <a:cxn ang="0">
                  <a:pos x="T0" y="T1"/>
                </a:cxn>
                <a:cxn ang="0">
                  <a:pos x="T2" y="T3"/>
                </a:cxn>
                <a:cxn ang="0">
                  <a:pos x="T4" y="T5"/>
                </a:cxn>
                <a:cxn ang="0">
                  <a:pos x="T6" y="T7"/>
                </a:cxn>
                <a:cxn ang="0">
                  <a:pos x="T8" y="T9"/>
                </a:cxn>
              </a:cxnLst>
              <a:rect l="0" t="0" r="r" b="b"/>
              <a:pathLst>
                <a:path w="35" h="30">
                  <a:moveTo>
                    <a:pt x="0" y="14"/>
                  </a:moveTo>
                  <a:lnTo>
                    <a:pt x="18" y="0"/>
                  </a:lnTo>
                  <a:lnTo>
                    <a:pt x="35" y="14"/>
                  </a:lnTo>
                  <a:lnTo>
                    <a:pt x="18" y="30"/>
                  </a:lnTo>
                  <a:lnTo>
                    <a:pt x="0" y="14"/>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40" name="Freeform 1338"/>
            <p:cNvSpPr/>
            <p:nvPr/>
          </p:nvSpPr>
          <p:spPr bwMode="auto">
            <a:xfrm>
              <a:off x="2371568" y="3146081"/>
              <a:ext cx="85469" cy="77326"/>
            </a:xfrm>
            <a:custGeom>
              <a:avLst/>
              <a:gdLst>
                <a:gd name="T0" fmla="*/ 0 w 35"/>
                <a:gd name="T1" fmla="*/ 16 h 32"/>
                <a:gd name="T2" fmla="*/ 17 w 35"/>
                <a:gd name="T3" fmla="*/ 0 h 32"/>
                <a:gd name="T4" fmla="*/ 35 w 35"/>
                <a:gd name="T5" fmla="*/ 16 h 32"/>
                <a:gd name="T6" fmla="*/ 17 w 35"/>
                <a:gd name="T7" fmla="*/ 32 h 32"/>
                <a:gd name="T8" fmla="*/ 0 w 35"/>
                <a:gd name="T9" fmla="*/ 16 h 32"/>
              </a:gdLst>
              <a:ahLst/>
              <a:cxnLst>
                <a:cxn ang="0">
                  <a:pos x="T0" y="T1"/>
                </a:cxn>
                <a:cxn ang="0">
                  <a:pos x="T2" y="T3"/>
                </a:cxn>
                <a:cxn ang="0">
                  <a:pos x="T4" y="T5"/>
                </a:cxn>
                <a:cxn ang="0">
                  <a:pos x="T6" y="T7"/>
                </a:cxn>
                <a:cxn ang="0">
                  <a:pos x="T8" y="T9"/>
                </a:cxn>
              </a:cxnLst>
              <a:rect l="0" t="0" r="r" b="b"/>
              <a:pathLst>
                <a:path w="35" h="32">
                  <a:moveTo>
                    <a:pt x="0" y="16"/>
                  </a:moveTo>
                  <a:lnTo>
                    <a:pt x="17" y="0"/>
                  </a:lnTo>
                  <a:lnTo>
                    <a:pt x="35" y="16"/>
                  </a:lnTo>
                  <a:lnTo>
                    <a:pt x="17" y="32"/>
                  </a:lnTo>
                  <a:lnTo>
                    <a:pt x="0" y="16"/>
                  </a:lnTo>
                  <a:close/>
                </a:path>
              </a:pathLst>
            </a:custGeom>
            <a:solidFill>
              <a:srgbClr val="91C3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41" name="Freeform 1339"/>
            <p:cNvSpPr/>
            <p:nvPr/>
          </p:nvSpPr>
          <p:spPr bwMode="auto">
            <a:xfrm>
              <a:off x="2413082" y="2914101"/>
              <a:ext cx="1409002" cy="270643"/>
            </a:xfrm>
            <a:custGeom>
              <a:avLst/>
              <a:gdLst>
                <a:gd name="T0" fmla="*/ 0 w 577"/>
                <a:gd name="T1" fmla="*/ 112 h 112"/>
                <a:gd name="T2" fmla="*/ 64 w 577"/>
                <a:gd name="T3" fmla="*/ 0 h 112"/>
                <a:gd name="T4" fmla="*/ 212 w 577"/>
                <a:gd name="T5" fmla="*/ 112 h 112"/>
                <a:gd name="T6" fmla="*/ 577 w 577"/>
                <a:gd name="T7" fmla="*/ 112 h 112"/>
              </a:gdLst>
              <a:ahLst/>
              <a:cxnLst>
                <a:cxn ang="0">
                  <a:pos x="T0" y="T1"/>
                </a:cxn>
                <a:cxn ang="0">
                  <a:pos x="T2" y="T3"/>
                </a:cxn>
                <a:cxn ang="0">
                  <a:pos x="T4" y="T5"/>
                </a:cxn>
                <a:cxn ang="0">
                  <a:pos x="T6" y="T7"/>
                </a:cxn>
              </a:cxnLst>
              <a:rect l="0" t="0" r="r" b="b"/>
              <a:pathLst>
                <a:path w="577" h="112">
                  <a:moveTo>
                    <a:pt x="0" y="112"/>
                  </a:moveTo>
                  <a:lnTo>
                    <a:pt x="64" y="0"/>
                  </a:lnTo>
                  <a:lnTo>
                    <a:pt x="212" y="112"/>
                  </a:lnTo>
                  <a:lnTo>
                    <a:pt x="577" y="112"/>
                  </a:lnTo>
                </a:path>
              </a:pathLst>
            </a:custGeom>
            <a:noFill/>
            <a:ln w="15875">
              <a:solidFill>
                <a:srgbClr val="91C35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2000" dirty="0"/>
            </a:p>
          </p:txBody>
        </p:sp>
        <p:sp>
          <p:nvSpPr>
            <p:cNvPr id="654" name="Freeform 1357"/>
            <p:cNvSpPr/>
            <p:nvPr/>
          </p:nvSpPr>
          <p:spPr bwMode="auto">
            <a:xfrm>
              <a:off x="2767162" y="2993843"/>
              <a:ext cx="80585" cy="70078"/>
            </a:xfrm>
            <a:custGeom>
              <a:avLst/>
              <a:gdLst>
                <a:gd name="T0" fmla="*/ 0 w 33"/>
                <a:gd name="T1" fmla="*/ 14 h 29"/>
                <a:gd name="T2" fmla="*/ 0 w 33"/>
                <a:gd name="T3" fmla="*/ 14 h 29"/>
                <a:gd name="T4" fmla="*/ 2 w 33"/>
                <a:gd name="T5" fmla="*/ 9 h 29"/>
                <a:gd name="T6" fmla="*/ 6 w 33"/>
                <a:gd name="T7" fmla="*/ 3 h 29"/>
                <a:gd name="T8" fmla="*/ 11 w 33"/>
                <a:gd name="T9" fmla="*/ 1 h 29"/>
                <a:gd name="T10" fmla="*/ 17 w 33"/>
                <a:gd name="T11" fmla="*/ 0 h 29"/>
                <a:gd name="T12" fmla="*/ 17 w 33"/>
                <a:gd name="T13" fmla="*/ 0 h 29"/>
                <a:gd name="T14" fmla="*/ 22 w 33"/>
                <a:gd name="T15" fmla="*/ 1 h 29"/>
                <a:gd name="T16" fmla="*/ 27 w 33"/>
                <a:gd name="T17" fmla="*/ 3 h 29"/>
                <a:gd name="T18" fmla="*/ 31 w 33"/>
                <a:gd name="T19" fmla="*/ 9 h 29"/>
                <a:gd name="T20" fmla="*/ 33 w 33"/>
                <a:gd name="T21" fmla="*/ 14 h 29"/>
                <a:gd name="T22" fmla="*/ 33 w 33"/>
                <a:gd name="T23" fmla="*/ 14 h 29"/>
                <a:gd name="T24" fmla="*/ 31 w 33"/>
                <a:gd name="T25" fmla="*/ 19 h 29"/>
                <a:gd name="T26" fmla="*/ 27 w 33"/>
                <a:gd name="T27" fmla="*/ 25 h 29"/>
                <a:gd name="T28" fmla="*/ 22 w 33"/>
                <a:gd name="T29" fmla="*/ 29 h 29"/>
                <a:gd name="T30" fmla="*/ 17 w 33"/>
                <a:gd name="T31" fmla="*/ 29 h 29"/>
                <a:gd name="T32" fmla="*/ 17 w 33"/>
                <a:gd name="T33" fmla="*/ 29 h 29"/>
                <a:gd name="T34" fmla="*/ 11 w 33"/>
                <a:gd name="T35" fmla="*/ 29 h 29"/>
                <a:gd name="T36" fmla="*/ 6 w 33"/>
                <a:gd name="T37" fmla="*/ 25 h 29"/>
                <a:gd name="T38" fmla="*/ 2 w 33"/>
                <a:gd name="T39" fmla="*/ 19 h 29"/>
                <a:gd name="T40" fmla="*/ 0 w 33"/>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9">
                  <a:moveTo>
                    <a:pt x="0" y="14"/>
                  </a:moveTo>
                  <a:lnTo>
                    <a:pt x="0" y="14"/>
                  </a:lnTo>
                  <a:lnTo>
                    <a:pt x="2" y="9"/>
                  </a:lnTo>
                  <a:lnTo>
                    <a:pt x="6" y="3"/>
                  </a:lnTo>
                  <a:lnTo>
                    <a:pt x="11" y="1"/>
                  </a:lnTo>
                  <a:lnTo>
                    <a:pt x="17" y="0"/>
                  </a:lnTo>
                  <a:lnTo>
                    <a:pt x="17" y="0"/>
                  </a:lnTo>
                  <a:lnTo>
                    <a:pt x="22" y="1"/>
                  </a:lnTo>
                  <a:lnTo>
                    <a:pt x="27" y="3"/>
                  </a:lnTo>
                  <a:lnTo>
                    <a:pt x="31" y="9"/>
                  </a:lnTo>
                  <a:lnTo>
                    <a:pt x="33" y="14"/>
                  </a:lnTo>
                  <a:lnTo>
                    <a:pt x="33" y="14"/>
                  </a:lnTo>
                  <a:lnTo>
                    <a:pt x="31" y="19"/>
                  </a:lnTo>
                  <a:lnTo>
                    <a:pt x="27" y="25"/>
                  </a:lnTo>
                  <a:lnTo>
                    <a:pt x="22" y="29"/>
                  </a:lnTo>
                  <a:lnTo>
                    <a:pt x="17" y="29"/>
                  </a:lnTo>
                  <a:lnTo>
                    <a:pt x="17" y="29"/>
                  </a:lnTo>
                  <a:lnTo>
                    <a:pt x="11" y="29"/>
                  </a:lnTo>
                  <a:lnTo>
                    <a:pt x="6" y="25"/>
                  </a:lnTo>
                  <a:lnTo>
                    <a:pt x="2" y="19"/>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60" name="Freeform 1363"/>
            <p:cNvSpPr/>
            <p:nvPr/>
          </p:nvSpPr>
          <p:spPr bwMode="auto">
            <a:xfrm>
              <a:off x="2732975" y="2870605"/>
              <a:ext cx="75701" cy="70078"/>
            </a:xfrm>
            <a:custGeom>
              <a:avLst/>
              <a:gdLst>
                <a:gd name="T0" fmla="*/ 0 w 31"/>
                <a:gd name="T1" fmla="*/ 15 h 29"/>
                <a:gd name="T2" fmla="*/ 0 w 31"/>
                <a:gd name="T3" fmla="*/ 15 h 29"/>
                <a:gd name="T4" fmla="*/ 2 w 31"/>
                <a:gd name="T5" fmla="*/ 9 h 29"/>
                <a:gd name="T6" fmla="*/ 4 w 31"/>
                <a:gd name="T7" fmla="*/ 4 h 29"/>
                <a:gd name="T8" fmla="*/ 9 w 31"/>
                <a:gd name="T9" fmla="*/ 2 h 29"/>
                <a:gd name="T10" fmla="*/ 16 w 31"/>
                <a:gd name="T11" fmla="*/ 0 h 29"/>
                <a:gd name="T12" fmla="*/ 16 w 31"/>
                <a:gd name="T13" fmla="*/ 0 h 29"/>
                <a:gd name="T14" fmla="*/ 22 w 31"/>
                <a:gd name="T15" fmla="*/ 2 h 29"/>
                <a:gd name="T16" fmla="*/ 27 w 31"/>
                <a:gd name="T17" fmla="*/ 4 h 29"/>
                <a:gd name="T18" fmla="*/ 29 w 31"/>
                <a:gd name="T19" fmla="*/ 9 h 29"/>
                <a:gd name="T20" fmla="*/ 31 w 31"/>
                <a:gd name="T21" fmla="*/ 15 h 29"/>
                <a:gd name="T22" fmla="*/ 31 w 31"/>
                <a:gd name="T23" fmla="*/ 15 h 29"/>
                <a:gd name="T24" fmla="*/ 29 w 31"/>
                <a:gd name="T25" fmla="*/ 20 h 29"/>
                <a:gd name="T26" fmla="*/ 27 w 31"/>
                <a:gd name="T27" fmla="*/ 25 h 29"/>
                <a:gd name="T28" fmla="*/ 22 w 31"/>
                <a:gd name="T29" fmla="*/ 27 h 29"/>
                <a:gd name="T30" fmla="*/ 16 w 31"/>
                <a:gd name="T31" fmla="*/ 29 h 29"/>
                <a:gd name="T32" fmla="*/ 16 w 31"/>
                <a:gd name="T33" fmla="*/ 29 h 29"/>
                <a:gd name="T34" fmla="*/ 9 w 31"/>
                <a:gd name="T35" fmla="*/ 27 h 29"/>
                <a:gd name="T36" fmla="*/ 4 w 31"/>
                <a:gd name="T37" fmla="*/ 25 h 29"/>
                <a:gd name="T38" fmla="*/ 2 w 31"/>
                <a:gd name="T39" fmla="*/ 20 h 29"/>
                <a:gd name="T40" fmla="*/ 0 w 31"/>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0" y="15"/>
                  </a:moveTo>
                  <a:lnTo>
                    <a:pt x="0" y="15"/>
                  </a:lnTo>
                  <a:lnTo>
                    <a:pt x="2" y="9"/>
                  </a:lnTo>
                  <a:lnTo>
                    <a:pt x="4" y="4"/>
                  </a:lnTo>
                  <a:lnTo>
                    <a:pt x="9" y="2"/>
                  </a:lnTo>
                  <a:lnTo>
                    <a:pt x="16" y="0"/>
                  </a:lnTo>
                  <a:lnTo>
                    <a:pt x="16" y="0"/>
                  </a:lnTo>
                  <a:lnTo>
                    <a:pt x="22" y="2"/>
                  </a:lnTo>
                  <a:lnTo>
                    <a:pt x="27" y="4"/>
                  </a:lnTo>
                  <a:lnTo>
                    <a:pt x="29" y="9"/>
                  </a:lnTo>
                  <a:lnTo>
                    <a:pt x="31" y="15"/>
                  </a:lnTo>
                  <a:lnTo>
                    <a:pt x="31" y="15"/>
                  </a:lnTo>
                  <a:lnTo>
                    <a:pt x="29" y="20"/>
                  </a:lnTo>
                  <a:lnTo>
                    <a:pt x="27" y="25"/>
                  </a:lnTo>
                  <a:lnTo>
                    <a:pt x="22" y="27"/>
                  </a:lnTo>
                  <a:lnTo>
                    <a:pt x="16" y="29"/>
                  </a:lnTo>
                  <a:lnTo>
                    <a:pt x="16" y="29"/>
                  </a:lnTo>
                  <a:lnTo>
                    <a:pt x="9" y="27"/>
                  </a:lnTo>
                  <a:lnTo>
                    <a:pt x="4" y="25"/>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sp>
          <p:nvSpPr>
            <p:cNvPr id="662" name="Freeform 1365"/>
            <p:cNvSpPr/>
            <p:nvPr/>
          </p:nvSpPr>
          <p:spPr bwMode="auto">
            <a:xfrm>
              <a:off x="2540063" y="2979345"/>
              <a:ext cx="73258" cy="70078"/>
            </a:xfrm>
            <a:custGeom>
              <a:avLst/>
              <a:gdLst>
                <a:gd name="T0" fmla="*/ 0 w 30"/>
                <a:gd name="T1" fmla="*/ 15 h 29"/>
                <a:gd name="T2" fmla="*/ 0 w 30"/>
                <a:gd name="T3" fmla="*/ 15 h 29"/>
                <a:gd name="T4" fmla="*/ 2 w 30"/>
                <a:gd name="T5" fmla="*/ 9 h 29"/>
                <a:gd name="T6" fmla="*/ 3 w 30"/>
                <a:gd name="T7" fmla="*/ 4 h 29"/>
                <a:gd name="T8" fmla="*/ 9 w 30"/>
                <a:gd name="T9" fmla="*/ 0 h 29"/>
                <a:gd name="T10" fmla="*/ 14 w 30"/>
                <a:gd name="T11" fmla="*/ 0 h 29"/>
                <a:gd name="T12" fmla="*/ 14 w 30"/>
                <a:gd name="T13" fmla="*/ 0 h 29"/>
                <a:gd name="T14" fmla="*/ 21 w 30"/>
                <a:gd name="T15" fmla="*/ 0 h 29"/>
                <a:gd name="T16" fmla="*/ 27 w 30"/>
                <a:gd name="T17" fmla="*/ 4 h 29"/>
                <a:gd name="T18" fmla="*/ 29 w 30"/>
                <a:gd name="T19" fmla="*/ 9 h 29"/>
                <a:gd name="T20" fmla="*/ 30 w 30"/>
                <a:gd name="T21" fmla="*/ 15 h 29"/>
                <a:gd name="T22" fmla="*/ 30 w 30"/>
                <a:gd name="T23" fmla="*/ 15 h 29"/>
                <a:gd name="T24" fmla="*/ 29 w 30"/>
                <a:gd name="T25" fmla="*/ 20 h 29"/>
                <a:gd name="T26" fmla="*/ 27 w 30"/>
                <a:gd name="T27" fmla="*/ 25 h 29"/>
                <a:gd name="T28" fmla="*/ 21 w 30"/>
                <a:gd name="T29" fmla="*/ 27 h 29"/>
                <a:gd name="T30" fmla="*/ 14 w 30"/>
                <a:gd name="T31" fmla="*/ 29 h 29"/>
                <a:gd name="T32" fmla="*/ 14 w 30"/>
                <a:gd name="T33" fmla="*/ 29 h 29"/>
                <a:gd name="T34" fmla="*/ 9 w 30"/>
                <a:gd name="T35" fmla="*/ 27 h 29"/>
                <a:gd name="T36" fmla="*/ 3 w 30"/>
                <a:gd name="T37" fmla="*/ 25 h 29"/>
                <a:gd name="T38" fmla="*/ 2 w 30"/>
                <a:gd name="T39" fmla="*/ 20 h 29"/>
                <a:gd name="T40" fmla="*/ 0 w 30"/>
                <a:gd name="T4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0" y="15"/>
                  </a:moveTo>
                  <a:lnTo>
                    <a:pt x="0" y="15"/>
                  </a:lnTo>
                  <a:lnTo>
                    <a:pt x="2" y="9"/>
                  </a:lnTo>
                  <a:lnTo>
                    <a:pt x="3" y="4"/>
                  </a:lnTo>
                  <a:lnTo>
                    <a:pt x="9" y="0"/>
                  </a:lnTo>
                  <a:lnTo>
                    <a:pt x="14" y="0"/>
                  </a:lnTo>
                  <a:lnTo>
                    <a:pt x="14" y="0"/>
                  </a:lnTo>
                  <a:lnTo>
                    <a:pt x="21" y="0"/>
                  </a:lnTo>
                  <a:lnTo>
                    <a:pt x="27" y="4"/>
                  </a:lnTo>
                  <a:lnTo>
                    <a:pt x="29" y="9"/>
                  </a:lnTo>
                  <a:lnTo>
                    <a:pt x="30" y="15"/>
                  </a:lnTo>
                  <a:lnTo>
                    <a:pt x="30" y="15"/>
                  </a:lnTo>
                  <a:lnTo>
                    <a:pt x="29" y="20"/>
                  </a:lnTo>
                  <a:lnTo>
                    <a:pt x="27" y="25"/>
                  </a:lnTo>
                  <a:lnTo>
                    <a:pt x="21" y="27"/>
                  </a:lnTo>
                  <a:lnTo>
                    <a:pt x="14" y="29"/>
                  </a:lnTo>
                  <a:lnTo>
                    <a:pt x="14" y="29"/>
                  </a:lnTo>
                  <a:lnTo>
                    <a:pt x="9" y="27"/>
                  </a:lnTo>
                  <a:lnTo>
                    <a:pt x="3" y="25"/>
                  </a:lnTo>
                  <a:lnTo>
                    <a:pt x="2" y="2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dirty="0"/>
            </a:p>
          </p:txBody>
        </p:sp>
      </p:grpSp>
      <p:sp>
        <p:nvSpPr>
          <p:cNvPr id="392" name="Rectangle 391"/>
          <p:cNvSpPr/>
          <p:nvPr/>
        </p:nvSpPr>
        <p:spPr>
          <a:xfrm>
            <a:off x="-573615" y="3857206"/>
            <a:ext cx="2430387" cy="276999"/>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Immunosuppressants: </a:t>
            </a:r>
            <a:endParaRPr kumimoji="0" lang="en-US" sz="1200" i="0" u="none" strike="noStrike" kern="0" cap="none" spc="0" normalizeH="0" baseline="0" noProof="0" dirty="0">
              <a:ln>
                <a:noFill/>
              </a:ln>
              <a:solidFill>
                <a:schemeClr val="accent6">
                  <a:lumMod val="50000"/>
                </a:schemeClr>
              </a:solidFill>
              <a:effectLst/>
              <a:uLnTx/>
              <a:uFillTx/>
            </a:endParaRPr>
          </a:p>
        </p:txBody>
      </p:sp>
      <p:sp>
        <p:nvSpPr>
          <p:cNvPr id="393" name="Rectangle 392"/>
          <p:cNvSpPr/>
          <p:nvPr/>
        </p:nvSpPr>
        <p:spPr>
          <a:xfrm>
            <a:off x="-573615" y="6265259"/>
            <a:ext cx="2430387" cy="276999"/>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Immunosuppressants: </a:t>
            </a:r>
            <a:endParaRPr kumimoji="0" lang="en-US" sz="1200" i="0" u="none" strike="noStrike" kern="0" cap="none" spc="0" normalizeH="0" baseline="0" noProof="0" dirty="0">
              <a:ln>
                <a:noFill/>
              </a:ln>
              <a:solidFill>
                <a:schemeClr val="accent6">
                  <a:lumMod val="50000"/>
                </a:schemeClr>
              </a:solidFill>
              <a:effectLst/>
              <a:uLnTx/>
              <a:uFillTx/>
            </a:endParaRPr>
          </a:p>
        </p:txBody>
      </p:sp>
      <p:sp>
        <p:nvSpPr>
          <p:cNvPr id="394" name="Rectangle 393"/>
          <p:cNvSpPr/>
          <p:nvPr/>
        </p:nvSpPr>
        <p:spPr>
          <a:xfrm>
            <a:off x="1825305" y="3861353"/>
            <a:ext cx="2430387"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AZA 250 mg QD</a:t>
            </a:r>
            <a:endParaRPr kumimoji="0" lang="en-US" sz="1200" i="0" u="none" strike="noStrike" kern="0" cap="none" spc="0" normalizeH="0" baseline="0" noProof="0" dirty="0">
              <a:ln>
                <a:noFill/>
              </a:ln>
              <a:solidFill>
                <a:schemeClr val="accent6">
                  <a:lumMod val="50000"/>
                </a:schemeClr>
              </a:solidFill>
              <a:effectLst/>
              <a:uLnTx/>
              <a:uFillTx/>
            </a:endParaRPr>
          </a:p>
        </p:txBody>
      </p:sp>
      <p:sp>
        <p:nvSpPr>
          <p:cNvPr id="399" name="Rectangle 398"/>
          <p:cNvSpPr/>
          <p:nvPr/>
        </p:nvSpPr>
        <p:spPr>
          <a:xfrm>
            <a:off x="6208694" y="3861353"/>
            <a:ext cx="3982345" cy="2769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AZA 50 mg BID, Methylprednisone 8 mg QD</a:t>
            </a:r>
            <a:endParaRPr kumimoji="0" lang="en-US" sz="1200" i="0" u="none" strike="noStrike" kern="0" cap="none" spc="0" normalizeH="0" baseline="0" noProof="0" dirty="0">
              <a:ln>
                <a:noFill/>
              </a:ln>
              <a:solidFill>
                <a:schemeClr val="accent6">
                  <a:lumMod val="50000"/>
                </a:schemeClr>
              </a:solidFill>
              <a:effectLst/>
              <a:uLnTx/>
              <a:uFillTx/>
            </a:endParaRPr>
          </a:p>
        </p:txBody>
      </p:sp>
      <p:sp>
        <p:nvSpPr>
          <p:cNvPr id="400" name="Rectangle 399"/>
          <p:cNvSpPr/>
          <p:nvPr/>
        </p:nvSpPr>
        <p:spPr>
          <a:xfrm>
            <a:off x="1222921" y="6265259"/>
            <a:ext cx="2430387" cy="276999"/>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MMF 1500 mg BID</a:t>
            </a:r>
            <a:endParaRPr kumimoji="0" lang="en-US" sz="1200" i="0" u="none" strike="noStrike" kern="0" cap="none" spc="0" normalizeH="0" baseline="0" noProof="0" dirty="0">
              <a:ln>
                <a:noFill/>
              </a:ln>
              <a:solidFill>
                <a:schemeClr val="accent6">
                  <a:lumMod val="50000"/>
                </a:schemeClr>
              </a:solidFill>
              <a:effectLst/>
              <a:uLnTx/>
              <a:uFillTx/>
            </a:endParaRPr>
          </a:p>
        </p:txBody>
      </p:sp>
      <p:sp>
        <p:nvSpPr>
          <p:cNvPr id="401" name="Rectangle 400"/>
          <p:cNvSpPr/>
          <p:nvPr/>
        </p:nvSpPr>
        <p:spPr>
          <a:xfrm>
            <a:off x="5690335" y="6265259"/>
            <a:ext cx="3623555" cy="276999"/>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kern="0" dirty="0">
                <a:solidFill>
                  <a:schemeClr val="accent6">
                    <a:lumMod val="50000"/>
                  </a:schemeClr>
                </a:solidFill>
              </a:rPr>
              <a:t>AZA 50 mg TID, Methylprednisone 18 mg QOD</a:t>
            </a:r>
            <a:endParaRPr kumimoji="0" lang="en-US" sz="1200" i="0" u="none" strike="noStrike" kern="0" cap="none" spc="0" normalizeH="0" baseline="0" noProof="0" dirty="0">
              <a:ln>
                <a:noFill/>
              </a:ln>
              <a:solidFill>
                <a:schemeClr val="accent6">
                  <a:lumMod val="50000"/>
                </a:schemeClr>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Argenx2">
      <a:dk1>
        <a:srgbClr val="000000"/>
      </a:dk1>
      <a:lt1>
        <a:srgbClr val="FFFFFF"/>
      </a:lt1>
      <a:dk2>
        <a:srgbClr val="595A59"/>
      </a:dk2>
      <a:lt2>
        <a:srgbClr val="ABACAB"/>
      </a:lt2>
      <a:accent1>
        <a:srgbClr val="90C353"/>
      </a:accent1>
      <a:accent2>
        <a:srgbClr val="076F3C"/>
      </a:accent2>
      <a:accent3>
        <a:srgbClr val="0B426D"/>
      </a:accent3>
      <a:accent4>
        <a:srgbClr val="CBDCEE"/>
      </a:accent4>
      <a:accent5>
        <a:srgbClr val="EEEBE1"/>
      </a:accent5>
      <a:accent6>
        <a:srgbClr val="EFF4F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p : p r o p e r t i e s   x m l n s : p = " h t t p : / / s c h e m a s . m i c r o s o f t . c o m / o f f i c e / 2 0 0 6 / m e t a d a t a / p r o p e r t i e s "   x m l n s : x s i = " h t t p : / / w w w . w 3 . o r g / 2 0 0 1 / X M L S c h e m a - i n s t a n c e "   x m l n s : p c = " h t t p : / / s c h e m a s . m i c r o s o f t . c o m / o f f i c e / i n f o p a t h / 2 0 0 7 / P a r t n e r C o n t r o l s " > < d o c u m e n t M a n a g e m e n t > < l c f 7 6 f 1 5 5 c e d 4 d d c b 4 0 9 7 1 3 4 f f 3 c 3 3 2 f   x m l n s = " c d 5 2 3 e 3 f - 3 0 3 9 - 4 7 d 8 - 8 8 0 4 - 4 c 4 5 5 6 6 9 9 9 6 9 " > < T e r m s   x m l n s = " h t t p : / / s c h e m a s . m i c r o s o f t . c o m / o f f i c e / i n f o p a t h / 2 0 0 7 / P a r t n e r C o n t r o l s " > < / T e r m s > < / l c f 7 6 f 1 5 5 c e d 4 d d c b 4 0 9 7 1 3 4 f f 3 c 3 3 2 f > < T a x C a t c h A l l   x m l n s = " 7 0 c b 0 2 e b - 3 8 e a - 4 7 8 7 - b 0 9 0 - d 7 2 3 5 4 c 6 2 6 3 1 "   x s i : n i l = " t r u e " / > < / d o c u m e n t M a n a g e m e n t > < / p : p r o p e r t i e s > 
</file>

<file path=customXml/item2.xml>��< ? x m l   v e r s i o n = " 1 . 0 " ? > < c t : c o n t e n t T y p e S c h e m a   c t : _ = " "   m a : _ = " "   m a : c o n t e n t T y p e N a m e = " D o c u m e n t "   m a : c o n t e n t T y p e I D = " 0 x 0 1 0 1 0 0 5 3 7 5 C 8 C 4 5 9 C B 8 A 4 2 8 8 3 7 A 5 C 8 8 5 9 6 7 2 5 8 "   m a : c o n t e n t T y p e V e r s i o n = " 9 "   m a : c o n t e n t T y p e D e s c r i p t i o n = " C r e a t e   a   n e w   d o c u m e n t . "   m a : c o n t e n t T y p e S c o p e = " "   m a : v e r s i o n I D = " 5 3 d 3 2 d e a e a e d e 5 f 0 3 6 b e 2 e 1 a 2 e d 2 6 d c 4 "   x m l n s : c t = " h t t p : / / s c h e m a s . m i c r o s o f t . c o m / o f f i c e / 2 0 0 6 / m e t a d a t a / c o n t e n t T y p e "   x m l n s : m a = " h t t p : / / s c h e m a s . m i c r o s o f t . c o m / o f f i c e / 2 0 0 6 / m e t a d a t a / p r o p e r t i e s / m e t a A t t r i b u t e s " >  
 < x s d : s c h e m a   t a r g e t N a m e s p a c e = " h t t p : / / s c h e m a s . m i c r o s o f t . c o m / o f f i c e / 2 0 0 6 / m e t a d a t a / p r o p e r t i e s "   m a : r o o t = " t r u e "   m a : f i e l d s I D = " f 1 c a 5 7 7 0 9 3 9 b 4 d 2 0 2 a 9 9 0 e e f 9 e 9 7 4 c f f "   n s 2 : _ = " "   n s 3 : _ = " "   x m l n s : x s d = " h t t p : / / w w w . w 3 . o r g / 2 0 0 1 / X M L S c h e m a "   x m l n s : x s = " h t t p : / / w w w . w 3 . o r g / 2 0 0 1 / X M L S c h e m a "   x m l n s : p = " h t t p : / / s c h e m a s . m i c r o s o f t . c o m / o f f i c e / 2 0 0 6 / m e t a d a t a / p r o p e r t i e s "   x m l n s : n s 2 = " c d 5 2 3 e 3 f - 3 0 3 9 - 4 7 d 8 - 8 8 0 4 - 4 c 4 5 5 6 6 9 9 9 6 9 "   x m l n s : n s 3 = " 7 0 c b 0 2 e b - 3 8 e a - 4 7 8 7 - b 0 9 0 - d 7 2 3 5 4 c 6 2 6 3 1 " >  
 < x s d : i m p o r t   n a m e s p a c e = " c d 5 2 3 e 3 f - 3 0 3 9 - 4 7 d 8 - 8 8 0 4 - 4 c 4 5 5 6 6 9 9 9 6 9 " / >  
 < x s d : i m p o r t   n a m e s p a c e = " 7 0 c b 0 2 e b - 3 8 e a - 4 7 8 7 - b 0 9 0 - d 7 2 3 5 4 c 6 2 6 3 1 " / >  
 < x s d : e l e m e n t   n a m e = " p r o p e r t i e s " >  
 < x s d : c o m p l e x T y p e >  
 < x s d : s e q u e n c e >  
 < x s d : e l e m e n t   n a m e = " d o c u m e n t M a n a g e m e n t " >  
 < x s d : c o m p l e x T y p e >  
 < x s d : a l l >  
 < x s d : e l e m e n t   r e f = " n s 2 : M e d i a S e r v i c e M e t a d a t a "   m i n O c c u r s = " 0 " / >  
 < x s d : e l e m e n t   r e f = " n s 2 : M e d i a S e r v i c e F a s t M e t a d a t a "   m i n O c c u r s = " 0 " / >  
 < x s d : e l e m e n t   r e f = " n s 2 : l c f 7 6 f 1 5 5 c e d 4 d d c b 4 0 9 7 1 3 4 f f 3 c 3 3 2 f "   m i n O c c u r s = " 0 " / >  
 < x s d : e l e m e n t   r e f = " n s 3 : T a x C a t c h A l l "   m i n O c c u r s = " 0 " / >  
 < x s d : e l e m e n t   r e f = " n s 2 : M e d i a S e r v i c e O C R "   m i n O c c u r s = " 0 " / >  
 < x s d : e l e m e n t   r e f = " n s 2 : M e d i a S e r v i c e G e n e r a t i o n T i m e "   m i n O c c u r s = " 0 " / >  
 < x s d : e l e m e n t   r e f = " n s 2 : M e d i a S e r v i c e E v e n t H a s h C o d e "   m i n O c c u r s = " 0 " / >  
 < x s d : e l e m e n t   r e f = " n s 2 : M e d i a L e n g t h I n S e c o n d s "   m i n O c c u r s = " 0 " / >  
 < / x s d : a l l >  
 < / x s d : c o m p l e x T y p e >  
 < / x s d : e l e m e n t >  
 < / x s d : s e q u e n c e >  
 < / x s d : c o m p l e x T y p e >  
 < / x s d : e l e m e n t >  
 < / x s d : s c h e m a >  
 < x s d : s c h e m a   t a r g e t N a m e s p a c e = " c d 5 2 3 e 3 f - 3 0 3 9 - 4 7 d 8 - 8 8 0 4 - 4 c 4 5 5 6 6 9 9 9 6 9 " 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e 2 c 3 5 3 0 - 6 5 f e - 4 6 a c - 8 3 e 0 - 4 e 2 d f 2 0 0 0 2 2 6 "   m a : t e r m S e t I d = " 0 9 8 1 4 c d 3 - 5 6 8 e - f e 9 0 - 9 8 1 4 - 8 d 6 2 1 f f 8 f b 8 4 "   m a : a n c h o r I d = " f b a 5 4 f b 3 - c 3 e 1 - f e 8 1 - a 7 7 6 - c a 4 b 6 9 1 4 8 c 4 d "   m a : o p e n = " t r u e "   m a : i s K e y w o r d = " f a l s e " >  
 < x s d : c o m p l e x T y p e >  
 < x s d : s e q u e n c e >  
 < x s d : e l e m e n t   r e f = " p c : T e r m s "   m i n O c c u r s = " 0 "   m a x O c c u r s = " 1 " > < / x s d : e l e m e n t >  
 < / x s d : s e q u e n c e >  
 < / x s d : c o m p l e x T y p e >  
 < / x s d : e l e m e n t >  
 < x s d : e l e m e n t   n a m e = " M e d i a S e r v i c e O C R "   m a : i n d e x = " 1 3 "   n i l l a b l e = " t r u e "   m a : d i s p l a y N a m e = " E x t r a c t e d   T e x t "   m a : i n t e r n a l N a m e = " M e d i a S e r v i c e O C R "   m a : r e a d O n l y = " t r u e " >  
 < x s d : s i m p l e T y p e >  
 < x s d : r e s t r i c t i o n   b a s e = " d m s : N o t e " >  
 < x s d : m a x L e n g t h   v a l u e = " 2 5 5 " / >  
 < / x s d : r e s t r i c t i o n >  
 < / x s d : s i m p l e T y p e >  
 < / x s d : e l e m e n t >  
 < x s d : e l e m e n t   n a m e = " M e d i a S e r v i c e G e n e r a t i o n T i m e "   m a : i n d e x = " 1 4 "   n i l l a b l e = " t r u e "   m a : d i s p l a y N a m e = " M e d i a S e r v i c e G e n e r a t i o n T i m e "   m a : h i d d e n = " t r u e "   m a : i n t e r n a l N a m e = " M e d i a S e r v i c e G e n e r a t i o n T i m e "   m a : r e a d O n l y = " t r u e " >  
 < x s d : s i m p l e T y p e >  
 < x s d : r e s t r i c t i o n   b a s e = " d m s : T e x t " / >  
 < / x s d : s i m p l e T y p e >  
 < / x s d : e l e m e n t >  
 < x s d : e l e m e n t   n a m e = " M e d i a S e r v i c e E v e n t H a s h C o d e "   m a : i n d e x = " 1 5 "   n i l l a b l e = " t r u e "   m a : d i s p l a y N a m e = " M e d i a S e r v i c e E v e n t H a s h C o d e "   m a : h i d d e n = " t r u e "   m a : i n t e r n a l N a m e = " M e d i a S e r v i c e E v e n t H a s h C o d e "   m a : r e a d O n l y = " t r u e " >  
 < x s d : s i m p l e T y p e >  
 < x s d : r e s t r i c t i o n   b a s e = " d m s : T e x t " / >  
 < / x s d : s i m p l e T y p e >  
 < / x s d : e l e m e n t >  
 < x s d : e l e m e n t   n a m e = " M e d i a L e n g t h I n S e c o n d s "   m a : i n d e x = " 1 6 "   n i l l a b l e = " t r u e "   m a : d i s p l a y N a m e = " M e d i a L e n g t h I n S e c o n d s "   m a : h i d d e n = " t r u e "   m a : i n t e r n a l N a m e = " M e d i a L e n g t h I n S e c o n d s "   m a : r e a d O n l y = " t r u e " >  
 < x s d : s i m p l e T y p e >  
 < x s d : r e s t r i c t i o n   b a s e = " d m s : U n k n o w n " / >  
 < / x s d : s i m p l e T y p e >  
 < / x s d : e l e m e n t >  
 < / x s d : s c h e m a >  
 < x s d : s c h e m a   t a r g e t N a m e s p a c e = " 7 0 c b 0 2 e b - 3 8 e a - 4 7 8 7 - b 0 9 0 - d 7 2 3 5 4 c 6 2 6 3 1 " 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T a x C a t c h A l l "   m a : i n d e x = " 1 2 "   n i l l a b l e = " t r u e "   m a : d i s p l a y N a m e = " T a x o n o m y   C a t c h   A l l   C o l u m n "   m a : h i d d e n = " t r u e "   m a : l i s t = " { a 3 0 5 5 3 6 f - b f 8 e - 4 f 5 4 - a 9 2 9 - 4 e 8 a 6 3 8 3 9 4 2 3 } "   m a : i n t e r n a l N a m e = " T a x C a t c h A l l "   m a : s h o w F i e l d = " C a t c h A l l D a t a "   m a : w e b = " 7 0 c b 0 2 e b - 3 8 e a - 4 7 8 7 - b 0 9 0 - d 7 2 3 5 4 c 6 2 6 3 1 " >  
 < x s d : c o m p l e x T y p e >  
 < x s d : c o m p l e x C o n t e n t >  
 < x s d : e x t e n s i o n   b a s e = " d m s : M u l t i C h o i c e L o o k u p " >  
 < x s d : s e q u e n c e >  
 < x s d : e l e m e n t   n a m e = " V a l u e "   t y p e = " d m s : L o o k u p "   m a x O c c u r s = " u n b o u n d e d "   m i n O c c u r s = " 0 "   n i l l a b l e = " t r u e " / >  
 < / x s d : s e q u e n c e >  
 < / x s d : e x t e n s i o n >  
 < / x s d : c o m p l e x C o n t e n t > 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C o n t e n t   T y p e " / >  
 < x s d : e l e m e n t   r e f = " d c : t i t l e "   m i n O c c u r s = " 0 "   m a x O c c u r s = " 1 "   m a : i n d e x = " 4 " 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3.xml>��< ? m s o - c o n t e n t T y p e ? > < F o r m T e m p l a t e s   x m l n s = " h t t p : / / s c h e m a s . m i c r o s o f t . c o m / s h a r e p o i n t / v 3 / c o n t e n t t y p e / f o r m s " > < D i s p l a y > D o c u m e n t L i b r a r y F o r m < / D i s p l a y > < E d i t > D o c u m e n t L i b r a r y F o r m < / E d i t > < N e w > D o c u m e n t L i b r a r y F o r m < / N e w > < / F o r m T e m p l a t e s > 
</file>

<file path=customXml/itemProps1.xml><?xml version="1.0" encoding="utf-8"?>
<ds:datastoreItem xmlns:ds="http://schemas.openxmlformats.org/officeDocument/2006/customXml" ds:itemID="{308D4B4C-AC6A-4A3D-841B-CF034FE267F3}">
  <ds:schemaRefs/>
</ds:datastoreItem>
</file>

<file path=customXml/itemProps2.xml><?xml version="1.0" encoding="utf-8"?>
<ds:datastoreItem xmlns:ds="http://schemas.openxmlformats.org/officeDocument/2006/customXml" ds:itemID="{5A6BD804-6C57-4D49-A101-270D8ABE9A2B}">
  <ds:schemaRefs/>
</ds:datastoreItem>
</file>

<file path=customXml/itemProps3.xml><?xml version="1.0" encoding="utf-8"?>
<ds:datastoreItem xmlns:ds="http://schemas.openxmlformats.org/officeDocument/2006/customXml" ds:itemID="{BF208D9B-020F-4576-BE8C-5C8C74DF39A6}">
  <ds:schemaRefs/>
</ds:datastoreItem>
</file>

<file path=docProps/app.xml><?xml version="1.0" encoding="utf-8"?>
<Properties xmlns="http://schemas.openxmlformats.org/officeDocument/2006/extended-properties" xmlns:vt="http://schemas.openxmlformats.org/officeDocument/2006/docPropsVTypes">
  <TotalTime>0</TotalTime>
  <Words>17753</Words>
  <Application>WPS 演示</Application>
  <PresentationFormat>Widescreen</PresentationFormat>
  <Paragraphs>1695</Paragraphs>
  <Slides>18</Slides>
  <Notes>15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vt:i4>
      </vt:variant>
    </vt:vector>
  </HeadingPairs>
  <TitlesOfParts>
    <vt:vector size="35" baseType="lpstr">
      <vt:lpstr>Arial</vt:lpstr>
      <vt:lpstr>宋体</vt:lpstr>
      <vt:lpstr>Wingdings</vt:lpstr>
      <vt:lpstr>Calibri Light</vt:lpstr>
      <vt:lpstr>Calibri</vt:lpstr>
      <vt:lpstr>Arial</vt:lpstr>
      <vt:lpstr>Courier New</vt:lpstr>
      <vt:lpstr>Segoe UI</vt:lpstr>
      <vt:lpstr>Calibri</vt:lpstr>
      <vt:lpstr>Times New Roman</vt:lpstr>
      <vt:lpstr>Times New Roman</vt:lpstr>
      <vt:lpstr>Symbol</vt:lpstr>
      <vt:lpstr>ScalaLancetPro</vt:lpstr>
      <vt:lpstr>Segoe Print</vt:lpstr>
      <vt:lpstr>微软雅黑</vt:lpstr>
      <vt:lpstr>Arial Unicode MS</vt:lpstr>
      <vt:lpstr>1_Office Theme</vt:lpstr>
      <vt:lpstr>PowerPoint 演示文稿</vt:lpstr>
      <vt:lpstr>Disclosures</vt:lpstr>
      <vt:lpstr>Immunosuppressive Therapies Used For Treatment of Autoimmune Disorders May Increase Susceptibility to Infections and Impair Immunogenicity of Vaccines</vt:lpstr>
      <vt:lpstr>Efgartigimod Blocks FcRn and Causes Transient Reductions in IgG Levels </vt:lpstr>
      <vt:lpstr>Evaluating Humoral Immunity and Response to Vaccination  in Efgartigimod-Treated Patients</vt:lpstr>
      <vt:lpstr>Impact of Efgartigimod on Protective Antibody Titers and Immunogenic Response Was Evaluated in Patients with gMG in a Phase 3 Study and Extension</vt:lpstr>
      <vt:lpstr>Impact of Efgartigimod on Protective Antibody Titers Was Evaluated  in Patients With Pemphigus in a Phase 2 Study</vt:lpstr>
      <vt:lpstr>Patients with gMG in the Placebo Arm of ADAPT Mounted Humoral Immune Responses to Influenza Vaccines</vt:lpstr>
      <vt:lpstr>Transient IgG Reduction With Efgartigimod Treatment Did Not Compromise Humoral Immune Response to Influenza Vaccination in Patients With gMG</vt:lpstr>
      <vt:lpstr>Humoral Immune Response to Influenza Vaccination in Patients With gMG Summary</vt:lpstr>
      <vt:lpstr>Patients Receiving Efgartigimod Mounted Humoral Immune Responses to Both T Cell-Independent and –Dependent Pneumococcal Vaccines</vt:lpstr>
      <vt:lpstr>Most Patients Receiving Efgartigimod Were Able to Mount Humoral Immune Responses to COVID-19 Vaccines</vt:lpstr>
      <vt:lpstr>IgG Reduction With Prolonged Efgartigimod Treatment Did Not Compromise Existing Humoral Immunity in Patients With Pemphigus</vt:lpstr>
      <vt:lpstr>Safety</vt:lpstr>
      <vt:lpstr>Summary</vt:lpstr>
      <vt:lpstr>PowerPoint 演示文稿</vt:lpstr>
      <vt:lpstr>Total IgG Levels Were Reduced After Efgartigimod Treatment in All Flu-Vaccinated Patients With gMG, With Clear Immune Responses in Most Patients (cont’d)</vt:lpstr>
      <vt:lpstr>Most Patients Receiving Efgartigimod Were Able to Mount Humoral Immune Responses to COVID-19 Vaccines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Profiling Initiative</dc:title>
  <dc:creator>Cathleen Bergin</dc:creator>
  <cp:lastModifiedBy>zhongciwangluo</cp:lastModifiedBy>
  <cp:revision>583</cp:revision>
  <dcterms:created xsi:type="dcterms:W3CDTF">2020-09-23T21:25:00Z</dcterms:created>
  <dcterms:modified xsi:type="dcterms:W3CDTF">2023-09-20T02:27:26Z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0x0101005375C8C459CB8A428837A5C885967258</vt:lpwstr>
  </property>
  <property fmtid="{D5CDD505-2E9C-101B-9397-08002B2CF9AE}" pid="3" name="Job Number">
    <vt:lpwstr>26;#7028-04|bb6b2c8a-5d8a-4b62-b4ae-e3624d81d14e</vt:lpwstr>
  </property>
  <property fmtid="{D5CDD505-2E9C-101B-9397-08002B2CF9AE}" pid="4" name="ICV">
    <vt:lpwstr>6981735E241A4C239AF1447E52BA4F0E_12</vt:lpwstr>
  </property>
  <property fmtid="{D5CDD505-2E9C-101B-9397-08002B2CF9AE}" pid="5" name="KSOProductBuildVer">
    <vt:lpwstr>2052-12.1.0.15374</vt:lpwstr>
  </property>
</Properties>
</file>