
<file path=[Content_Types].xml><?xml version="1.0" encoding="utf-8"?>
<Types xmlns="http://schemas.openxmlformats.org/package/2006/content-types">
  <Default Extension="xml" ContentType="application/xml"/>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commentAuthors.xml" ContentType="application/vnd.openxmlformats-officedocument.presentationml.commentAuthors+xml"/>
  <Override PartName="/ppt/media/image42.svg" ContentType="image/svg+xml"/>
  <Override PartName="/ppt/media/image4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16491689" r:id="rId5"/>
    <p:sldId id="13123" r:id="rId6"/>
    <p:sldId id="16491688" r:id="rId7"/>
    <p:sldId id="16491682" r:id="rId8"/>
    <p:sldId id="16491513" r:id="rId9"/>
    <p:sldId id="16491695" r:id="rId10"/>
    <p:sldId id="16491692" r:id="rId11"/>
    <p:sldId id="16491691" r:id="rId12"/>
    <p:sldId id="16491694" r:id="rId13"/>
    <p:sldId id="16491693" r:id="rId14"/>
    <p:sldId id="16491669" r:id="rId15"/>
    <p:sldId id="16491687" r:id="rId16"/>
    <p:sldId id="16491510" r:id="rId17"/>
    <p:sldId id="131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849207-0C8D-4C42-B11C-759AEB06DFAA}">
          <p14:sldIdLst>
            <p14:sldId id="256"/>
            <p14:sldId id="16491689"/>
            <p14:sldId id="13123"/>
            <p14:sldId id="16491688"/>
            <p14:sldId id="16491682"/>
            <p14:sldId id="16491513"/>
            <p14:sldId id="16491695"/>
            <p14:sldId id="16491692"/>
            <p14:sldId id="16491691"/>
            <p14:sldId id="16491694"/>
            <p14:sldId id="16491693"/>
            <p14:sldId id="16491669"/>
            <p14:sldId id="16491687"/>
            <p14:sldId id="16491510"/>
            <p14:sldId id="13131"/>
          </p14:sldIdLst>
        </p14:section>
        <p14:section name="Appendix" id="{21AB6FAA-15CD-42BB-AC9F-16BBDE744D79}">
          <p14:sldIdLst/>
        </p14:section>
      </p14:sectionLst>
    </p:ext>
    <p:ext uri="{EFAFB233-063F-42B5-8137-9DF3F51BA10A}">
      <p15:sldGuideLst xmlns:p15="http://schemas.microsoft.com/office/powerpoint/2012/main">
        <p15:guide id="2" orient="horz" pos="912" userDrawn="1">
          <p15:clr>
            <a:srgbClr val="A4A3A4"/>
          </p15:clr>
        </p15:guide>
        <p15:guide id="3" pos="7128" userDrawn="1">
          <p15:clr>
            <a:srgbClr val="A4A3A4"/>
          </p15:clr>
        </p15:guide>
        <p15:guide id="4" pos="5256" userDrawn="1">
          <p15:clr>
            <a:srgbClr val="A4A3A4"/>
          </p15:clr>
        </p15:guide>
        <p15:guide id="5" pos="6288" userDrawn="1">
          <p15:clr>
            <a:srgbClr val="A4A3A4"/>
          </p15:clr>
        </p15:guide>
        <p15:guide id="7" pos="5040" userDrawn="1">
          <p15:clr>
            <a:srgbClr val="A4A3A4"/>
          </p15:clr>
        </p15:guide>
        <p15:guide id="8" pos="4848" userDrawn="1">
          <p15:clr>
            <a:srgbClr val="A4A3A4"/>
          </p15:clr>
        </p15:guide>
        <p15:guide id="9" pos="5472" userDrawn="1">
          <p15:clr>
            <a:srgbClr val="A4A3A4"/>
          </p15:clr>
        </p15:guide>
        <p15:guide id="10" orient="horz" pos="3696" userDrawn="1">
          <p15:clr>
            <a:srgbClr val="A4A3A4"/>
          </p15:clr>
        </p15:guide>
        <p15:guide id="11" orient="horz" pos="1896" userDrawn="1">
          <p15:clr>
            <a:srgbClr val="A4A3A4"/>
          </p15:clr>
        </p15:guide>
        <p15:guide id="14" pos="1416" userDrawn="1">
          <p15:clr>
            <a:srgbClr val="A4A3A4"/>
          </p15:clr>
        </p15:guide>
        <p15:guide id="16" pos="1632" userDrawn="1">
          <p15:clr>
            <a:srgbClr val="A4A3A4"/>
          </p15:clr>
        </p15:guide>
        <p15:guide id="17" pos="3768" userDrawn="1">
          <p15:clr>
            <a:srgbClr val="A4A3A4"/>
          </p15:clr>
        </p15:guide>
        <p15:guide id="18" orient="horz" pos="1272" userDrawn="1">
          <p15:clr>
            <a:srgbClr val="A4A3A4"/>
          </p15:clr>
        </p15:guide>
        <p15:guide id="19" orient="horz" pos="3936" userDrawn="1">
          <p15:clr>
            <a:srgbClr val="A4A3A4"/>
          </p15:clr>
        </p15:guide>
        <p15:guide id="20" orient="horz" pos="3024" userDrawn="1">
          <p15:clr>
            <a:srgbClr val="A4A3A4"/>
          </p15:clr>
        </p15:guide>
        <p15:guide id="21" pos="1200" userDrawn="1">
          <p15:clr>
            <a:srgbClr val="A4A3A4"/>
          </p15:clr>
        </p15:guide>
        <p15:guide id="22" pos="1824" userDrawn="1">
          <p15:clr>
            <a:srgbClr val="A4A3A4"/>
          </p15:clr>
        </p15:guide>
        <p15:guide id="23" pos="2664" userDrawn="1">
          <p15:clr>
            <a:srgbClr val="A4A3A4"/>
          </p15:clr>
        </p15:guide>
        <p15:guide id="24" pos="3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kelberger, Jason" initials="DJ" lastIdx="54" clrIdx="0"/>
  <p:cmAuthor id="2" name="Bora, Stephanie" initials="BS" lastIdx="17" clrIdx="1"/>
  <p:cmAuthor id="3" name="Davoudi, Ayven" initials="DA" lastIdx="39" clrIdx="2"/>
  <p:cmAuthor id="4" name="Lewis, Denell" initials="LD" lastIdx="38" clrIdx="3"/>
  <p:cmAuthor id="5" name="Counsellor, Charlene" initials="CC" lastIdx="5"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8554"/>
    <a:srgbClr val="2A96EA"/>
    <a:srgbClr val="0B426D"/>
    <a:srgbClr val="076F3C"/>
    <a:srgbClr val="90C353"/>
    <a:srgbClr val="087795"/>
    <a:srgbClr val="C2DBCF"/>
    <a:srgbClr val="034D28"/>
    <a:srgbClr val="366D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02" autoAdjust="0"/>
    <p:restoredTop sz="81434" autoAdjust="0"/>
  </p:normalViewPr>
  <p:slideViewPr>
    <p:cSldViewPr snapToGrid="0" showGuides="1">
      <p:cViewPr varScale="1">
        <p:scale>
          <a:sx n="54" d="100"/>
          <a:sy n="54" d="100"/>
        </p:scale>
        <p:origin x="1456" y="52"/>
      </p:cViewPr>
      <p:guideLst>
        <p:guide orient="horz" pos="912"/>
        <p:guide pos="7128"/>
        <p:guide pos="5256"/>
        <p:guide pos="6288"/>
        <p:guide pos="5040"/>
        <p:guide pos="4848"/>
        <p:guide pos="5472"/>
        <p:guide orient="horz" pos="3696"/>
        <p:guide orient="horz" pos="1896"/>
        <p:guide pos="1416"/>
        <p:guide pos="1632"/>
        <p:guide pos="3768"/>
        <p:guide orient="horz" pos="1272"/>
        <p:guide orient="horz" pos="3936"/>
        <p:guide orient="horz" pos="3024"/>
        <p:guide pos="1200"/>
        <p:guide pos="1824"/>
        <p:guide pos="2664"/>
        <p:guide pos="35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50" d="100"/>
          <a:sy n="50" d="100"/>
        </p:scale>
        <p:origin x="2708" y="56"/>
      </p:cViewPr>
      <p:guideLst/>
    </p:cSldViewPr>
  </p:notesViewPr>
  <p:gridSpacing cx="36576" cy="3657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customXml" Target="../customXml/item3.xml"/><Relationship Id="rId24" Type="http://schemas.openxmlformats.org/officeDocument/2006/relationships/customXml" Target="../customXml/item2.xml"/><Relationship Id="rId23" Type="http://schemas.openxmlformats.org/officeDocument/2006/relationships/customXml" Target="../customXml/item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Workbook11.xlsx"/></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Workbook12.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Workbook13.xlsx"/></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Workbook14.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1690759427699"/>
          <c:y val="0"/>
          <c:w val="0.887126217912406"/>
          <c:h val="0.98159082706152"/>
        </c:manualLayout>
      </c:layout>
      <c:lineChart>
        <c:grouping val="standard"/>
        <c:varyColors val="0"/>
        <c:ser>
          <c:idx val="0"/>
          <c:order val="0"/>
          <c:tx>
            <c:strRef>
              <c:f>Sheet1!$B$2</c:f>
              <c:strCache>
                <c:ptCount val="1"/>
                <c:pt idx="0">
                  <c:v>Cycle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Sheet1!$B$18:$B$29</c:f>
                <c:numCache>
                  <c:formatCode>General</c:formatCode>
                  <c:ptCount val="12"/>
                  <c:pt idx="0">
                    <c:v>0</c:v>
                  </c:pt>
                  <c:pt idx="1">
                    <c:v>0.25</c:v>
                  </c:pt>
                  <c:pt idx="2">
                    <c:v>0.3</c:v>
                  </c:pt>
                  <c:pt idx="3">
                    <c:v>0.32</c:v>
                  </c:pt>
                  <c:pt idx="7">
                    <c:v>0.27</c:v>
                  </c:pt>
                  <c:pt idx="11">
                    <c:v>0.36</c:v>
                  </c:pt>
                </c:numCache>
              </c:numRef>
            </c:plus>
            <c:minus>
              <c:numRef>
                <c:f>Sheet1!$B$18:$B$29</c:f>
                <c:numCache>
                  <c:formatCode>General</c:formatCode>
                  <c:ptCount val="12"/>
                  <c:pt idx="0">
                    <c:v>0</c:v>
                  </c:pt>
                  <c:pt idx="1">
                    <c:v>0.25</c:v>
                  </c:pt>
                  <c:pt idx="2">
                    <c:v>0.3</c:v>
                  </c:pt>
                  <c:pt idx="3">
                    <c:v>0.32</c:v>
                  </c:pt>
                  <c:pt idx="7">
                    <c:v>0.27</c:v>
                  </c:pt>
                  <c:pt idx="11">
                    <c:v>0.36</c:v>
                  </c:pt>
                </c:numCache>
              </c:numRef>
            </c:minus>
            <c:spPr>
              <a:noFill/>
              <a:ln w="9525" cap="flat" cmpd="sng" algn="ctr">
                <a:solidFill>
                  <a:schemeClr val="tx1">
                    <a:lumMod val="65000"/>
                    <a:lumOff val="35000"/>
                  </a:schemeClr>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Sheet1!$B$3:$B$14</c:f>
              <c:numCache>
                <c:formatCode>General</c:formatCode>
                <c:ptCount val="12"/>
                <c:pt idx="0">
                  <c:v>0</c:v>
                </c:pt>
                <c:pt idx="1">
                  <c:v>-3.2</c:v>
                </c:pt>
                <c:pt idx="2">
                  <c:v>-4.5</c:v>
                </c:pt>
                <c:pt idx="3">
                  <c:v>-5.1</c:v>
                </c:pt>
                <c:pt idx="7">
                  <c:v>-2.7</c:v>
                </c:pt>
                <c:pt idx="11">
                  <c:v>-1.8</c:v>
                </c:pt>
              </c:numCache>
            </c:numRef>
          </c:val>
          <c:smooth val="0"/>
        </c:ser>
        <c:ser>
          <c:idx val="1"/>
          <c:order val="1"/>
          <c:tx>
            <c:strRef>
              <c:f>Sheet1!$C$2</c:f>
              <c:strCache>
                <c:ptCount val="1"/>
                <c:pt idx="0">
                  <c:v>Cycle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errBars>
            <c:errDir val="y"/>
            <c:errBarType val="both"/>
            <c:errValType val="cust"/>
            <c:noEndCap val="0"/>
            <c:plus>
              <c:numRef>
                <c:f>Sheet1!$C$18:$C$29</c:f>
                <c:numCache>
                  <c:formatCode>General</c:formatCode>
                  <c:ptCount val="12"/>
                  <c:pt idx="0">
                    <c:v>0</c:v>
                  </c:pt>
                  <c:pt idx="1">
                    <c:v>0.23</c:v>
                  </c:pt>
                  <c:pt idx="2">
                    <c:v>0.31</c:v>
                  </c:pt>
                  <c:pt idx="3">
                    <c:v>0.32</c:v>
                  </c:pt>
                  <c:pt idx="7">
                    <c:v>0.33</c:v>
                  </c:pt>
                  <c:pt idx="11">
                    <c:v>0.42</c:v>
                  </c:pt>
                </c:numCache>
              </c:numRef>
            </c:plus>
            <c:minus>
              <c:numRef>
                <c:f>Sheet1!$C$18:$C$29</c:f>
                <c:numCache>
                  <c:formatCode>General</c:formatCode>
                  <c:ptCount val="12"/>
                  <c:pt idx="0">
                    <c:v>0</c:v>
                  </c:pt>
                  <c:pt idx="1">
                    <c:v>0.23</c:v>
                  </c:pt>
                  <c:pt idx="2">
                    <c:v>0.31</c:v>
                  </c:pt>
                  <c:pt idx="3">
                    <c:v>0.32</c:v>
                  </c:pt>
                  <c:pt idx="7">
                    <c:v>0.33</c:v>
                  </c:pt>
                  <c:pt idx="11">
                    <c:v>0.42</c:v>
                  </c:pt>
                </c:numCache>
              </c:numRef>
            </c:minus>
            <c:spPr>
              <a:noFill/>
              <a:ln w="9525" cap="flat" cmpd="sng" algn="ctr">
                <a:solidFill>
                  <a:schemeClr val="tx1">
                    <a:lumMod val="65000"/>
                    <a:lumOff val="35000"/>
                  </a:schemeClr>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Sheet1!$C$3:$C$14</c:f>
              <c:numCache>
                <c:formatCode>General</c:formatCode>
                <c:ptCount val="12"/>
                <c:pt idx="0">
                  <c:v>0</c:v>
                </c:pt>
                <c:pt idx="1">
                  <c:v>-3.2</c:v>
                </c:pt>
                <c:pt idx="2">
                  <c:v>-4.6</c:v>
                </c:pt>
                <c:pt idx="3">
                  <c:v>-5.3</c:v>
                </c:pt>
                <c:pt idx="7">
                  <c:v>-2.9</c:v>
                </c:pt>
                <c:pt idx="11">
                  <c:v>-2.2</c:v>
                </c:pt>
              </c:numCache>
            </c:numRef>
          </c:val>
          <c:smooth val="0"/>
        </c:ser>
        <c:ser>
          <c:idx val="2"/>
          <c:order val="2"/>
          <c:tx>
            <c:strRef>
              <c:f>Sheet1!$D$2</c:f>
              <c:strCache>
                <c:ptCount val="1"/>
                <c:pt idx="0">
                  <c:v>Cycle 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elete val="1"/>
          </c:dLbls>
          <c:errBars>
            <c:errDir val="y"/>
            <c:errBarType val="both"/>
            <c:errValType val="cust"/>
            <c:noEndCap val="0"/>
            <c:plus>
              <c:numRef>
                <c:f>Sheet1!$D$18:$D$29</c:f>
                <c:numCache>
                  <c:formatCode>General</c:formatCode>
                  <c:ptCount val="12"/>
                  <c:pt idx="0">
                    <c:v>0</c:v>
                  </c:pt>
                  <c:pt idx="1">
                    <c:v>0.29</c:v>
                  </c:pt>
                  <c:pt idx="2">
                    <c:v>0.33</c:v>
                  </c:pt>
                  <c:pt idx="3">
                    <c:v>0.34</c:v>
                  </c:pt>
                  <c:pt idx="7">
                    <c:v>0.34</c:v>
                  </c:pt>
                  <c:pt idx="11">
                    <c:v>0.53</c:v>
                  </c:pt>
                </c:numCache>
              </c:numRef>
            </c:plus>
            <c:minus>
              <c:numRef>
                <c:f>Sheet1!$D$18:$D$29</c:f>
                <c:numCache>
                  <c:formatCode>General</c:formatCode>
                  <c:ptCount val="12"/>
                  <c:pt idx="0">
                    <c:v>0</c:v>
                  </c:pt>
                  <c:pt idx="1">
                    <c:v>0.29</c:v>
                  </c:pt>
                  <c:pt idx="2">
                    <c:v>0.33</c:v>
                  </c:pt>
                  <c:pt idx="3">
                    <c:v>0.34</c:v>
                  </c:pt>
                  <c:pt idx="7">
                    <c:v>0.34</c:v>
                  </c:pt>
                  <c:pt idx="11">
                    <c:v>0.53</c:v>
                  </c:pt>
                </c:numCache>
              </c:numRef>
            </c:minus>
            <c:spPr>
              <a:noFill/>
              <a:ln w="9525" cap="flat" cmpd="sng" algn="ctr">
                <a:solidFill>
                  <a:schemeClr val="tx1"/>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Sheet1!$D$3:$D$14</c:f>
              <c:numCache>
                <c:formatCode>General</c:formatCode>
                <c:ptCount val="12"/>
                <c:pt idx="0">
                  <c:v>0</c:v>
                </c:pt>
                <c:pt idx="1">
                  <c:v>-3.8</c:v>
                </c:pt>
                <c:pt idx="2">
                  <c:v>-5</c:v>
                </c:pt>
                <c:pt idx="3">
                  <c:v>-5.6</c:v>
                </c:pt>
                <c:pt idx="7">
                  <c:v>-2.7</c:v>
                </c:pt>
                <c:pt idx="11">
                  <c:v>-1.9</c:v>
                </c:pt>
              </c:numCache>
            </c:numRef>
          </c:val>
          <c:smooth val="0"/>
        </c:ser>
        <c:ser>
          <c:idx val="3"/>
          <c:order val="3"/>
          <c:tx>
            <c:strRef>
              <c:f>Sheet1!$E$2</c:f>
              <c:strCache>
                <c:ptCount val="1"/>
                <c:pt idx="0">
                  <c:v>Cycle 4</c:v>
                </c:pt>
              </c:strCache>
            </c:strRef>
          </c:tx>
          <c:spPr>
            <a:ln w="19050"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delete val="1"/>
          </c:dLbls>
          <c:errBars>
            <c:errDir val="y"/>
            <c:errBarType val="both"/>
            <c:errValType val="cust"/>
            <c:noEndCap val="0"/>
            <c:plus>
              <c:numRef>
                <c:f>Sheet1!$E$18:$E$29</c:f>
                <c:numCache>
                  <c:formatCode>General</c:formatCode>
                  <c:ptCount val="12"/>
                  <c:pt idx="0">
                    <c:v>0</c:v>
                  </c:pt>
                  <c:pt idx="1">
                    <c:v>0.34</c:v>
                  </c:pt>
                  <c:pt idx="2">
                    <c:v>0.4</c:v>
                  </c:pt>
                  <c:pt idx="3">
                    <c:v>0.4</c:v>
                  </c:pt>
                  <c:pt idx="7">
                    <c:v>0.37</c:v>
                  </c:pt>
                  <c:pt idx="11">
                    <c:v>0.57</c:v>
                  </c:pt>
                </c:numCache>
              </c:numRef>
            </c:plus>
            <c:minus>
              <c:numRef>
                <c:f>Sheet1!$E$18:$E$29</c:f>
                <c:numCache>
                  <c:formatCode>General</c:formatCode>
                  <c:ptCount val="12"/>
                  <c:pt idx="0">
                    <c:v>0</c:v>
                  </c:pt>
                  <c:pt idx="1">
                    <c:v>0.34</c:v>
                  </c:pt>
                  <c:pt idx="2">
                    <c:v>0.4</c:v>
                  </c:pt>
                  <c:pt idx="3">
                    <c:v>0.4</c:v>
                  </c:pt>
                  <c:pt idx="7">
                    <c:v>0.37</c:v>
                  </c:pt>
                  <c:pt idx="11">
                    <c:v>0.57</c:v>
                  </c:pt>
                </c:numCache>
              </c:numRef>
            </c:minus>
            <c:spPr>
              <a:noFill/>
              <a:ln w="9525" cap="flat" cmpd="sng" algn="ctr">
                <a:solidFill>
                  <a:schemeClr val="tx1"/>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Sheet1!$E$3:$E$14</c:f>
              <c:numCache>
                <c:formatCode>General</c:formatCode>
                <c:ptCount val="12"/>
                <c:pt idx="0">
                  <c:v>0</c:v>
                </c:pt>
                <c:pt idx="1">
                  <c:v>-4.2</c:v>
                </c:pt>
                <c:pt idx="2">
                  <c:v>-5.3</c:v>
                </c:pt>
                <c:pt idx="3">
                  <c:v>-5.8</c:v>
                </c:pt>
                <c:pt idx="7">
                  <c:v>-2</c:v>
                </c:pt>
                <c:pt idx="11">
                  <c:v>-1.3</c:v>
                </c:pt>
              </c:numCache>
            </c:numRef>
          </c:val>
          <c:smooth val="0"/>
        </c:ser>
        <c:ser>
          <c:idx val="4"/>
          <c:order val="4"/>
          <c:tx>
            <c:strRef>
              <c:f>Sheet1!$F$2</c:f>
              <c:strCache>
                <c:ptCount val="1"/>
                <c:pt idx="0">
                  <c:v>Cycle 5</c:v>
                </c:pt>
              </c:strCache>
            </c:strRef>
          </c:tx>
          <c:spPr>
            <a:ln w="19050"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elete val="1"/>
          </c:dLbls>
          <c:errBars>
            <c:errDir val="y"/>
            <c:errBarType val="both"/>
            <c:errValType val="cust"/>
            <c:noEndCap val="0"/>
            <c:plus>
              <c:numRef>
                <c:f>Sheet1!$F$18:$F$29</c:f>
                <c:numCache>
                  <c:formatCode>General</c:formatCode>
                  <c:ptCount val="12"/>
                  <c:pt idx="0">
                    <c:v>0</c:v>
                  </c:pt>
                  <c:pt idx="1">
                    <c:v>0.33</c:v>
                  </c:pt>
                  <c:pt idx="2">
                    <c:v>0.37</c:v>
                  </c:pt>
                  <c:pt idx="3">
                    <c:v>0.41</c:v>
                  </c:pt>
                  <c:pt idx="7">
                    <c:v>0.34</c:v>
                  </c:pt>
                  <c:pt idx="11">
                    <c:v>0.47</c:v>
                  </c:pt>
                </c:numCache>
              </c:numRef>
            </c:plus>
            <c:minus>
              <c:numRef>
                <c:f>Sheet1!$F$18:$F$29</c:f>
                <c:numCache>
                  <c:formatCode>General</c:formatCode>
                  <c:ptCount val="12"/>
                  <c:pt idx="0">
                    <c:v>0</c:v>
                  </c:pt>
                  <c:pt idx="1">
                    <c:v>0.33</c:v>
                  </c:pt>
                  <c:pt idx="2">
                    <c:v>0.37</c:v>
                  </c:pt>
                  <c:pt idx="3">
                    <c:v>0.41</c:v>
                  </c:pt>
                  <c:pt idx="7">
                    <c:v>0.34</c:v>
                  </c:pt>
                  <c:pt idx="11">
                    <c:v>0.47</c:v>
                  </c:pt>
                </c:numCache>
              </c:numRef>
            </c:minus>
            <c:spPr>
              <a:noFill/>
              <a:ln w="9525" cap="flat" cmpd="sng" algn="ctr">
                <a:solidFill>
                  <a:schemeClr val="tx1">
                    <a:lumMod val="65000"/>
                    <a:lumOff val="35000"/>
                  </a:schemeClr>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Sheet1!$F$3:$F$14</c:f>
              <c:numCache>
                <c:formatCode>General</c:formatCode>
                <c:ptCount val="12"/>
                <c:pt idx="0">
                  <c:v>0</c:v>
                </c:pt>
                <c:pt idx="1">
                  <c:v>-4</c:v>
                </c:pt>
                <c:pt idx="2">
                  <c:v>-5.7</c:v>
                </c:pt>
                <c:pt idx="3">
                  <c:v>-6.1</c:v>
                </c:pt>
                <c:pt idx="7">
                  <c:v>-1.9</c:v>
                </c:pt>
                <c:pt idx="11">
                  <c:v>-0.3</c:v>
                </c:pt>
              </c:numCache>
            </c:numRef>
          </c:val>
          <c:smooth val="0"/>
        </c:ser>
        <c:dLbls>
          <c:showLegendKey val="0"/>
          <c:showVal val="0"/>
          <c:showCatName val="0"/>
          <c:showSerName val="0"/>
          <c:showPercent val="0"/>
          <c:showBubbleSize val="0"/>
        </c:dLbls>
        <c:marker val="1"/>
        <c:smooth val="0"/>
        <c:axId val="1597041616"/>
        <c:axId val="1597045776"/>
      </c:lineChart>
      <c:catAx>
        <c:axId val="1597041616"/>
        <c:scaling>
          <c:orientation val="minMax"/>
        </c:scaling>
        <c:delete val="1"/>
        <c:axPos val="b"/>
        <c:numFmt formatCode="General" sourceLinked="1"/>
        <c:majorTickMark val="none"/>
        <c:minorTickMark val="none"/>
        <c:tickLblPos val="none"/>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597045776"/>
        <c:crosses val="autoZero"/>
        <c:auto val="1"/>
        <c:lblAlgn val="ctr"/>
        <c:lblOffset val="100"/>
        <c:tickMarkSkip val="4"/>
        <c:noMultiLvlLbl val="0"/>
      </c:catAx>
      <c:valAx>
        <c:axId val="1597045776"/>
        <c:scaling>
          <c:orientation val="minMax"/>
          <c:max val="0.5"/>
          <c:min val="-8"/>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597041616"/>
        <c:crosses val="autoZero"/>
        <c:crossBetween val="between"/>
      </c:valAx>
      <c:spPr>
        <a:noFill/>
        <a:ln>
          <a:noFill/>
        </a:ln>
        <a:effectLst/>
      </c:spPr>
    </c:plotArea>
    <c:plotVisOnly val="1"/>
    <c:dispBlanksAs val="span"/>
    <c:showDLblsOverMax val="0"/>
  </c:chart>
  <c:spPr>
    <a:noFill/>
    <a:ln>
      <a:noFill/>
    </a:ln>
    <a:effectLst/>
  </c:spPr>
  <c:txPr>
    <a:bodyPr/>
    <a:lstStyle/>
    <a:p>
      <a:pPr>
        <a:defRPr lang="zh-CN" sz="1400"/>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0486039738469437"/>
          <c:y val="0.0588415160850613"/>
          <c:w val="0.895867580842296"/>
          <c:h val="0.913257405918743"/>
        </c:manualLayout>
      </c:layout>
      <c:barChart>
        <c:barDir val="bar"/>
        <c:grouping val="clustered"/>
        <c:varyColors val="0"/>
        <c:ser>
          <c:idx val="1"/>
          <c:order val="0"/>
          <c:tx>
            <c:strRef>
              <c:f>Sheet1!$B$2</c:f>
              <c:strCache>
                <c:ptCount val="1"/>
                <c:pt idx="0">
                  <c:v>PBO Week 3 ADAPT</c:v>
                </c:pt>
              </c:strCache>
            </c:strRef>
          </c:tx>
          <c:spPr>
            <a:solidFill>
              <a:schemeClr val="tx2"/>
            </a:solidFill>
            <a:ln>
              <a:noFill/>
            </a:ln>
            <a:effectLst/>
          </c:spPr>
          <c:invertIfNegative val="0"/>
          <c:dLbls>
            <c:numFmt formatCode="#,##0.0&quot;%&quot;;#,##0.0&quot;%&quot;" sourceLinked="0"/>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2"/>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f>Sheet1!$B$4:$B$15</c:f>
              <c:numCache>
                <c:formatCode>General</c:formatCode>
                <c:ptCount val="12"/>
                <c:pt idx="0">
                  <c:v>0</c:v>
                </c:pt>
                <c:pt idx="1">
                  <c:v>0</c:v>
                </c:pt>
                <c:pt idx="2">
                  <c:v>1.3</c:v>
                </c:pt>
                <c:pt idx="3">
                  <c:v>3.8</c:v>
                </c:pt>
                <c:pt idx="4">
                  <c:v>6.3</c:v>
                </c:pt>
                <c:pt idx="5">
                  <c:v>12.5</c:v>
                </c:pt>
                <c:pt idx="6">
                  <c:v>25</c:v>
                </c:pt>
                <c:pt idx="7">
                  <c:v>35</c:v>
                </c:pt>
                <c:pt idx="8">
                  <c:v>50</c:v>
                </c:pt>
                <c:pt idx="9">
                  <c:v>18.8</c:v>
                </c:pt>
                <c:pt idx="10">
                  <c:v>13.8</c:v>
                </c:pt>
                <c:pt idx="11">
                  <c:v>17.5</c:v>
                </c:pt>
              </c:numCache>
            </c:numRef>
          </c:val>
        </c:ser>
        <c:ser>
          <c:idx val="6"/>
          <c:order val="6"/>
          <c:tx>
            <c:strRef>
              <c:f>Sheet1!$J$2</c:f>
              <c:strCache>
                <c:ptCount val="1"/>
                <c:pt idx="0">
                  <c:v>Median</c:v>
                </c:pt>
              </c:strCache>
            </c:strRef>
          </c:tx>
          <c:spPr>
            <a:solidFill>
              <a:schemeClr val="accent2">
                <a:shade val="47000"/>
              </a:schemeClr>
            </a:solidFill>
            <a:ln>
              <a:noFill/>
            </a:ln>
            <a:effectLst/>
          </c:spPr>
          <c:invertIfNegative val="0"/>
          <c:dLbls>
            <c:delete val="1"/>
          </c:dLbls>
          <c:errBars>
            <c:errBarType val="both"/>
            <c:errValType val="cust"/>
            <c:noEndCap val="0"/>
            <c:plus>
              <c:numRef>
                <c:f>Sheet1!$M$4:$M$15</c:f>
                <c:numCache>
                  <c:formatCode>General</c:formatCode>
                  <c:ptCount val="12"/>
                  <c:pt idx="0">
                    <c:v>-4.7</c:v>
                  </c:pt>
                  <c:pt idx="1">
                    <c:v>-4.8</c:v>
                  </c:pt>
                  <c:pt idx="2">
                    <c:v>-5</c:v>
                  </c:pt>
                  <c:pt idx="3">
                    <c:v>-3.2</c:v>
                  </c:pt>
                  <c:pt idx="4">
                    <c:v>-4.4</c:v>
                  </c:pt>
                  <c:pt idx="5">
                    <c:v>-12</c:v>
                  </c:pt>
                  <c:pt idx="6">
                    <c:v>-6.80000000000001</c:v>
                  </c:pt>
                  <c:pt idx="7">
                    <c:v>-5.09999999999999</c:v>
                  </c:pt>
                  <c:pt idx="8">
                    <c:v>-0.700000000000003</c:v>
                  </c:pt>
                  <c:pt idx="9">
                    <c:v>-0.9</c:v>
                  </c:pt>
                  <c:pt idx="10">
                    <c:v>-1.5</c:v>
                  </c:pt>
                  <c:pt idx="11">
                    <c:v>-0.5</c:v>
                  </c:pt>
                </c:numCache>
              </c:numRef>
            </c:plus>
            <c:minus>
              <c:numRef>
                <c:f>Sheet1!$N$4:$N$15</c:f>
                <c:numCache>
                  <c:formatCode>General</c:formatCode>
                  <c:ptCount val="12"/>
                  <c:pt idx="0">
                    <c:v>-5.5</c:v>
                  </c:pt>
                  <c:pt idx="1">
                    <c:v>-5.9</c:v>
                  </c:pt>
                  <c:pt idx="2">
                    <c:v>-4.3</c:v>
                  </c:pt>
                  <c:pt idx="3">
                    <c:v>-0.399999999999999</c:v>
                  </c:pt>
                  <c:pt idx="4">
                    <c:v>-2.8</c:v>
                  </c:pt>
                  <c:pt idx="5">
                    <c:v>-6.4</c:v>
                  </c:pt>
                  <c:pt idx="6">
                    <c:v>-8.8</c:v>
                  </c:pt>
                  <c:pt idx="7">
                    <c:v>-1.90000000000001</c:v>
                  </c:pt>
                  <c:pt idx="8">
                    <c:v>-2.89999999999999</c:v>
                  </c:pt>
                  <c:pt idx="9">
                    <c:v>-1.4</c:v>
                  </c:pt>
                  <c:pt idx="10">
                    <c:v>-1.8</c:v>
                  </c:pt>
                  <c:pt idx="11">
                    <c:v>-2.7</c:v>
                  </c:pt>
                </c:numCache>
              </c:numRef>
            </c:minus>
            <c:spPr>
              <a:noFill/>
              <a:ln w="25400" cap="flat" cmpd="sng" algn="ctr">
                <a:solidFill>
                  <a:schemeClr val="accent1"/>
                </a:solidFill>
                <a:round/>
              </a:ln>
              <a:effectLst/>
            </c:spPr>
          </c:errBars>
          <c:cat>
            <c:strRef>
              <c:f>Sheet1!$A$4:$A$15</c:f>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f>Sheet1!$J$4:$J$15</c:f>
              <c:numCache>
                <c:formatCode>General</c:formatCode>
                <c:ptCount val="12"/>
                <c:pt idx="0">
                  <c:v>-17.3</c:v>
                </c:pt>
                <c:pt idx="1">
                  <c:v>-22.7</c:v>
                </c:pt>
                <c:pt idx="2">
                  <c:v>-29.1</c:v>
                </c:pt>
                <c:pt idx="3">
                  <c:v>-36.4</c:v>
                </c:pt>
                <c:pt idx="4">
                  <c:v>-46.2</c:v>
                </c:pt>
                <c:pt idx="5">
                  <c:v>-56.4</c:v>
                </c:pt>
                <c:pt idx="6">
                  <c:v>-69.1</c:v>
                </c:pt>
                <c:pt idx="7">
                  <c:v>-78.4</c:v>
                </c:pt>
                <c:pt idx="8">
                  <c:v>-86.1</c:v>
                </c:pt>
                <c:pt idx="9">
                  <c:v>-8</c:v>
                </c:pt>
                <c:pt idx="10">
                  <c:v>-5.1</c:v>
                </c:pt>
                <c:pt idx="11">
                  <c:v>-2.7</c:v>
                </c:pt>
              </c:numCache>
            </c:numRef>
          </c:val>
        </c:ser>
        <c:dLbls>
          <c:showLegendKey val="0"/>
          <c:showVal val="0"/>
          <c:showCatName val="0"/>
          <c:showSerName val="0"/>
          <c:showPercent val="0"/>
          <c:showBubbleSize val="0"/>
        </c:dLbls>
        <c:gapWidth val="48"/>
        <c:overlap val="100"/>
        <c:axId val="451879968"/>
        <c:axId val="451880384"/>
        <c:extLst>
          <c:ext xmlns:c15="http://schemas.microsoft.com/office/drawing/2012/chart" uri="{02D57815-91ED-43cb-92C2-25804820EDAC}">
            <c15:filteredBarSeries>
              <c15:ser>
                <c:idx val="0"/>
                <c:order val="1"/>
                <c:tx>
                  <c:strRef>
                    <c:extLst>
                      <c:ext uri="{02D57815-91ED-43cb-92C2-25804820EDAC}">
                        <c15:formulaRef>
                          <c15:sqref>Sheet1!$C$32</c15:sqref>
                        </c15:formulaRef>
                      </c:ext>
                    </c:extLst>
                    <c:strCache>
                      <c:ptCount val="1"/>
                      <c:pt idx="0">
                        <c:v/>
                      </c:pt>
                    </c:strCache>
                  </c:strRef>
                </c:tx>
                <c:spPr>
                  <a:solidFill>
                    <a:schemeClr val="accent2">
                      <a:tint val="48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Sheet1!$C$36:$C$42</c15:sqref>
                        </c15:formulaRef>
                      </c:ext>
                    </c:extLst>
                    <c:numCache>
                      <c:formatCode>General</c:formatCode>
                      <c:ptCount val="7"/>
                      <c:pt idx="0">
                        <c:v>23</c:v>
                      </c:pt>
                      <c:pt idx="1">
                        <c:v>38</c:v>
                      </c:pt>
                      <c:pt idx="2">
                        <c:v>49</c:v>
                      </c:pt>
                      <c:pt idx="3">
                        <c:v>59</c:v>
                      </c:pt>
                      <c:pt idx="4">
                        <c:v>68</c:v>
                      </c:pt>
                      <c:pt idx="5">
                        <c:v>82</c:v>
                      </c:pt>
                      <c:pt idx="6">
                        <c:v>104</c:v>
                      </c:pt>
                    </c:numCache>
                  </c:numRef>
                </c:val>
              </c15:ser>
            </c15:filteredBarSeries>
            <c15:filteredBarSeries>
              <c15:ser>
                <c:idx val="2"/>
                <c:order val="2"/>
                <c:tx>
                  <c:strRef>
                    <c:extLst>
                      <c:ext uri="{02D57815-91ED-43cb-92C2-25804820EDAC}">
                        <c15:formulaRef>
                          <c15:sqref>Sheet1!$D$32</c15:sqref>
                        </c15:formulaRef>
                      </c:ext>
                    </c:extLst>
                    <c:strCache>
                      <c:ptCount val="1"/>
                      <c:pt idx="0">
                        <c:v/>
                      </c:pt>
                    </c:strCache>
                  </c:strRef>
                </c:tx>
                <c:spPr>
                  <a:solidFill>
                    <a:schemeClr val="accent2">
                      <a:tint val="83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Sheet1!$D$36:$D$42</c15:sqref>
                        </c15:formulaRef>
                      </c:ext>
                    </c:extLst>
                    <c:numCache>
                      <c:formatCode>General</c:formatCode>
                      <c:ptCount val="7"/>
                      <c:pt idx="0">
                        <c:v>21</c:v>
                      </c:pt>
                      <c:pt idx="1">
                        <c:v>31</c:v>
                      </c:pt>
                      <c:pt idx="2">
                        <c:v>45</c:v>
                      </c:pt>
                      <c:pt idx="3">
                        <c:v>56</c:v>
                      </c:pt>
                      <c:pt idx="4">
                        <c:v>71</c:v>
                      </c:pt>
                      <c:pt idx="5">
                        <c:v>83</c:v>
                      </c:pt>
                      <c:pt idx="6">
                        <c:v>98</c:v>
                      </c:pt>
                    </c:numCache>
                  </c:numRef>
                </c:val>
              </c15:ser>
            </c15:filteredBarSeries>
            <c15:filteredBarSeries>
              <c15:ser>
                <c:idx val="3"/>
                <c:order val="3"/>
                <c:tx>
                  <c:strRef>
                    <c:extLst>
                      <c:ext uri="{02D57815-91ED-43cb-92C2-25804820EDAC}">
                        <c15:formulaRef>
                          <c15:sqref>Sheet1!$E$32</c15:sqref>
                        </c15:formulaRef>
                      </c:ext>
                    </c:extLst>
                    <c:strCache>
                      <c:ptCount val="1"/>
                      <c:pt idx="0">
                        <c:v/>
                      </c:pt>
                    </c:strCache>
                  </c:strRef>
                </c:tx>
                <c:spPr>
                  <a:solidFill>
                    <a:schemeClr val="accent2"/>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Sheet1!$E$36:$E$42</c15:sqref>
                        </c15:formulaRef>
                      </c:ext>
                    </c:extLst>
                    <c:numCache>
                      <c:formatCode>General</c:formatCode>
                      <c:ptCount val="7"/>
                      <c:pt idx="0">
                        <c:v>25</c:v>
                      </c:pt>
                      <c:pt idx="1">
                        <c:v>33</c:v>
                      </c:pt>
                      <c:pt idx="2">
                        <c:v>40</c:v>
                      </c:pt>
                      <c:pt idx="3">
                        <c:v>53</c:v>
                      </c:pt>
                      <c:pt idx="4">
                        <c:v>62</c:v>
                      </c:pt>
                      <c:pt idx="5">
                        <c:v>76</c:v>
                      </c:pt>
                      <c:pt idx="6">
                        <c:v>87</c:v>
                      </c:pt>
                    </c:numCache>
                  </c:numRef>
                </c:val>
              </c15:ser>
            </c15:filteredBarSeries>
            <c15:filteredBarSeries>
              <c15:ser>
                <c:idx val="4"/>
                <c:order val="4"/>
                <c:tx>
                  <c:strRef>
                    <c:extLst>
                      <c:ext uri="{02D57815-91ED-43cb-92C2-25804820EDAC}">
                        <c15:formulaRef>
                          <c15:sqref>Sheet1!$F$32</c15:sqref>
                        </c15:formulaRef>
                      </c:ext>
                    </c:extLst>
                    <c:strCache>
                      <c:ptCount val="1"/>
                      <c:pt idx="0">
                        <c:v/>
                      </c:pt>
                    </c:strCache>
                  </c:strRef>
                </c:tx>
                <c:spPr>
                  <a:solidFill>
                    <a:schemeClr val="accent2">
                      <a:shade val="82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Sheet1!$F$36:$F$42</c15:sqref>
                        </c15:formulaRef>
                      </c:ext>
                    </c:extLst>
                    <c:numCache>
                      <c:formatCode>General</c:formatCode>
                      <c:ptCount val="7"/>
                      <c:pt idx="0">
                        <c:v>25</c:v>
                      </c:pt>
                      <c:pt idx="1">
                        <c:v>31</c:v>
                      </c:pt>
                      <c:pt idx="2">
                        <c:v>36</c:v>
                      </c:pt>
                      <c:pt idx="3">
                        <c:v>42</c:v>
                      </c:pt>
                      <c:pt idx="4">
                        <c:v>48</c:v>
                      </c:pt>
                      <c:pt idx="5">
                        <c:v>64</c:v>
                      </c:pt>
                      <c:pt idx="6">
                        <c:v>71</c:v>
                      </c:pt>
                    </c:numCache>
                  </c:numRef>
                </c:val>
              </c15:ser>
            </c15:filteredBarSeries>
            <c15:filteredBarSeries>
              <c15:ser>
                <c:idx val="5"/>
                <c:order val="5"/>
                <c:tx>
                  <c:strRef>
                    <c:extLst>
                      <c:ext uri="{02D57815-91ED-43cb-92C2-25804820EDAC}">
                        <c15:formulaRef>
                          <c15:sqref>Sheet1!$G$32</c15:sqref>
                        </c15:formulaRef>
                      </c:ext>
                    </c:extLst>
                    <c:strCache>
                      <c:ptCount val="1"/>
                      <c:pt idx="0">
                        <c:v/>
                      </c:pt>
                    </c:strCache>
                  </c:strRef>
                </c:tx>
                <c:spPr>
                  <a:solidFill>
                    <a:schemeClr val="accent2">
                      <a:shade val="65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Sheet1!$G$36:$G$42</c15:sqref>
                        </c15:formulaRef>
                      </c:ext>
                    </c:extLst>
                    <c:numCache>
                      <c:formatCode>General</c:formatCode>
                      <c:ptCount val="7"/>
                      <c:pt idx="0">
                        <c:v>19</c:v>
                      </c:pt>
                      <c:pt idx="1">
                        <c:v>23</c:v>
                      </c:pt>
                      <c:pt idx="2">
                        <c:v>31</c:v>
                      </c:pt>
                      <c:pt idx="3">
                        <c:v>40</c:v>
                      </c:pt>
                      <c:pt idx="4">
                        <c:v>54</c:v>
                      </c:pt>
                      <c:pt idx="5">
                        <c:v>60</c:v>
                      </c:pt>
                      <c:pt idx="6">
                        <c:v>66</c:v>
                      </c:pt>
                    </c:numCache>
                  </c:numRef>
                </c:val>
              </c15:ser>
            </c15:filteredBarSeries>
          </c:ext>
        </c:extLst>
      </c:barChart>
      <c:catAx>
        <c:axId val="451879968"/>
        <c:scaling>
          <c:orientation val="maxMin"/>
        </c:scaling>
        <c:delete val="0"/>
        <c:axPos val="l"/>
        <c:numFmt formatCode="General" sourceLinked="1"/>
        <c:majorTickMark val="none"/>
        <c:minorTickMark val="none"/>
        <c:tickLblPos val="none"/>
        <c:spPr>
          <a:noFill/>
          <a:ln w="28575" cap="flat" cmpd="sng" algn="ctr">
            <a:solidFill>
              <a:schemeClr val="bg1"/>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80384"/>
        <c:crosses val="autoZero"/>
        <c:auto val="1"/>
        <c:lblAlgn val="ctr"/>
        <c:lblOffset val="100"/>
        <c:noMultiLvlLbl val="0"/>
      </c:catAx>
      <c:valAx>
        <c:axId val="451880384"/>
        <c:scaling>
          <c:orientation val="minMax"/>
          <c:max val="100"/>
          <c:min val="-100"/>
        </c:scaling>
        <c:delete val="0"/>
        <c:axPos val="b"/>
        <c:numFmt formatCode="#,##0&quot;%&quot;;#,##0&quot;%&quot;"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79968"/>
        <c:crosses val="max"/>
        <c:crossBetween val="between"/>
        <c:majorUnit val="25"/>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0647610739291832"/>
          <c:y val="0.0583386176284084"/>
          <c:w val="0.895867580842296"/>
          <c:h val="0.892965712830601"/>
        </c:manualLayout>
      </c:layout>
      <c:barChart>
        <c:barDir val="bar"/>
        <c:grouping val="clustered"/>
        <c:varyColors val="0"/>
        <c:ser>
          <c:idx val="0"/>
          <c:order val="1"/>
          <c:tx>
            <c:strRef>
              <c:f>Sheet1!$C$2</c:f>
              <c:strCache>
                <c:ptCount val="1"/>
                <c:pt idx="0">
                  <c:v>EFG C1</c:v>
                </c:pt>
              </c:strCache>
            </c:strRef>
          </c:tx>
          <c:spPr>
            <a:solidFill>
              <a:schemeClr val="accent2">
                <a:tint val="48000"/>
              </a:schemeClr>
            </a:solidFill>
            <a:ln>
              <a:noFill/>
            </a:ln>
            <a:effectLst/>
          </c:spPr>
          <c:invertIfNegative val="0"/>
          <c:dLbls>
            <c:delete val="1"/>
          </c:dLbl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Sheet1!$C$4:$C$15</c:f>
              <c:numCache>
                <c:formatCode>General</c:formatCode>
                <c:ptCount val="12"/>
                <c:pt idx="0">
                  <c:v>0</c:v>
                </c:pt>
                <c:pt idx="1">
                  <c:v>-10</c:v>
                </c:pt>
                <c:pt idx="2">
                  <c:v>-10</c:v>
                </c:pt>
                <c:pt idx="3">
                  <c:v>-20</c:v>
                </c:pt>
                <c:pt idx="4">
                  <c:v>-50</c:v>
                </c:pt>
                <c:pt idx="5">
                  <c:v>-60</c:v>
                </c:pt>
                <c:pt idx="6">
                  <c:v>-60</c:v>
                </c:pt>
                <c:pt idx="7">
                  <c:v>-70</c:v>
                </c:pt>
                <c:pt idx="8">
                  <c:v>-80</c:v>
                </c:pt>
                <c:pt idx="9">
                  <c:v>-10</c:v>
                </c:pt>
                <c:pt idx="10">
                  <c:v>-10</c:v>
                </c:pt>
                <c:pt idx="11">
                  <c:v>0</c:v>
                </c:pt>
              </c:numCache>
            </c:numRef>
          </c:val>
        </c:ser>
        <c:ser>
          <c:idx val="2"/>
          <c:order val="2"/>
          <c:tx>
            <c:strRef>
              <c:f>Sheet1!$D$2</c:f>
              <c:strCache>
                <c:ptCount val="1"/>
                <c:pt idx="0">
                  <c:v>EFG C2</c:v>
                </c:pt>
              </c:strCache>
            </c:strRef>
          </c:tx>
          <c:spPr>
            <a:solidFill>
              <a:schemeClr val="accent2">
                <a:tint val="83000"/>
              </a:schemeClr>
            </a:solidFill>
            <a:ln>
              <a:noFill/>
            </a:ln>
            <a:effectLst/>
          </c:spPr>
          <c:invertIfNegative val="0"/>
          <c:dLbls>
            <c:delete val="1"/>
          </c:dLbl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Sheet1!$D$4:$D$15</c:f>
              <c:numCache>
                <c:formatCode>General</c:formatCode>
                <c:ptCount val="12"/>
                <c:pt idx="0">
                  <c:v>0</c:v>
                </c:pt>
                <c:pt idx="1">
                  <c:v>0</c:v>
                </c:pt>
                <c:pt idx="2">
                  <c:v>0</c:v>
                </c:pt>
                <c:pt idx="3">
                  <c:v>-11.1111111111111</c:v>
                </c:pt>
                <c:pt idx="4">
                  <c:v>-33.3333333333333</c:v>
                </c:pt>
                <c:pt idx="5">
                  <c:v>-33.3333333333333</c:v>
                </c:pt>
                <c:pt idx="6">
                  <c:v>-66.6666666666667</c:v>
                </c:pt>
                <c:pt idx="7">
                  <c:v>-88.8888888888889</c:v>
                </c:pt>
                <c:pt idx="8">
                  <c:v>-100</c:v>
                </c:pt>
                <c:pt idx="9">
                  <c:v>0</c:v>
                </c:pt>
                <c:pt idx="10">
                  <c:v>0</c:v>
                </c:pt>
                <c:pt idx="11">
                  <c:v>0</c:v>
                </c:pt>
              </c:numCache>
            </c:numRef>
          </c:val>
        </c:ser>
        <c:ser>
          <c:idx val="3"/>
          <c:order val="3"/>
          <c:tx>
            <c:strRef>
              <c:f>Sheet1!$E$2</c:f>
              <c:strCache>
                <c:ptCount val="1"/>
                <c:pt idx="0">
                  <c:v>EFG C3</c:v>
                </c:pt>
              </c:strCache>
            </c:strRef>
          </c:tx>
          <c:spPr>
            <a:solidFill>
              <a:schemeClr val="accent2"/>
            </a:solidFill>
            <a:ln>
              <a:noFill/>
            </a:ln>
            <a:effectLst/>
          </c:spPr>
          <c:invertIfNegative val="0"/>
          <c:dLbls>
            <c:delete val="1"/>
          </c:dLbl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Sheet1!$E$4:$E$15</c:f>
              <c:numCache>
                <c:formatCode>General</c:formatCode>
                <c:ptCount val="12"/>
                <c:pt idx="0">
                  <c:v>-14.2857142857143</c:v>
                </c:pt>
                <c:pt idx="1">
                  <c:v>-14.2857142857143</c:v>
                </c:pt>
                <c:pt idx="2">
                  <c:v>-14.2857142857143</c:v>
                </c:pt>
                <c:pt idx="3">
                  <c:v>-14.2857142857143</c:v>
                </c:pt>
                <c:pt idx="4">
                  <c:v>-28.5714285714286</c:v>
                </c:pt>
                <c:pt idx="5">
                  <c:v>-42.8571428571429</c:v>
                </c:pt>
                <c:pt idx="6">
                  <c:v>-71.4285714285714</c:v>
                </c:pt>
                <c:pt idx="7">
                  <c:v>-85.7142857142857</c:v>
                </c:pt>
                <c:pt idx="8">
                  <c:v>-85.7142857142857</c:v>
                </c:pt>
                <c:pt idx="9">
                  <c:v>-14.2857142857143</c:v>
                </c:pt>
                <c:pt idx="10">
                  <c:v>0</c:v>
                </c:pt>
                <c:pt idx="11">
                  <c:v>0</c:v>
                </c:pt>
              </c:numCache>
            </c:numRef>
          </c:val>
        </c:ser>
        <c:ser>
          <c:idx val="4"/>
          <c:order val="4"/>
          <c:tx>
            <c:strRef>
              <c:f>Sheet1!$F$2</c:f>
              <c:strCache>
                <c:ptCount val="1"/>
                <c:pt idx="0">
                  <c:v>EFG C4</c:v>
                </c:pt>
              </c:strCache>
            </c:strRef>
          </c:tx>
          <c:spPr>
            <a:solidFill>
              <a:schemeClr val="accent2">
                <a:shade val="82000"/>
              </a:schemeClr>
            </a:solidFill>
            <a:ln>
              <a:noFill/>
            </a:ln>
            <a:effectLst/>
          </c:spPr>
          <c:invertIfNegative val="0"/>
          <c:dLbls>
            <c:delete val="1"/>
          </c:dLbl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Sheet1!$F$4:$F$15</c:f>
              <c:numCache>
                <c:formatCode>General</c:formatCode>
                <c:ptCount val="12"/>
                <c:pt idx="0">
                  <c:v>0</c:v>
                </c:pt>
                <c:pt idx="1">
                  <c:v>0</c:v>
                </c:pt>
                <c:pt idx="2">
                  <c:v>-16.6666666666667</c:v>
                </c:pt>
                <c:pt idx="3">
                  <c:v>-33.3333333333333</c:v>
                </c:pt>
                <c:pt idx="4">
                  <c:v>-33.3333333333333</c:v>
                </c:pt>
                <c:pt idx="5">
                  <c:v>-50</c:v>
                </c:pt>
                <c:pt idx="6">
                  <c:v>-66.6666666666667</c:v>
                </c:pt>
                <c:pt idx="7">
                  <c:v>-83.3333333333333</c:v>
                </c:pt>
                <c:pt idx="8">
                  <c:v>-83.3333333333333</c:v>
                </c:pt>
                <c:pt idx="9">
                  <c:v>-16.6666666666667</c:v>
                </c:pt>
                <c:pt idx="10">
                  <c:v>0</c:v>
                </c:pt>
                <c:pt idx="11">
                  <c:v>0</c:v>
                </c:pt>
              </c:numCache>
            </c:numRef>
          </c:val>
        </c:ser>
        <c:ser>
          <c:idx val="5"/>
          <c:order val="5"/>
          <c:tx>
            <c:strRef>
              <c:f>Sheet1!$G$2</c:f>
              <c:strCache>
                <c:ptCount val="1"/>
                <c:pt idx="0">
                  <c:v>EFG C5</c:v>
                </c:pt>
              </c:strCache>
            </c:strRef>
          </c:tx>
          <c:spPr>
            <a:solidFill>
              <a:schemeClr val="accent2">
                <a:shade val="65000"/>
              </a:schemeClr>
            </a:solidFill>
            <a:ln>
              <a:noFill/>
            </a:ln>
            <a:effectLst/>
          </c:spPr>
          <c:invertIfNegative val="0"/>
          <c:dLbls>
            <c:delete val="1"/>
          </c:dLbl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Sheet1!$G$4:$G$15</c:f>
              <c:numCache>
                <c:formatCode>General</c:formatCode>
                <c:ptCount val="12"/>
                <c:pt idx="0">
                  <c:v>0</c:v>
                </c:pt>
                <c:pt idx="1">
                  <c:v>0</c:v>
                </c:pt>
                <c:pt idx="2">
                  <c:v>0</c:v>
                </c:pt>
                <c:pt idx="3">
                  <c:v>0</c:v>
                </c:pt>
                <c:pt idx="4">
                  <c:v>-40</c:v>
                </c:pt>
                <c:pt idx="5">
                  <c:v>-40</c:v>
                </c:pt>
                <c:pt idx="6">
                  <c:v>-60</c:v>
                </c:pt>
                <c:pt idx="7">
                  <c:v>-80</c:v>
                </c:pt>
                <c:pt idx="8">
                  <c:v>-80</c:v>
                </c:pt>
                <c:pt idx="9">
                  <c:v>-20</c:v>
                </c:pt>
                <c:pt idx="10">
                  <c:v>0</c:v>
                </c:pt>
                <c:pt idx="11">
                  <c:v>0</c:v>
                </c:pt>
              </c:numCache>
            </c:numRef>
          </c:val>
        </c:ser>
        <c:dLbls>
          <c:showLegendKey val="0"/>
          <c:showVal val="0"/>
          <c:showCatName val="0"/>
          <c:showSerName val="0"/>
          <c:showPercent val="0"/>
          <c:showBubbleSize val="0"/>
        </c:dLbls>
        <c:gapWidth val="150"/>
        <c:axId val="451879968"/>
        <c:axId val="451880384"/>
        <c:extLst>
          <c:ext xmlns:c15="http://schemas.microsoft.com/office/drawing/2012/chart" uri="{02D57815-91ED-43cb-92C2-25804820EDAC}">
            <c15:filteredBarSeries>
              <c15:ser>
                <c:idx val="6"/>
                <c:order val="6"/>
                <c:tx>
                  <c:strRef>
                    <c:extLst>
                      <c:ext uri="{02D57815-91ED-43cb-92C2-25804820EDAC}">
                        <c15:formulaRef>
                          <c15:sqref>Sheet1!$J$2</c15:sqref>
                        </c15:formulaRef>
                      </c:ext>
                    </c:extLst>
                    <c:strCache>
                      <c:ptCount val="1"/>
                      <c:pt idx="0">
                        <c:v>Median</c:v>
                      </c:pt>
                    </c:strCache>
                  </c:strRef>
                </c:tx>
                <c:spPr>
                  <a:solidFill>
                    <a:schemeClr val="accent2">
                      <a:shade val="47000"/>
                    </a:schemeClr>
                  </a:solidFill>
                  <a:ln>
                    <a:noFill/>
                  </a:ln>
                  <a:effectLst/>
                </c:spPr>
                <c:invertIfNegative val="0"/>
                <c:dLbls>
                  <c:delete val="1"/>
                </c:dLbls>
                <c:errBars>
                  <c:errBarType val="both"/>
                  <c:errValType val="cust"/>
                  <c:noEndCap val="0"/>
                  <c:plus>
                    <c:numRef>
                      <c:f>Sheet1!$M$4:$M$15</c:f>
                      <c:numCache>
                        <c:formatCode>General</c:formatCode>
                        <c:ptCount val="12"/>
                        <c:pt idx="0">
                          <c:v>-14.2857142857143</c:v>
                        </c:pt>
                        <c:pt idx="1">
                          <c:v>-14.2857142857143</c:v>
                        </c:pt>
                        <c:pt idx="2">
                          <c:v>-6.66666666666666</c:v>
                        </c:pt>
                        <c:pt idx="3">
                          <c:v>-19.047619047619</c:v>
                        </c:pt>
                        <c:pt idx="4">
                          <c:v>-16.6666666666667</c:v>
                        </c:pt>
                        <c:pt idx="5">
                          <c:v>-17.1428571428571</c:v>
                        </c:pt>
                        <c:pt idx="6">
                          <c:v>-4.76190476190477</c:v>
                        </c:pt>
                        <c:pt idx="7">
                          <c:v>-5.55555555555554</c:v>
                        </c:pt>
                        <c:pt idx="8">
                          <c:v>-16.6666666666667</c:v>
                        </c:pt>
                        <c:pt idx="9">
                          <c:v>-5.71428571428572</c:v>
                        </c:pt>
                        <c:pt idx="10">
                          <c:v>-10</c:v>
                        </c:pt>
                        <c:pt idx="11">
                          <c:v>0</c:v>
                        </c:pt>
                      </c:numCache>
                    </c:numRef>
                  </c:plus>
                  <c:minus>
                    <c:numRef>
                      <c:f>Sheet1!$N$4:$N$15</c:f>
                      <c:numCache>
                        <c:formatCode>General</c:formatCode>
                        <c:ptCount val="12"/>
                        <c:pt idx="0">
                          <c:v>0</c:v>
                        </c:pt>
                        <c:pt idx="1">
                          <c:v>0</c:v>
                        </c:pt>
                        <c:pt idx="2">
                          <c:v>-10</c:v>
                        </c:pt>
                        <c:pt idx="3">
                          <c:v>-14.2857142857143</c:v>
                        </c:pt>
                        <c:pt idx="4">
                          <c:v>-4.76190476190476</c:v>
                        </c:pt>
                        <c:pt idx="5">
                          <c:v>-9.52380952380953</c:v>
                        </c:pt>
                        <c:pt idx="6">
                          <c:v>-6.66666666666666</c:v>
                        </c:pt>
                        <c:pt idx="7">
                          <c:v>-13.3333333333333</c:v>
                        </c:pt>
                        <c:pt idx="8">
                          <c:v>-3.33333333333334</c:v>
                        </c:pt>
                        <c:pt idx="9">
                          <c:v>-14.2857142857143</c:v>
                        </c:pt>
                        <c:pt idx="10">
                          <c:v>0</c:v>
                        </c:pt>
                        <c:pt idx="11">
                          <c:v>0</c:v>
                        </c:pt>
                      </c:numCache>
                    </c:numRef>
                  </c:minus>
                  <c:spPr>
                    <a:noFill/>
                    <a:ln w="25400" cap="flat" cmpd="sng" algn="ctr">
                      <a:solidFill>
                        <a:srgbClr val="90C353"/>
                      </a:solidFill>
                      <a:round/>
                    </a:ln>
                    <a:effectLst/>
                  </c:spPr>
                </c:errBar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Sheet1!$J$4:$J$15</c15:sqref>
                        </c15:formulaRef>
                      </c:ext>
                    </c:extLst>
                    <c:numCache>
                      <c:formatCode>General</c:formatCode>
                      <c:ptCount val="12"/>
                      <c:pt idx="0">
                        <c:v>0</c:v>
                      </c:pt>
                      <c:pt idx="1">
                        <c:v>0</c:v>
                      </c:pt>
                      <c:pt idx="2">
                        <c:v>-10</c:v>
                      </c:pt>
                      <c:pt idx="3">
                        <c:v>-14.2857142857143</c:v>
                      </c:pt>
                      <c:pt idx="4">
                        <c:v>-33.3333333333333</c:v>
                      </c:pt>
                      <c:pt idx="5">
                        <c:v>-42.8571428571429</c:v>
                      </c:pt>
                      <c:pt idx="6">
                        <c:v>-66.6666666666667</c:v>
                      </c:pt>
                      <c:pt idx="7">
                        <c:v>-83.3333333333333</c:v>
                      </c:pt>
                      <c:pt idx="8">
                        <c:v>-83.3333333333333</c:v>
                      </c:pt>
                      <c:pt idx="9">
                        <c:v>-14.2857142857143</c:v>
                      </c:pt>
                      <c:pt idx="10">
                        <c:v>0</c:v>
                      </c:pt>
                      <c:pt idx="11">
                        <c:v>0</c:v>
                      </c:pt>
                    </c:numCache>
                  </c:numRef>
                </c:val>
              </c15:ser>
            </c15:filteredBarSeries>
          </c:ext>
        </c:extLst>
      </c:barChart>
      <c:barChart>
        <c:barDir val="bar"/>
        <c:grouping val="clustered"/>
        <c:varyColors val="0"/>
        <c:ser>
          <c:idx val="1"/>
          <c:order val="0"/>
          <c:tx>
            <c:strRef>
              <c:f>Sheet1!$B$2</c:f>
              <c:strCache>
                <c:ptCount val="1"/>
                <c:pt idx="0">
                  <c:v>PBO Week 3 ADAPT</c:v>
                </c:pt>
              </c:strCache>
            </c:strRef>
          </c:tx>
          <c:spPr>
            <a:solidFill>
              <a:schemeClr val="tx2"/>
            </a:solidFill>
            <a:ln>
              <a:noFill/>
            </a:ln>
            <a:effectLst/>
          </c:spPr>
          <c:invertIfNegative val="0"/>
          <c:dLbls>
            <c:numFmt formatCode="#,##0.0&quot;%&quot;;#,##0.0&quot;%&quot;" sourceLinked="0"/>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2"/>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Sheet1!$B$4:$B$15</c:f>
              <c:numCache>
                <c:formatCode>General</c:formatCode>
                <c:ptCount val="12"/>
                <c:pt idx="0">
                  <c:v>0</c:v>
                </c:pt>
                <c:pt idx="1">
                  <c:v>0</c:v>
                </c:pt>
                <c:pt idx="2">
                  <c:v>0</c:v>
                </c:pt>
                <c:pt idx="3">
                  <c:v>14.2857142857143</c:v>
                </c:pt>
                <c:pt idx="4">
                  <c:v>14.2857142857143</c:v>
                </c:pt>
                <c:pt idx="5">
                  <c:v>28.5714285714286</c:v>
                </c:pt>
                <c:pt idx="6">
                  <c:v>42.8571428571429</c:v>
                </c:pt>
                <c:pt idx="7">
                  <c:v>42.8571428571429</c:v>
                </c:pt>
                <c:pt idx="8">
                  <c:v>57.1428571428571</c:v>
                </c:pt>
                <c:pt idx="9">
                  <c:v>14.2857142857143</c:v>
                </c:pt>
                <c:pt idx="10">
                  <c:v>28.5714285714286</c:v>
                </c:pt>
                <c:pt idx="11">
                  <c:v>0</c:v>
                </c:pt>
              </c:numCache>
            </c:numRef>
          </c:val>
        </c:ser>
        <c:dLbls>
          <c:showLegendKey val="0"/>
          <c:showVal val="0"/>
          <c:showCatName val="0"/>
          <c:showSerName val="0"/>
          <c:showPercent val="0"/>
          <c:showBubbleSize val="0"/>
        </c:dLbls>
        <c:gapWidth val="150"/>
        <c:axId val="924771519"/>
        <c:axId val="924790655"/>
      </c:barChart>
      <c:catAx>
        <c:axId val="451879968"/>
        <c:scaling>
          <c:orientation val="maxMin"/>
        </c:scaling>
        <c:delete val="0"/>
        <c:axPos val="l"/>
        <c:numFmt formatCode="General" sourceLinked="1"/>
        <c:majorTickMark val="none"/>
        <c:minorTickMark val="none"/>
        <c:tickLblPos val="none"/>
        <c:spPr>
          <a:noFill/>
          <a:ln w="28575" cap="flat" cmpd="sng" algn="ctr">
            <a:solidFill>
              <a:schemeClr val="bg1"/>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80384"/>
        <c:crosses val="autoZero"/>
        <c:auto val="1"/>
        <c:lblAlgn val="ctr"/>
        <c:lblOffset val="100"/>
        <c:noMultiLvlLbl val="0"/>
      </c:catAx>
      <c:valAx>
        <c:axId val="451880384"/>
        <c:scaling>
          <c:orientation val="minMax"/>
          <c:max val="100"/>
          <c:min val="-100"/>
        </c:scaling>
        <c:delete val="0"/>
        <c:axPos val="b"/>
        <c:numFmt formatCode="#,##0&quot;%&quot;;#,##0&quot;%&quot;"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79968"/>
        <c:crosses val="max"/>
        <c:crossBetween val="between"/>
        <c:majorUnit val="25"/>
      </c:valAx>
      <c:valAx>
        <c:axId val="924790655"/>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24771519"/>
        <c:crosses val="max"/>
        <c:crossBetween val="between"/>
      </c:valAx>
      <c:catAx>
        <c:axId val="924771519"/>
        <c:scaling>
          <c:orientation val="maxMin"/>
        </c:scaling>
        <c:delete val="1"/>
        <c:axPos val="r"/>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24790655"/>
        <c:crosses val="max"/>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0486039738469437"/>
          <c:y val="0.0588415160850613"/>
          <c:w val="0.895867580842296"/>
          <c:h val="0.913257405918743"/>
        </c:manualLayout>
      </c:layout>
      <c:barChart>
        <c:barDir val="bar"/>
        <c:grouping val="clustered"/>
        <c:varyColors val="0"/>
        <c:ser>
          <c:idx val="0"/>
          <c:order val="1"/>
          <c:tx>
            <c:strRef>
              <c:f>Sheet1!$C$2</c:f>
              <c:strCache>
                <c:ptCount val="1"/>
                <c:pt idx="0">
                  <c:v>EFG C1</c:v>
                </c:pt>
              </c:strCache>
            </c:strRef>
          </c:tx>
          <c:spPr>
            <a:solidFill>
              <a:schemeClr val="accent2">
                <a:tint val="48000"/>
              </a:schemeClr>
            </a:solidFill>
            <a:ln>
              <a:noFill/>
            </a:ln>
            <a:effectLst/>
          </c:spPr>
          <c:invertIfNegative val="0"/>
          <c:dLbls>
            <c:delete val="1"/>
          </c:dLbls>
          <c:cat>
            <c:strRef>
              <c:f>Sheet1!$A$4:$A$15</c:f>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f>Sheet1!$C$4:$C$15</c:f>
              <c:numCache>
                <c:formatCode>General</c:formatCode>
                <c:ptCount val="12"/>
                <c:pt idx="0">
                  <c:v>-11.8</c:v>
                </c:pt>
                <c:pt idx="1">
                  <c:v>-16.9</c:v>
                </c:pt>
                <c:pt idx="2">
                  <c:v>-27.9</c:v>
                </c:pt>
                <c:pt idx="3">
                  <c:v>-36</c:v>
                </c:pt>
                <c:pt idx="4">
                  <c:v>-43.4</c:v>
                </c:pt>
                <c:pt idx="5">
                  <c:v>-50</c:v>
                </c:pt>
                <c:pt idx="6">
                  <c:v>-60.3</c:v>
                </c:pt>
                <c:pt idx="7">
                  <c:v>-76.5</c:v>
                </c:pt>
                <c:pt idx="8">
                  <c:v>-83.8</c:v>
                </c:pt>
                <c:pt idx="9">
                  <c:v>-6.6</c:v>
                </c:pt>
                <c:pt idx="10">
                  <c:v>-6.6</c:v>
                </c:pt>
                <c:pt idx="11">
                  <c:v>-2.9</c:v>
                </c:pt>
              </c:numCache>
            </c:numRef>
          </c:val>
        </c:ser>
        <c:ser>
          <c:idx val="2"/>
          <c:order val="2"/>
          <c:tx>
            <c:strRef>
              <c:f>Sheet1!$D$2</c:f>
              <c:strCache>
                <c:ptCount val="1"/>
                <c:pt idx="0">
                  <c:v>EFG C2</c:v>
                </c:pt>
              </c:strCache>
            </c:strRef>
          </c:tx>
          <c:spPr>
            <a:solidFill>
              <a:schemeClr val="accent2">
                <a:tint val="83000"/>
              </a:schemeClr>
            </a:solidFill>
            <a:ln>
              <a:noFill/>
            </a:ln>
            <a:effectLst/>
          </c:spPr>
          <c:invertIfNegative val="0"/>
          <c:dLbls>
            <c:delete val="1"/>
          </c:dLbls>
          <c:cat>
            <c:strRef>
              <c:f>Sheet1!$A$4:$A$15</c:f>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f>Sheet1!$D$4:$D$15</c:f>
              <c:numCache>
                <c:formatCode>General</c:formatCode>
                <c:ptCount val="12"/>
                <c:pt idx="0">
                  <c:v>-12</c:v>
                </c:pt>
                <c:pt idx="1">
                  <c:v>-16.8</c:v>
                </c:pt>
                <c:pt idx="2">
                  <c:v>-24.8</c:v>
                </c:pt>
                <c:pt idx="3">
                  <c:v>-36</c:v>
                </c:pt>
                <c:pt idx="4">
                  <c:v>-44.8</c:v>
                </c:pt>
                <c:pt idx="5">
                  <c:v>-56.8</c:v>
                </c:pt>
                <c:pt idx="6">
                  <c:v>-66.4</c:v>
                </c:pt>
                <c:pt idx="7">
                  <c:v>-78.4</c:v>
                </c:pt>
                <c:pt idx="8">
                  <c:v>-83.2</c:v>
                </c:pt>
                <c:pt idx="9">
                  <c:v>-8</c:v>
                </c:pt>
                <c:pt idx="10">
                  <c:v>-5.6</c:v>
                </c:pt>
                <c:pt idx="11">
                  <c:v>-3.2</c:v>
                </c:pt>
              </c:numCache>
            </c:numRef>
          </c:val>
        </c:ser>
        <c:ser>
          <c:idx val="3"/>
          <c:order val="3"/>
          <c:tx>
            <c:strRef>
              <c:f>Sheet1!$E$2</c:f>
              <c:strCache>
                <c:ptCount val="1"/>
                <c:pt idx="0">
                  <c:v>EFG C3</c:v>
                </c:pt>
              </c:strCache>
            </c:strRef>
          </c:tx>
          <c:spPr>
            <a:solidFill>
              <a:schemeClr val="accent2"/>
            </a:solidFill>
            <a:ln>
              <a:noFill/>
            </a:ln>
            <a:effectLst/>
          </c:spPr>
          <c:invertIfNegative val="0"/>
          <c:dLbls>
            <c:delete val="1"/>
          </c:dLbls>
          <c:cat>
            <c:strRef>
              <c:f>Sheet1!$A$4:$A$15</c:f>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f>Sheet1!$E$4:$E$15</c:f>
              <c:numCache>
                <c:formatCode>General</c:formatCode>
                <c:ptCount val="12"/>
                <c:pt idx="0">
                  <c:v>-17.3</c:v>
                </c:pt>
                <c:pt idx="1">
                  <c:v>-22.7</c:v>
                </c:pt>
                <c:pt idx="2">
                  <c:v>-30</c:v>
                </c:pt>
                <c:pt idx="3">
                  <c:v>-36.4</c:v>
                </c:pt>
                <c:pt idx="4">
                  <c:v>-48.2</c:v>
                </c:pt>
                <c:pt idx="5">
                  <c:v>-56.4</c:v>
                </c:pt>
                <c:pt idx="6">
                  <c:v>-69.1</c:v>
                </c:pt>
                <c:pt idx="7">
                  <c:v>-79.1</c:v>
                </c:pt>
                <c:pt idx="8">
                  <c:v>-86.4</c:v>
                </c:pt>
                <c:pt idx="9">
                  <c:v>-7.3</c:v>
                </c:pt>
                <c:pt idx="10">
                  <c:v>-3.6</c:v>
                </c:pt>
                <c:pt idx="11">
                  <c:v>-2.7</c:v>
                </c:pt>
              </c:numCache>
            </c:numRef>
          </c:val>
        </c:ser>
        <c:ser>
          <c:idx val="4"/>
          <c:order val="4"/>
          <c:tx>
            <c:strRef>
              <c:f>Sheet1!$F$2</c:f>
              <c:strCache>
                <c:ptCount val="1"/>
                <c:pt idx="0">
                  <c:v>EFG C4</c:v>
                </c:pt>
              </c:strCache>
            </c:strRef>
          </c:tx>
          <c:spPr>
            <a:solidFill>
              <a:schemeClr val="accent2">
                <a:shade val="82000"/>
              </a:schemeClr>
            </a:solidFill>
            <a:ln>
              <a:noFill/>
            </a:ln>
            <a:effectLst/>
          </c:spPr>
          <c:invertIfNegative val="0"/>
          <c:dLbls>
            <c:delete val="1"/>
          </c:dLbls>
          <c:cat>
            <c:strRef>
              <c:f>Sheet1!$A$4:$A$15</c:f>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f>Sheet1!$F$4:$F$15</c:f>
              <c:numCache>
                <c:formatCode>General</c:formatCode>
                <c:ptCount val="12"/>
                <c:pt idx="0">
                  <c:v>-22</c:v>
                </c:pt>
                <c:pt idx="1">
                  <c:v>-27.5</c:v>
                </c:pt>
                <c:pt idx="2">
                  <c:v>-34.1</c:v>
                </c:pt>
                <c:pt idx="3">
                  <c:v>-39.6</c:v>
                </c:pt>
                <c:pt idx="4">
                  <c:v>-46.2</c:v>
                </c:pt>
                <c:pt idx="5">
                  <c:v>-52.7</c:v>
                </c:pt>
                <c:pt idx="6">
                  <c:v>-70.3</c:v>
                </c:pt>
                <c:pt idx="7">
                  <c:v>-78</c:v>
                </c:pt>
                <c:pt idx="8">
                  <c:v>-86.8</c:v>
                </c:pt>
                <c:pt idx="9">
                  <c:v>-8.8</c:v>
                </c:pt>
                <c:pt idx="10">
                  <c:v>-3.3</c:v>
                </c:pt>
                <c:pt idx="11">
                  <c:v>-1.1</c:v>
                </c:pt>
              </c:numCache>
            </c:numRef>
          </c:val>
        </c:ser>
        <c:ser>
          <c:idx val="5"/>
          <c:order val="5"/>
          <c:tx>
            <c:strRef>
              <c:f>Sheet1!$G$2</c:f>
              <c:strCache>
                <c:ptCount val="1"/>
                <c:pt idx="0">
                  <c:v>EFG C5</c:v>
                </c:pt>
              </c:strCache>
            </c:strRef>
          </c:tx>
          <c:spPr>
            <a:solidFill>
              <a:schemeClr val="accent2">
                <a:shade val="65000"/>
              </a:schemeClr>
            </a:solidFill>
            <a:ln>
              <a:noFill/>
            </a:ln>
            <a:effectLst/>
          </c:spPr>
          <c:invertIfNegative val="0"/>
          <c:dLbls>
            <c:delete val="1"/>
          </c:dLbls>
          <c:cat>
            <c:strRef>
              <c:f>Sheet1!$A$4:$A$15</c:f>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f>Sheet1!$G$4:$G$15</c:f>
              <c:numCache>
                <c:formatCode>General</c:formatCode>
                <c:ptCount val="12"/>
                <c:pt idx="0">
                  <c:v>-21.5</c:v>
                </c:pt>
                <c:pt idx="1">
                  <c:v>-24.1</c:v>
                </c:pt>
                <c:pt idx="2">
                  <c:v>-29.1</c:v>
                </c:pt>
                <c:pt idx="3">
                  <c:v>-39.2</c:v>
                </c:pt>
                <c:pt idx="4">
                  <c:v>-50.6</c:v>
                </c:pt>
                <c:pt idx="5">
                  <c:v>-68.4</c:v>
                </c:pt>
                <c:pt idx="6">
                  <c:v>-75.9</c:v>
                </c:pt>
                <c:pt idx="7">
                  <c:v>-83.5</c:v>
                </c:pt>
                <c:pt idx="8">
                  <c:v>-86.1</c:v>
                </c:pt>
                <c:pt idx="9">
                  <c:v>-8.9</c:v>
                </c:pt>
                <c:pt idx="10">
                  <c:v>-5.1</c:v>
                </c:pt>
                <c:pt idx="11">
                  <c:v>0</c:v>
                </c:pt>
              </c:numCache>
            </c:numRef>
          </c:val>
        </c:ser>
        <c:dLbls>
          <c:showLegendKey val="0"/>
          <c:showVal val="0"/>
          <c:showCatName val="0"/>
          <c:showSerName val="0"/>
          <c:showPercent val="0"/>
          <c:showBubbleSize val="0"/>
        </c:dLbls>
        <c:gapWidth val="150"/>
        <c:axId val="451879968"/>
        <c:axId val="451880384"/>
        <c:extLst>
          <c:ext xmlns:c15="http://schemas.microsoft.com/office/drawing/2012/chart" uri="{02D57815-91ED-43cb-92C2-25804820EDAC}">
            <c15:filteredBarSeries>
              <c15:ser>
                <c:idx val="6"/>
                <c:order val="6"/>
                <c:tx>
                  <c:strRef>
                    <c:extLst>
                      <c:ext uri="{02D57815-91ED-43cb-92C2-25804820EDAC}">
                        <c15:formulaRef>
                          <c15:sqref>Sheet1!$J$2</c15:sqref>
                        </c15:formulaRef>
                      </c:ext>
                    </c:extLst>
                    <c:strCache>
                      <c:ptCount val="1"/>
                      <c:pt idx="0">
                        <c:v>Median</c:v>
                      </c:pt>
                    </c:strCache>
                  </c:strRef>
                </c:tx>
                <c:spPr>
                  <a:solidFill>
                    <a:schemeClr val="accent2">
                      <a:shade val="47000"/>
                    </a:schemeClr>
                  </a:solidFill>
                  <a:ln>
                    <a:noFill/>
                  </a:ln>
                  <a:effectLst/>
                </c:spPr>
                <c:invertIfNegative val="0"/>
                <c:dLbls>
                  <c:delete val="1"/>
                </c:dLbls>
                <c:errBars>
                  <c:errBarType val="both"/>
                  <c:errValType val="cust"/>
                  <c:noEndCap val="0"/>
                  <c:plus>
                    <c:numRef>
                      <c:f>Sheet1!$M$4:$M$15</c:f>
                      <c:numCache>
                        <c:formatCode>General</c:formatCode>
                        <c:ptCount val="12"/>
                        <c:pt idx="0">
                          <c:v>-4.7</c:v>
                        </c:pt>
                        <c:pt idx="1">
                          <c:v>-4.8</c:v>
                        </c:pt>
                        <c:pt idx="2">
                          <c:v>-5</c:v>
                        </c:pt>
                        <c:pt idx="3">
                          <c:v>-3.2</c:v>
                        </c:pt>
                        <c:pt idx="4">
                          <c:v>-4.4</c:v>
                        </c:pt>
                        <c:pt idx="5">
                          <c:v>-12</c:v>
                        </c:pt>
                        <c:pt idx="6">
                          <c:v>-6.80000000000001</c:v>
                        </c:pt>
                        <c:pt idx="7">
                          <c:v>-5.09999999999999</c:v>
                        </c:pt>
                        <c:pt idx="8">
                          <c:v>-0.700000000000003</c:v>
                        </c:pt>
                        <c:pt idx="9">
                          <c:v>-0.9</c:v>
                        </c:pt>
                        <c:pt idx="10">
                          <c:v>-1.5</c:v>
                        </c:pt>
                        <c:pt idx="11">
                          <c:v>-0.5</c:v>
                        </c:pt>
                      </c:numCache>
                    </c:numRef>
                  </c:plus>
                  <c:minus>
                    <c:numRef>
                      <c:f>Sheet1!$N$4:$N$15</c:f>
                      <c:numCache>
                        <c:formatCode>General</c:formatCode>
                        <c:ptCount val="12"/>
                        <c:pt idx="0">
                          <c:v>-5.5</c:v>
                        </c:pt>
                        <c:pt idx="1">
                          <c:v>-5.9</c:v>
                        </c:pt>
                        <c:pt idx="2">
                          <c:v>-4.3</c:v>
                        </c:pt>
                        <c:pt idx="3">
                          <c:v>-0.399999999999999</c:v>
                        </c:pt>
                        <c:pt idx="4">
                          <c:v>-2.8</c:v>
                        </c:pt>
                        <c:pt idx="5">
                          <c:v>-6.4</c:v>
                        </c:pt>
                        <c:pt idx="6">
                          <c:v>-8.8</c:v>
                        </c:pt>
                        <c:pt idx="7">
                          <c:v>-1.90000000000001</c:v>
                        </c:pt>
                        <c:pt idx="8">
                          <c:v>-2.89999999999999</c:v>
                        </c:pt>
                        <c:pt idx="9">
                          <c:v>-1.4</c:v>
                        </c:pt>
                        <c:pt idx="10">
                          <c:v>-1.8</c:v>
                        </c:pt>
                        <c:pt idx="11">
                          <c:v>-2.7</c:v>
                        </c:pt>
                      </c:numCache>
                    </c:numRef>
                  </c:minus>
                  <c:spPr>
                    <a:noFill/>
                    <a:ln w="25400" cap="flat" cmpd="sng" algn="ctr">
                      <a:solidFill>
                        <a:schemeClr val="accent1"/>
                      </a:solidFill>
                      <a:round/>
                    </a:ln>
                    <a:effectLst/>
                  </c:spPr>
                </c:errBars>
                <c:cat>
                  <c:strRef>
                    <c:extLst>
                      <c:ext uri="{02D57815-91ED-43cb-92C2-25804820EDAC}">
                        <c15:fullRef>
                          <c15:sqref/>
                        </c15:fullRef>
                        <c15:formulaRef>
                          <c15:sqref>Sheet1!$A$4:$A$15</c15:sqref>
                        </c15:formulaRef>
                      </c:ext>
                    </c:extLst>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Sheet1!$J$4:$J$15</c15:sqref>
                        </c15:formulaRef>
                      </c:ext>
                    </c:extLst>
                    <c:numCache>
                      <c:formatCode>General</c:formatCode>
                      <c:ptCount val="12"/>
                      <c:pt idx="0">
                        <c:v>-17.3</c:v>
                      </c:pt>
                      <c:pt idx="1">
                        <c:v>-22.7</c:v>
                      </c:pt>
                      <c:pt idx="2">
                        <c:v>-29.1</c:v>
                      </c:pt>
                      <c:pt idx="3">
                        <c:v>-36.4</c:v>
                      </c:pt>
                      <c:pt idx="4">
                        <c:v>-46.2</c:v>
                      </c:pt>
                      <c:pt idx="5">
                        <c:v>-56.4</c:v>
                      </c:pt>
                      <c:pt idx="6">
                        <c:v>-69.1</c:v>
                      </c:pt>
                      <c:pt idx="7">
                        <c:v>-78.4</c:v>
                      </c:pt>
                      <c:pt idx="8">
                        <c:v>-86.1</c:v>
                      </c:pt>
                      <c:pt idx="9">
                        <c:v>-8</c:v>
                      </c:pt>
                      <c:pt idx="10">
                        <c:v>-5.1</c:v>
                      </c:pt>
                      <c:pt idx="11">
                        <c:v>-2.7</c:v>
                      </c:pt>
                    </c:numCache>
                  </c:numRef>
                </c:val>
              </c15:ser>
            </c15:filteredBarSeries>
          </c:ext>
        </c:extLst>
      </c:barChart>
      <c:barChart>
        <c:barDir val="bar"/>
        <c:grouping val="clustered"/>
        <c:varyColors val="0"/>
        <c:ser>
          <c:idx val="1"/>
          <c:order val="0"/>
          <c:tx>
            <c:strRef>
              <c:f>Sheet1!$B$2</c:f>
              <c:strCache>
                <c:ptCount val="1"/>
                <c:pt idx="0">
                  <c:v>PBO Week 3 ADAPT</c:v>
                </c:pt>
              </c:strCache>
            </c:strRef>
          </c:tx>
          <c:spPr>
            <a:solidFill>
              <a:schemeClr val="tx2"/>
            </a:solidFill>
            <a:ln>
              <a:noFill/>
            </a:ln>
            <a:effectLst/>
          </c:spPr>
          <c:invertIfNegative val="0"/>
          <c:dLbls>
            <c:numFmt formatCode="#,##0.0&quot;%&quot;;#,##0.0&quot;%&quot;" sourceLinked="0"/>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2"/>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≥10</c:v>
                </c:pt>
                <c:pt idx="1">
                  <c:v>≥9</c:v>
                </c:pt>
                <c:pt idx="2">
                  <c:v>≥8</c:v>
                </c:pt>
                <c:pt idx="3">
                  <c:v>36</c:v>
                </c:pt>
                <c:pt idx="4">
                  <c:v>≥6</c:v>
                </c:pt>
                <c:pt idx="5">
                  <c:v>≥5</c:v>
                </c:pt>
                <c:pt idx="6">
                  <c:v>≥4</c:v>
                </c:pt>
                <c:pt idx="7">
                  <c:v>≥3</c:v>
                </c:pt>
                <c:pt idx="8">
                  <c:v>≥2</c:v>
                </c:pt>
                <c:pt idx="9">
                  <c:v>1</c:v>
                </c:pt>
                <c:pt idx="10">
                  <c:v>No change (0)</c:v>
                </c:pt>
                <c:pt idx="11">
                  <c:v>Worsened (&lt;0)</c:v>
                </c:pt>
              </c:strCache>
            </c:strRef>
          </c:cat>
          <c:val>
            <c:numRef>
              <c:f>Sheet1!$B$4:$B$15</c:f>
              <c:numCache>
                <c:formatCode>General</c:formatCode>
                <c:ptCount val="12"/>
                <c:pt idx="0">
                  <c:v>0</c:v>
                </c:pt>
                <c:pt idx="1">
                  <c:v>0</c:v>
                </c:pt>
                <c:pt idx="2">
                  <c:v>1.3</c:v>
                </c:pt>
                <c:pt idx="3">
                  <c:v>3.8</c:v>
                </c:pt>
                <c:pt idx="4">
                  <c:v>6.3</c:v>
                </c:pt>
                <c:pt idx="5">
                  <c:v>12.5</c:v>
                </c:pt>
                <c:pt idx="6">
                  <c:v>25</c:v>
                </c:pt>
                <c:pt idx="7">
                  <c:v>35</c:v>
                </c:pt>
                <c:pt idx="8">
                  <c:v>50</c:v>
                </c:pt>
                <c:pt idx="9">
                  <c:v>18.8</c:v>
                </c:pt>
                <c:pt idx="10">
                  <c:v>13.8</c:v>
                </c:pt>
                <c:pt idx="11">
                  <c:v>17.5</c:v>
                </c:pt>
              </c:numCache>
            </c:numRef>
          </c:val>
        </c:ser>
        <c:dLbls>
          <c:showLegendKey val="0"/>
          <c:showVal val="0"/>
          <c:showCatName val="0"/>
          <c:showSerName val="0"/>
          <c:showPercent val="0"/>
          <c:showBubbleSize val="0"/>
        </c:dLbls>
        <c:gapWidth val="48"/>
        <c:axId val="859050031"/>
        <c:axId val="859052111"/>
      </c:barChart>
      <c:catAx>
        <c:axId val="451879968"/>
        <c:scaling>
          <c:orientation val="maxMin"/>
        </c:scaling>
        <c:delete val="0"/>
        <c:axPos val="l"/>
        <c:numFmt formatCode="General" sourceLinked="1"/>
        <c:majorTickMark val="out"/>
        <c:minorTickMark val="none"/>
        <c:tickLblPos val="none"/>
        <c:spPr>
          <a:noFill/>
          <a:ln w="28575" cap="flat" cmpd="sng" algn="ctr">
            <a:solidFill>
              <a:schemeClr val="bg1"/>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80384"/>
        <c:crosses val="autoZero"/>
        <c:auto val="1"/>
        <c:lblAlgn val="ctr"/>
        <c:lblOffset val="100"/>
        <c:noMultiLvlLbl val="0"/>
      </c:catAx>
      <c:valAx>
        <c:axId val="451880384"/>
        <c:scaling>
          <c:orientation val="minMax"/>
          <c:max val="100"/>
          <c:min val="-100"/>
        </c:scaling>
        <c:delete val="0"/>
        <c:axPos val="b"/>
        <c:numFmt formatCode="#,##0&quot;%&quot;;#,##0&quot;%&quot;"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79968"/>
        <c:crosses val="max"/>
        <c:crossBetween val="between"/>
        <c:majorUnit val="25"/>
      </c:valAx>
      <c:valAx>
        <c:axId val="859052111"/>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59050031"/>
        <c:crosses val="max"/>
        <c:crossBetween val="between"/>
      </c:valAx>
      <c:catAx>
        <c:axId val="859050031"/>
        <c:scaling>
          <c:orientation val="maxMin"/>
        </c:scaling>
        <c:delete val="1"/>
        <c:axPos val="r"/>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59052111"/>
        <c:crosses val="max"/>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0647610739291832"/>
          <c:y val="0.0583386176284084"/>
          <c:w val="0.895867580842296"/>
          <c:h val="0.892965712830601"/>
        </c:manualLayout>
      </c:layout>
      <c:barChart>
        <c:barDir val="bar"/>
        <c:grouping val="clustered"/>
        <c:varyColors val="0"/>
        <c:ser>
          <c:idx val="1"/>
          <c:order val="0"/>
          <c:tx>
            <c:strRef>
              <c:f>Sheet1!$B$2</c:f>
              <c:strCache>
                <c:ptCount val="1"/>
                <c:pt idx="0">
                  <c:v>PBO Week 3 ADAPT</c:v>
                </c:pt>
              </c:strCache>
            </c:strRef>
          </c:tx>
          <c:spPr>
            <a:solidFill>
              <a:schemeClr val="tx2"/>
            </a:solidFill>
            <a:ln>
              <a:noFill/>
            </a:ln>
            <a:effectLst/>
          </c:spPr>
          <c:invertIfNegative val="0"/>
          <c:dLbls>
            <c:numFmt formatCode="#,##0.0&quot;%&quot;;#,##0.0&quot;%&quot;" sourceLinked="0"/>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2"/>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Sheet1!$B$4:$B$15</c:f>
              <c:numCache>
                <c:formatCode>General</c:formatCode>
                <c:ptCount val="12"/>
                <c:pt idx="0">
                  <c:v>0</c:v>
                </c:pt>
                <c:pt idx="1">
                  <c:v>0</c:v>
                </c:pt>
                <c:pt idx="2">
                  <c:v>0</c:v>
                </c:pt>
                <c:pt idx="3">
                  <c:v>0</c:v>
                </c:pt>
                <c:pt idx="4">
                  <c:v>0</c:v>
                </c:pt>
                <c:pt idx="5">
                  <c:v>0</c:v>
                </c:pt>
                <c:pt idx="6">
                  <c:v>28.5714285714286</c:v>
                </c:pt>
                <c:pt idx="7">
                  <c:v>28.5714285714286</c:v>
                </c:pt>
                <c:pt idx="8">
                  <c:v>14.2857142857143</c:v>
                </c:pt>
                <c:pt idx="9">
                  <c:v>14.2857142857143</c:v>
                </c:pt>
                <c:pt idx="10">
                  <c:v>28.5714285714286</c:v>
                </c:pt>
                <c:pt idx="11">
                  <c:v>14.2857142857143</c:v>
                </c:pt>
              </c:numCache>
            </c:numRef>
          </c:val>
        </c:ser>
        <c:ser>
          <c:idx val="6"/>
          <c:order val="6"/>
          <c:tx>
            <c:strRef>
              <c:f>Sheet1!$J$2</c:f>
              <c:strCache>
                <c:ptCount val="1"/>
                <c:pt idx="0">
                  <c:v>Median</c:v>
                </c:pt>
              </c:strCache>
            </c:strRef>
          </c:tx>
          <c:spPr>
            <a:solidFill>
              <a:schemeClr val="accent2">
                <a:shade val="47000"/>
              </a:schemeClr>
            </a:solidFill>
            <a:ln>
              <a:noFill/>
            </a:ln>
            <a:effectLst/>
          </c:spPr>
          <c:invertIfNegative val="0"/>
          <c:dLbls>
            <c:delete val="1"/>
          </c:dLbls>
          <c:errBars>
            <c:errBarType val="both"/>
            <c:errValType val="cust"/>
            <c:noEndCap val="0"/>
            <c:plus>
              <c:numRef>
                <c:f>Sheet1!$M$4:$M$15</c:f>
                <c:numCache>
                  <c:formatCode>General</c:formatCode>
                  <c:ptCount val="12"/>
                  <c:pt idx="0">
                    <c:v>-14.2857142857143</c:v>
                  </c:pt>
                  <c:pt idx="1">
                    <c:v>-8.88888888888889</c:v>
                  </c:pt>
                  <c:pt idx="2">
                    <c:v>-7.93650793650794</c:v>
                  </c:pt>
                  <c:pt idx="3">
                    <c:v>-2.22222222222222</c:v>
                  </c:pt>
                  <c:pt idx="4">
                    <c:v>-13.3333333333333</c:v>
                  </c:pt>
                  <c:pt idx="5">
                    <c:v>-14.4444444444444</c:v>
                  </c:pt>
                  <c:pt idx="6">
                    <c:v>-15.5555555555556</c:v>
                  </c:pt>
                  <c:pt idx="7">
                    <c:v>-19.0476190476191</c:v>
                  </c:pt>
                  <c:pt idx="8">
                    <c:v>-20</c:v>
                  </c:pt>
                  <c:pt idx="9">
                    <c:v>-8.88888888888889</c:v>
                  </c:pt>
                  <c:pt idx="10">
                    <c:v>0</c:v>
                  </c:pt>
                  <c:pt idx="11">
                    <c:v>-14.2857142857143</c:v>
                  </c:pt>
                </c:numCache>
              </c:numRef>
            </c:plus>
            <c:minus>
              <c:numRef>
                <c:f>Sheet1!$N$4:$N$15</c:f>
                <c:numCache>
                  <c:formatCode>General</c:formatCode>
                  <c:ptCount val="12"/>
                  <c:pt idx="0">
                    <c:v>0</c:v>
                  </c:pt>
                  <c:pt idx="1">
                    <c:v>-11.1111111111111</c:v>
                  </c:pt>
                  <c:pt idx="2">
                    <c:v>-14.2857142857143</c:v>
                  </c:pt>
                  <c:pt idx="3">
                    <c:v>-20</c:v>
                  </c:pt>
                  <c:pt idx="4">
                    <c:v>-5.71428571428572</c:v>
                  </c:pt>
                  <c:pt idx="5">
                    <c:v>-10</c:v>
                  </c:pt>
                  <c:pt idx="6">
                    <c:v>-4.44444444444444</c:v>
                  </c:pt>
                  <c:pt idx="7">
                    <c:v>-6.66666666666666</c:v>
                  </c:pt>
                  <c:pt idx="8">
                    <c:v>-20</c:v>
                  </c:pt>
                  <c:pt idx="9">
                    <c:v>-11.1111111111111</c:v>
                  </c:pt>
                  <c:pt idx="10">
                    <c:v>0</c:v>
                  </c:pt>
                  <c:pt idx="11">
                    <c:v>0</c:v>
                  </c:pt>
                </c:numCache>
              </c:numRef>
            </c:minus>
            <c:spPr>
              <a:noFill/>
              <a:ln w="25400" cap="flat" cmpd="sng" algn="ctr">
                <a:solidFill>
                  <a:srgbClr val="90C353"/>
                </a:solidFill>
                <a:round/>
              </a:ln>
              <a:effectLst/>
            </c:spPr>
          </c:errBar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Sheet1!$J$4:$J$15</c:f>
              <c:numCache>
                <c:formatCode>General</c:formatCode>
                <c:ptCount val="12"/>
                <c:pt idx="0">
                  <c:v>0</c:v>
                </c:pt>
                <c:pt idx="1">
                  <c:v>-11.1111111111111</c:v>
                </c:pt>
                <c:pt idx="2">
                  <c:v>-14.2857142857143</c:v>
                </c:pt>
                <c:pt idx="3">
                  <c:v>-20</c:v>
                </c:pt>
                <c:pt idx="4">
                  <c:v>-20</c:v>
                </c:pt>
                <c:pt idx="5">
                  <c:v>-30</c:v>
                </c:pt>
                <c:pt idx="6">
                  <c:v>-44.4444444444444</c:v>
                </c:pt>
                <c:pt idx="7">
                  <c:v>-66.6666666666667</c:v>
                </c:pt>
                <c:pt idx="8">
                  <c:v>-20</c:v>
                </c:pt>
                <c:pt idx="9">
                  <c:v>-11.1111111111111</c:v>
                </c:pt>
                <c:pt idx="10">
                  <c:v>0</c:v>
                </c:pt>
                <c:pt idx="11">
                  <c:v>0</c:v>
                </c:pt>
              </c:numCache>
            </c:numRef>
          </c:val>
        </c:ser>
        <c:dLbls>
          <c:showLegendKey val="0"/>
          <c:showVal val="0"/>
          <c:showCatName val="0"/>
          <c:showSerName val="0"/>
          <c:showPercent val="0"/>
          <c:showBubbleSize val="0"/>
        </c:dLbls>
        <c:gapWidth val="48"/>
        <c:overlap val="100"/>
        <c:axId val="451879968"/>
        <c:axId val="451880384"/>
        <c:extLst>
          <c:ext xmlns:c15="http://schemas.microsoft.com/office/drawing/2012/chart" uri="{02D57815-91ED-43cb-92C2-25804820EDAC}">
            <c15:filteredBarSeries>
              <c15:ser>
                <c:idx val="0"/>
                <c:order val="1"/>
                <c:tx>
                  <c:strRef>
                    <c:extLst>
                      <c:ext uri="{02D57815-91ED-43cb-92C2-25804820EDAC}">
                        <c15:formulaRef>
                          <c15:sqref>Sheet1!$C$2</c15:sqref>
                        </c15:formulaRef>
                      </c:ext>
                    </c:extLst>
                    <c:strCache>
                      <c:ptCount val="1"/>
                      <c:pt idx="0">
                        <c:v>EFG C1</c:v>
                      </c:pt>
                    </c:strCache>
                  </c:strRef>
                </c:tx>
                <c:spPr>
                  <a:solidFill>
                    <a:schemeClr val="accent2">
                      <a:tint val="48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Sheet1!$C$6:$C$12</c15:sqref>
                        </c15:formulaRef>
                      </c:ext>
                    </c:extLst>
                    <c:numCache>
                      <c:formatCode>General</c:formatCode>
                      <c:ptCount val="7"/>
                      <c:pt idx="0">
                        <c:v>-10</c:v>
                      </c:pt>
                      <c:pt idx="1">
                        <c:v>-20</c:v>
                      </c:pt>
                      <c:pt idx="2">
                        <c:v>-20</c:v>
                      </c:pt>
                      <c:pt idx="3">
                        <c:v>-30</c:v>
                      </c:pt>
                      <c:pt idx="4">
                        <c:v>-40</c:v>
                      </c:pt>
                      <c:pt idx="5">
                        <c:v>-70</c:v>
                      </c:pt>
                      <c:pt idx="6">
                        <c:v>0</c:v>
                      </c:pt>
                    </c:numCache>
                  </c:numRef>
                </c:val>
              </c15:ser>
            </c15:filteredBarSeries>
            <c15:filteredBarSeries>
              <c15:ser>
                <c:idx val="2"/>
                <c:order val="2"/>
                <c:tx>
                  <c:strRef>
                    <c:extLst>
                      <c:ext uri="{02D57815-91ED-43cb-92C2-25804820EDAC}">
                        <c15:formulaRef>
                          <c15:sqref>Sheet1!$D$2</c15:sqref>
                        </c15:formulaRef>
                      </c:ext>
                    </c:extLst>
                    <c:strCache>
                      <c:ptCount val="1"/>
                      <c:pt idx="0">
                        <c:v>EFG C2</c:v>
                      </c:pt>
                    </c:strCache>
                  </c:strRef>
                </c:tx>
                <c:spPr>
                  <a:solidFill>
                    <a:schemeClr val="accent2">
                      <a:tint val="83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Sheet1!$D$6:$D$12</c15:sqref>
                        </c15:formulaRef>
                      </c:ext>
                    </c:extLst>
                    <c:numCache>
                      <c:formatCode>General</c:formatCode>
                      <c:ptCount val="7"/>
                      <c:pt idx="0">
                        <c:v>-22.2222222222222</c:v>
                      </c:pt>
                      <c:pt idx="1">
                        <c:v>-22.2222222222222</c:v>
                      </c:pt>
                      <c:pt idx="2">
                        <c:v>-33.3333333333333</c:v>
                      </c:pt>
                      <c:pt idx="3">
                        <c:v>-44.4444444444444</c:v>
                      </c:pt>
                      <c:pt idx="4">
                        <c:v>-44.4444444444444</c:v>
                      </c:pt>
                      <c:pt idx="5">
                        <c:v>-66.6666666666667</c:v>
                      </c:pt>
                      <c:pt idx="6">
                        <c:v>-22.2222222222222</c:v>
                      </c:pt>
                    </c:numCache>
                  </c:numRef>
                </c:val>
              </c15:ser>
            </c15:filteredBarSeries>
            <c15:filteredBarSeries>
              <c15:ser>
                <c:idx val="3"/>
                <c:order val="3"/>
                <c:tx>
                  <c:strRef>
                    <c:extLst>
                      <c:ext uri="{02D57815-91ED-43cb-92C2-25804820EDAC}">
                        <c15:formulaRef>
                          <c15:sqref>Sheet1!$E$2</c15:sqref>
                        </c15:formulaRef>
                      </c:ext>
                    </c:extLst>
                    <c:strCache>
                      <c:ptCount val="1"/>
                      <c:pt idx="0">
                        <c:v>EFG C3</c:v>
                      </c:pt>
                    </c:strCache>
                  </c:strRef>
                </c:tx>
                <c:spPr>
                  <a:solidFill>
                    <a:schemeClr val="accent2"/>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Sheet1!$E$6:$E$12</c15:sqref>
                        </c15:formulaRef>
                      </c:ext>
                    </c:extLst>
                    <c:numCache>
                      <c:formatCode>General</c:formatCode>
                      <c:ptCount val="7"/>
                      <c:pt idx="0">
                        <c:v>-14.2857142857143</c:v>
                      </c:pt>
                      <c:pt idx="1">
                        <c:v>-14.2857142857143</c:v>
                      </c:pt>
                      <c:pt idx="2">
                        <c:v>-14.2857142857143</c:v>
                      </c:pt>
                      <c:pt idx="3">
                        <c:v>-28.5714285714286</c:v>
                      </c:pt>
                      <c:pt idx="4">
                        <c:v>-57.1428571428571</c:v>
                      </c:pt>
                      <c:pt idx="5">
                        <c:v>-85.7142857142857</c:v>
                      </c:pt>
                      <c:pt idx="6">
                        <c:v>0</c:v>
                      </c:pt>
                    </c:numCache>
                  </c:numRef>
                </c:val>
              </c15:ser>
            </c15:filteredBarSeries>
            <c15:filteredBarSeries>
              <c15:ser>
                <c:idx val="4"/>
                <c:order val="4"/>
                <c:tx>
                  <c:strRef>
                    <c:extLst>
                      <c:ext uri="{02D57815-91ED-43cb-92C2-25804820EDAC}">
                        <c15:formulaRef>
                          <c15:sqref>Sheet1!$F$2</c15:sqref>
                        </c15:formulaRef>
                      </c:ext>
                    </c:extLst>
                    <c:strCache>
                      <c:ptCount val="1"/>
                      <c:pt idx="0">
                        <c:v>EFG C4</c:v>
                      </c:pt>
                    </c:strCache>
                  </c:strRef>
                </c:tx>
                <c:spPr>
                  <a:solidFill>
                    <a:schemeClr val="accent2">
                      <a:shade val="82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Sheet1!$F$6:$F$12</c15:sqref>
                        </c15:formulaRef>
                      </c:ext>
                    </c:extLst>
                    <c:numCache>
                      <c:formatCode>General</c:formatCode>
                      <c:ptCount val="7"/>
                      <c:pt idx="0">
                        <c:v>0</c:v>
                      </c:pt>
                      <c:pt idx="1">
                        <c:v>0</c:v>
                      </c:pt>
                      <c:pt idx="2">
                        <c:v>-20</c:v>
                      </c:pt>
                      <c:pt idx="3">
                        <c:v>-40</c:v>
                      </c:pt>
                      <c:pt idx="4">
                        <c:v>-60</c:v>
                      </c:pt>
                      <c:pt idx="5">
                        <c:v>-60</c:v>
                      </c:pt>
                      <c:pt idx="6">
                        <c:v>-20</c:v>
                      </c:pt>
                    </c:numCache>
                  </c:numRef>
                </c:val>
              </c15:ser>
            </c15:filteredBarSeries>
            <c15:filteredBarSeries>
              <c15:ser>
                <c:idx val="5"/>
                <c:order val="5"/>
                <c:tx>
                  <c:strRef>
                    <c:extLst>
                      <c:ext uri="{02D57815-91ED-43cb-92C2-25804820EDAC}">
                        <c15:formulaRef>
                          <c15:sqref>Sheet1!$G$2</c15:sqref>
                        </c15:formulaRef>
                      </c:ext>
                    </c:extLst>
                    <c:strCache>
                      <c:ptCount val="1"/>
                      <c:pt idx="0">
                        <c:v>EFG C5</c:v>
                      </c:pt>
                    </c:strCache>
                  </c:strRef>
                </c:tx>
                <c:spPr>
                  <a:solidFill>
                    <a:schemeClr val="accent2">
                      <a:shade val="65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Sheet1!$G$6:$G$12</c15:sqref>
                        </c15:formulaRef>
                      </c:ext>
                    </c:extLst>
                    <c:numCache>
                      <c:formatCode>General</c:formatCode>
                      <c:ptCount val="7"/>
                      <c:pt idx="0">
                        <c:v>-20</c:v>
                      </c:pt>
                      <c:pt idx="1">
                        <c:v>-20</c:v>
                      </c:pt>
                      <c:pt idx="2">
                        <c:v>-20</c:v>
                      </c:pt>
                      <c:pt idx="3">
                        <c:v>-20</c:v>
                      </c:pt>
                      <c:pt idx="4">
                        <c:v>-40</c:v>
                      </c:pt>
                      <c:pt idx="5">
                        <c:v>-60</c:v>
                      </c:pt>
                      <c:pt idx="6">
                        <c:v>-40</c:v>
                      </c:pt>
                    </c:numCache>
                  </c:numRef>
                </c:val>
              </c15:ser>
            </c15:filteredBarSeries>
          </c:ext>
        </c:extLst>
      </c:barChart>
      <c:catAx>
        <c:axId val="451879968"/>
        <c:scaling>
          <c:orientation val="maxMin"/>
        </c:scaling>
        <c:delete val="0"/>
        <c:axPos val="l"/>
        <c:numFmt formatCode="General" sourceLinked="1"/>
        <c:majorTickMark val="none"/>
        <c:minorTickMark val="none"/>
        <c:tickLblPos val="none"/>
        <c:spPr>
          <a:noFill/>
          <a:ln w="28575" cap="flat" cmpd="sng" algn="ctr">
            <a:solidFill>
              <a:schemeClr val="bg1"/>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80384"/>
        <c:crosses val="autoZero"/>
        <c:auto val="1"/>
        <c:lblAlgn val="ctr"/>
        <c:lblOffset val="100"/>
        <c:noMultiLvlLbl val="0"/>
      </c:catAx>
      <c:valAx>
        <c:axId val="451880384"/>
        <c:scaling>
          <c:orientation val="minMax"/>
          <c:max val="100"/>
          <c:min val="-100"/>
        </c:scaling>
        <c:delete val="0"/>
        <c:axPos val="b"/>
        <c:numFmt formatCode="#,##0&quot;%&quot;;#,##0&quot;%&quot;"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79968"/>
        <c:crosses val="max"/>
        <c:crossBetween val="between"/>
        <c:majorUnit val="25"/>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0486039738469437"/>
          <c:y val="0.0588415160850613"/>
          <c:w val="0.895867580842296"/>
          <c:h val="0.913257405918743"/>
        </c:manualLayout>
      </c:layout>
      <c:barChart>
        <c:barDir val="bar"/>
        <c:grouping val="clustered"/>
        <c:varyColors val="0"/>
        <c:ser>
          <c:idx val="1"/>
          <c:order val="0"/>
          <c:tx>
            <c:strRef>
              <c:f>Sheet1!$B$2</c:f>
              <c:strCache>
                <c:ptCount val="1"/>
                <c:pt idx="0">
                  <c:v>PBO Week 3 ADAPT</c:v>
                </c:pt>
              </c:strCache>
            </c:strRef>
          </c:tx>
          <c:spPr>
            <a:solidFill>
              <a:schemeClr val="tx2"/>
            </a:solidFill>
            <a:ln>
              <a:noFill/>
            </a:ln>
            <a:effectLst/>
          </c:spPr>
          <c:invertIfNegative val="0"/>
          <c:dLbls>
            <c:numFmt formatCode="#,##0.0&quot;%&quot;;#,##0.0&quot;%&quot;" sourceLinked="0"/>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2"/>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Sheet1!$B$4:$B$15</c:f>
              <c:numCache>
                <c:formatCode>General</c:formatCode>
                <c:ptCount val="12"/>
                <c:pt idx="0">
                  <c:v>2.6</c:v>
                </c:pt>
                <c:pt idx="1">
                  <c:v>3.9</c:v>
                </c:pt>
                <c:pt idx="2">
                  <c:v>3.9</c:v>
                </c:pt>
                <c:pt idx="3">
                  <c:v>6.5</c:v>
                </c:pt>
                <c:pt idx="4">
                  <c:v>6.5</c:v>
                </c:pt>
                <c:pt idx="5">
                  <c:v>11.7</c:v>
                </c:pt>
                <c:pt idx="6">
                  <c:v>23.4</c:v>
                </c:pt>
                <c:pt idx="7">
                  <c:v>32.5</c:v>
                </c:pt>
                <c:pt idx="8">
                  <c:v>13</c:v>
                </c:pt>
                <c:pt idx="9">
                  <c:v>13</c:v>
                </c:pt>
                <c:pt idx="10">
                  <c:v>13</c:v>
                </c:pt>
                <c:pt idx="11">
                  <c:v>28.6</c:v>
                </c:pt>
              </c:numCache>
            </c:numRef>
          </c:val>
        </c:ser>
        <c:ser>
          <c:idx val="6"/>
          <c:order val="6"/>
          <c:tx>
            <c:strRef>
              <c:f>Sheet1!$J$2</c:f>
              <c:strCache>
                <c:ptCount val="1"/>
                <c:pt idx="0">
                  <c:v>Median</c:v>
                </c:pt>
              </c:strCache>
            </c:strRef>
          </c:tx>
          <c:spPr>
            <a:solidFill>
              <a:schemeClr val="accent2">
                <a:shade val="47000"/>
              </a:schemeClr>
            </a:solidFill>
            <a:ln>
              <a:noFill/>
            </a:ln>
            <a:effectLst/>
          </c:spPr>
          <c:invertIfNegative val="0"/>
          <c:dLbls>
            <c:delete val="1"/>
          </c:dLbls>
          <c:errBars>
            <c:errBarType val="both"/>
            <c:errValType val="cust"/>
            <c:noEndCap val="0"/>
            <c:plus>
              <c:numRef>
                <c:f>Sheet1!$M$4:$M$15</c:f>
                <c:numCache>
                  <c:formatCode>General</c:formatCode>
                  <c:ptCount val="12"/>
                  <c:pt idx="0">
                    <c:v>-3.5</c:v>
                  </c:pt>
                  <c:pt idx="1">
                    <c:v>-6.1</c:v>
                  </c:pt>
                  <c:pt idx="2">
                    <c:v>-0.899999999999999</c:v>
                  </c:pt>
                  <c:pt idx="3">
                    <c:v>-3.6</c:v>
                  </c:pt>
                  <c:pt idx="4">
                    <c:v>-3.6</c:v>
                  </c:pt>
                  <c:pt idx="5">
                    <c:v>-6.1</c:v>
                  </c:pt>
                  <c:pt idx="6">
                    <c:v>-4.2</c:v>
                  </c:pt>
                  <c:pt idx="7">
                    <c:v>-4.2</c:v>
                  </c:pt>
                  <c:pt idx="8">
                    <c:v>-2</c:v>
                  </c:pt>
                  <c:pt idx="9">
                    <c:v>-2.3</c:v>
                  </c:pt>
                  <c:pt idx="10">
                    <c:v>-2.2</c:v>
                  </c:pt>
                  <c:pt idx="11">
                    <c:v>-3.9</c:v>
                  </c:pt>
                </c:numCache>
              </c:numRef>
            </c:plus>
            <c:minus>
              <c:numRef>
                <c:f>Sheet1!$N$4:$N$15</c:f>
                <c:numCache>
                  <c:formatCode>General</c:formatCode>
                  <c:ptCount val="12"/>
                  <c:pt idx="0">
                    <c:v>-1.7</c:v>
                  </c:pt>
                  <c:pt idx="1">
                    <c:v>-2.4</c:v>
                  </c:pt>
                  <c:pt idx="2">
                    <c:v>-3.2</c:v>
                  </c:pt>
                  <c:pt idx="3">
                    <c:v>-3.3</c:v>
                  </c:pt>
                  <c:pt idx="4">
                    <c:v>-2.5</c:v>
                  </c:pt>
                  <c:pt idx="5">
                    <c:v>-4.09999999999999</c:v>
                  </c:pt>
                  <c:pt idx="6">
                    <c:v>-3.4</c:v>
                  </c:pt>
                  <c:pt idx="7">
                    <c:v>-4.39999999999999</c:v>
                  </c:pt>
                  <c:pt idx="8">
                    <c:v>-2</c:v>
                  </c:pt>
                  <c:pt idx="9">
                    <c:v>-1.2</c:v>
                  </c:pt>
                  <c:pt idx="10">
                    <c:v>-1.8</c:v>
                  </c:pt>
                  <c:pt idx="11">
                    <c:v>-3.1</c:v>
                  </c:pt>
                </c:numCache>
              </c:numRef>
            </c:minus>
            <c:spPr>
              <a:noFill/>
              <a:ln w="25400" cap="flat" cmpd="sng" algn="ctr">
                <a:solidFill>
                  <a:schemeClr val="accent1"/>
                </a:solidFill>
                <a:round/>
              </a:ln>
              <a:effectLst/>
            </c:spPr>
          </c:errBar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Sheet1!$J$4:$J$15</c:f>
              <c:numCache>
                <c:formatCode>General</c:formatCode>
                <c:ptCount val="12"/>
                <c:pt idx="0">
                  <c:v>-12.1</c:v>
                </c:pt>
                <c:pt idx="1">
                  <c:v>-15.8</c:v>
                </c:pt>
                <c:pt idx="2">
                  <c:v>-24.1</c:v>
                </c:pt>
                <c:pt idx="3">
                  <c:v>-29.2</c:v>
                </c:pt>
                <c:pt idx="4">
                  <c:v>-35.3</c:v>
                </c:pt>
                <c:pt idx="5">
                  <c:v>-44.8</c:v>
                </c:pt>
                <c:pt idx="6">
                  <c:v>-54.1</c:v>
                </c:pt>
                <c:pt idx="7">
                  <c:v>-65.6</c:v>
                </c:pt>
                <c:pt idx="8">
                  <c:v>-9.3</c:v>
                </c:pt>
                <c:pt idx="9">
                  <c:v>-12.5</c:v>
                </c:pt>
                <c:pt idx="10">
                  <c:v>-5.2</c:v>
                </c:pt>
                <c:pt idx="11">
                  <c:v>-6.8</c:v>
                </c:pt>
              </c:numCache>
            </c:numRef>
          </c:val>
        </c:ser>
        <c:dLbls>
          <c:showLegendKey val="0"/>
          <c:showVal val="0"/>
          <c:showCatName val="0"/>
          <c:showSerName val="0"/>
          <c:showPercent val="0"/>
          <c:showBubbleSize val="0"/>
        </c:dLbls>
        <c:gapWidth val="48"/>
        <c:overlap val="100"/>
        <c:axId val="451879968"/>
        <c:axId val="451880384"/>
        <c:extLst>
          <c:ext xmlns:c15="http://schemas.microsoft.com/office/drawing/2012/chart" uri="{02D57815-91ED-43cb-92C2-25804820EDAC}">
            <c15:filteredBarSeries>
              <c15:ser>
                <c:idx val="0"/>
                <c:order val="1"/>
                <c:tx>
                  <c:strRef>
                    <c:extLst>
                      <c:ext uri="{02D57815-91ED-43cb-92C2-25804820EDAC}">
                        <c15:formulaRef>
                          <c15:sqref>Sheet1!$C$18</c15:sqref>
                        </c15:formulaRef>
                      </c:ext>
                    </c:extLst>
                    <c:strCache>
                      <c:ptCount val="1"/>
                      <c:pt idx="0">
                        <c:v/>
                      </c:pt>
                    </c:strCache>
                  </c:strRef>
                </c:tx>
                <c:spPr>
                  <a:solidFill>
                    <a:schemeClr val="accent2">
                      <a:tint val="48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Sheet1!$C$22:$C$28</c15:sqref>
                        </c15:formulaRef>
                      </c:ext>
                    </c:extLst>
                    <c:numCache>
                      <c:formatCode>General</c:formatCode>
                      <c:ptCount val="7"/>
                      <c:pt idx="0">
                        <c:v>21</c:v>
                      </c:pt>
                      <c:pt idx="1">
                        <c:v>32</c:v>
                      </c:pt>
                      <c:pt idx="2">
                        <c:v>41</c:v>
                      </c:pt>
                      <c:pt idx="3">
                        <c:v>51</c:v>
                      </c:pt>
                      <c:pt idx="4">
                        <c:v>63</c:v>
                      </c:pt>
                      <c:pt idx="5">
                        <c:v>72</c:v>
                      </c:pt>
                      <c:pt idx="6">
                        <c:v>88</c:v>
                      </c:pt>
                    </c:numCache>
                  </c:numRef>
                </c:val>
              </c15:ser>
            </c15:filteredBarSeries>
            <c15:filteredBarSeries>
              <c15:ser>
                <c:idx val="2"/>
                <c:order val="2"/>
                <c:tx>
                  <c:strRef>
                    <c:extLst>
                      <c:ext uri="{02D57815-91ED-43cb-92C2-25804820EDAC}">
                        <c15:formulaRef>
                          <c15:sqref>Sheet1!$D$18</c15:sqref>
                        </c15:formulaRef>
                      </c:ext>
                    </c:extLst>
                    <c:strCache>
                      <c:ptCount val="1"/>
                      <c:pt idx="0">
                        <c:v/>
                      </c:pt>
                    </c:strCache>
                  </c:strRef>
                </c:tx>
                <c:spPr>
                  <a:solidFill>
                    <a:schemeClr val="accent2">
                      <a:tint val="83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Sheet1!$D$22:$D$28</c15:sqref>
                        </c15:formulaRef>
                      </c:ext>
                    </c:extLst>
                    <c:numCache>
                      <c:formatCode>General</c:formatCode>
                      <c:ptCount val="7"/>
                      <c:pt idx="0">
                        <c:v>21</c:v>
                      </c:pt>
                      <c:pt idx="1">
                        <c:v>28</c:v>
                      </c:pt>
                      <c:pt idx="2">
                        <c:v>38</c:v>
                      </c:pt>
                      <c:pt idx="3">
                        <c:v>41</c:v>
                      </c:pt>
                      <c:pt idx="4">
                        <c:v>59</c:v>
                      </c:pt>
                      <c:pt idx="5">
                        <c:v>66</c:v>
                      </c:pt>
                      <c:pt idx="6">
                        <c:v>81</c:v>
                      </c:pt>
                    </c:numCache>
                  </c:numRef>
                </c:val>
              </c15:ser>
            </c15:filteredBarSeries>
            <c15:filteredBarSeries>
              <c15:ser>
                <c:idx val="3"/>
                <c:order val="3"/>
                <c:tx>
                  <c:strRef>
                    <c:extLst>
                      <c:ext uri="{02D57815-91ED-43cb-92C2-25804820EDAC}">
                        <c15:formulaRef>
                          <c15:sqref>Sheet1!$E$18</c15:sqref>
                        </c15:formulaRef>
                      </c:ext>
                    </c:extLst>
                    <c:strCache>
                      <c:ptCount val="1"/>
                      <c:pt idx="0">
                        <c:v/>
                      </c:pt>
                    </c:strCache>
                  </c:strRef>
                </c:tx>
                <c:spPr>
                  <a:solidFill>
                    <a:schemeClr val="accent2"/>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Sheet1!$E$22:$E$28</c15:sqref>
                        </c15:formulaRef>
                      </c:ext>
                    </c:extLst>
                    <c:numCache>
                      <c:formatCode>General</c:formatCode>
                      <c:ptCount val="7"/>
                      <c:pt idx="0">
                        <c:v>21</c:v>
                      </c:pt>
                      <c:pt idx="1">
                        <c:v>24</c:v>
                      </c:pt>
                      <c:pt idx="2">
                        <c:v>28</c:v>
                      </c:pt>
                      <c:pt idx="3">
                        <c:v>33</c:v>
                      </c:pt>
                      <c:pt idx="4">
                        <c:v>41</c:v>
                      </c:pt>
                      <c:pt idx="5">
                        <c:v>56</c:v>
                      </c:pt>
                      <c:pt idx="6">
                        <c:v>63</c:v>
                      </c:pt>
                    </c:numCache>
                  </c:numRef>
                </c:val>
              </c15:ser>
            </c15:filteredBarSeries>
            <c15:filteredBarSeries>
              <c15:ser>
                <c:idx val="4"/>
                <c:order val="4"/>
                <c:tx>
                  <c:strRef>
                    <c:extLst>
                      <c:ext uri="{02D57815-91ED-43cb-92C2-25804820EDAC}">
                        <c15:formulaRef>
                          <c15:sqref>Sheet1!$F$18</c15:sqref>
                        </c15:formulaRef>
                      </c:ext>
                    </c:extLst>
                    <c:strCache>
                      <c:ptCount val="1"/>
                      <c:pt idx="0">
                        <c:v/>
                      </c:pt>
                    </c:strCache>
                  </c:strRef>
                </c:tx>
                <c:spPr>
                  <a:solidFill>
                    <a:schemeClr val="accent2">
                      <a:shade val="82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Sheet1!$F$22:$F$28</c15:sqref>
                        </c15:formulaRef>
                      </c:ext>
                    </c:extLst>
                    <c:numCache>
                      <c:formatCode>General</c:formatCode>
                      <c:ptCount val="7"/>
                      <c:pt idx="0">
                        <c:v>9</c:v>
                      </c:pt>
                      <c:pt idx="1">
                        <c:v>14</c:v>
                      </c:pt>
                      <c:pt idx="2">
                        <c:v>17</c:v>
                      </c:pt>
                      <c:pt idx="3">
                        <c:v>22</c:v>
                      </c:pt>
                      <c:pt idx="4">
                        <c:v>30</c:v>
                      </c:pt>
                      <c:pt idx="5">
                        <c:v>34</c:v>
                      </c:pt>
                      <c:pt idx="6">
                        <c:v>41</c:v>
                      </c:pt>
                    </c:numCache>
                  </c:numRef>
                </c:val>
              </c15:ser>
            </c15:filteredBarSeries>
            <c15:filteredBarSeries>
              <c15:ser>
                <c:idx val="5"/>
                <c:order val="5"/>
                <c:tx>
                  <c:strRef>
                    <c:extLst>
                      <c:ext uri="{02D57815-91ED-43cb-92C2-25804820EDAC}">
                        <c15:formulaRef>
                          <c15:sqref>Sheet1!$G$18</c15:sqref>
                        </c15:formulaRef>
                      </c:ext>
                    </c:extLst>
                    <c:strCache>
                      <c:ptCount val="1"/>
                      <c:pt idx="0">
                        <c:v/>
                      </c:pt>
                    </c:strCache>
                  </c:strRef>
                </c:tx>
                <c:spPr>
                  <a:solidFill>
                    <a:schemeClr val="accent2">
                      <a:shade val="65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Sheet1!$G$22:$G$28</c15:sqref>
                        </c15:formulaRef>
                      </c:ext>
                    </c:extLst>
                    <c:numCache>
                      <c:formatCode>General</c:formatCode>
                      <c:ptCount val="7"/>
                      <c:pt idx="0">
                        <c:v>8</c:v>
                      </c:pt>
                      <c:pt idx="1">
                        <c:v>12</c:v>
                      </c:pt>
                      <c:pt idx="2">
                        <c:v>14</c:v>
                      </c:pt>
                      <c:pt idx="3">
                        <c:v>21</c:v>
                      </c:pt>
                      <c:pt idx="4">
                        <c:v>22</c:v>
                      </c:pt>
                      <c:pt idx="5">
                        <c:v>29</c:v>
                      </c:pt>
                      <c:pt idx="6">
                        <c:v>35</c:v>
                      </c:pt>
                    </c:numCache>
                  </c:numRef>
                </c:val>
              </c15:ser>
            </c15:filteredBarSeries>
          </c:ext>
        </c:extLst>
      </c:barChart>
      <c:catAx>
        <c:axId val="451879968"/>
        <c:scaling>
          <c:orientation val="maxMin"/>
        </c:scaling>
        <c:delete val="0"/>
        <c:axPos val="l"/>
        <c:numFmt formatCode="General" sourceLinked="1"/>
        <c:majorTickMark val="none"/>
        <c:minorTickMark val="none"/>
        <c:tickLblPos val="none"/>
        <c:spPr>
          <a:noFill/>
          <a:ln w="28575" cap="flat" cmpd="sng" algn="ctr">
            <a:solidFill>
              <a:schemeClr val="bg1"/>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80384"/>
        <c:crosses val="autoZero"/>
        <c:auto val="1"/>
        <c:lblAlgn val="ctr"/>
        <c:lblOffset val="100"/>
        <c:noMultiLvlLbl val="0"/>
      </c:catAx>
      <c:valAx>
        <c:axId val="451880384"/>
        <c:scaling>
          <c:orientation val="minMax"/>
          <c:max val="100"/>
          <c:min val="-100"/>
        </c:scaling>
        <c:delete val="0"/>
        <c:axPos val="b"/>
        <c:numFmt formatCode="#,##0&quot;%&quot;;#,##0&quot;%&quot;"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79968"/>
        <c:crosses val="max"/>
        <c:crossBetween val="between"/>
        <c:majorUnit val="25"/>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1691354953736"/>
          <c:y val="0"/>
          <c:w val="0.887126217912406"/>
          <c:h val="0.98159082706152"/>
        </c:manualLayout>
      </c:layout>
      <c:lineChart>
        <c:grouping val="standard"/>
        <c:varyColors val="0"/>
        <c:ser>
          <c:idx val="0"/>
          <c:order val="0"/>
          <c:tx>
            <c:strRef>
              <c:f>Sheet1!$B$1</c:f>
              <c:strCache>
                <c:ptCount val="1"/>
                <c:pt idx="0">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Sheet1!$B$19:$B$30</c:f>
                <c:numCache>
                  <c:formatCode>General</c:formatCode>
                  <c:ptCount val="12"/>
                  <c:pt idx="0">
                    <c:v>0</c:v>
                  </c:pt>
                  <c:pt idx="1">
                    <c:v>1.15</c:v>
                  </c:pt>
                  <c:pt idx="2">
                    <c:v>0.95</c:v>
                  </c:pt>
                  <c:pt idx="3">
                    <c:v>0.91</c:v>
                  </c:pt>
                  <c:pt idx="7">
                    <c:v>1.2</c:v>
                  </c:pt>
                  <c:pt idx="11">
                    <c:v>0.92</c:v>
                  </c:pt>
                </c:numCache>
              </c:numRef>
            </c:plus>
            <c:minus>
              <c:numRef>
                <c:f>Sheet1!$B$19:$B$30</c:f>
                <c:numCache>
                  <c:formatCode>General</c:formatCode>
                  <c:ptCount val="12"/>
                  <c:pt idx="0">
                    <c:v>0</c:v>
                  </c:pt>
                  <c:pt idx="1">
                    <c:v>1.15</c:v>
                  </c:pt>
                  <c:pt idx="2">
                    <c:v>0.95</c:v>
                  </c:pt>
                  <c:pt idx="3">
                    <c:v>0.91</c:v>
                  </c:pt>
                  <c:pt idx="7">
                    <c:v>1.2</c:v>
                  </c:pt>
                  <c:pt idx="11">
                    <c:v>0.92</c:v>
                  </c:pt>
                </c:numCache>
              </c:numRef>
            </c:minus>
            <c:spPr>
              <a:noFill/>
              <a:ln w="9525" cap="flat" cmpd="sng" algn="ctr">
                <a:solidFill>
                  <a:schemeClr val="tx1">
                    <a:lumMod val="65000"/>
                    <a:lumOff val="35000"/>
                  </a:schemeClr>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Sheet1!$B$3:$B$14</c:f>
              <c:numCache>
                <c:formatCode>General</c:formatCode>
                <c:ptCount val="12"/>
                <c:pt idx="0">
                  <c:v>0</c:v>
                </c:pt>
                <c:pt idx="1">
                  <c:v>-2.5</c:v>
                </c:pt>
                <c:pt idx="2">
                  <c:v>-3.9</c:v>
                </c:pt>
                <c:pt idx="3">
                  <c:v>-4.5</c:v>
                </c:pt>
                <c:pt idx="7">
                  <c:v>-4.1</c:v>
                </c:pt>
                <c:pt idx="11">
                  <c:v>-2.88888888888889</c:v>
                </c:pt>
              </c:numCache>
            </c:numRef>
          </c:val>
          <c:smooth val="0"/>
        </c:ser>
        <c:ser>
          <c:idx val="1"/>
          <c:order val="1"/>
          <c:tx>
            <c:strRef>
              <c:f>Sheet1!$C$1</c:f>
              <c:strCache>
                <c:ptCount val="1"/>
                <c:pt idx="0">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errBars>
            <c:errDir val="y"/>
            <c:errBarType val="both"/>
            <c:errValType val="cust"/>
            <c:noEndCap val="0"/>
            <c:plus>
              <c:numRef>
                <c:f>Sheet1!$C$19:$C$30</c:f>
                <c:numCache>
                  <c:formatCode>General</c:formatCode>
                  <c:ptCount val="12"/>
                  <c:pt idx="0">
                    <c:v>0</c:v>
                  </c:pt>
                  <c:pt idx="1">
                    <c:v>0.95</c:v>
                  </c:pt>
                  <c:pt idx="2">
                    <c:v>1.31</c:v>
                  </c:pt>
                  <c:pt idx="3">
                    <c:v>0.55</c:v>
                  </c:pt>
                  <c:pt idx="7">
                    <c:v>1.16</c:v>
                  </c:pt>
                  <c:pt idx="11">
                    <c:v>1.43</c:v>
                  </c:pt>
                </c:numCache>
              </c:numRef>
            </c:plus>
            <c:minus>
              <c:numRef>
                <c:f>Sheet1!$C$19:$C$30</c:f>
                <c:numCache>
                  <c:formatCode>General</c:formatCode>
                  <c:ptCount val="12"/>
                  <c:pt idx="0">
                    <c:v>0</c:v>
                  </c:pt>
                  <c:pt idx="1">
                    <c:v>0.95</c:v>
                  </c:pt>
                  <c:pt idx="2">
                    <c:v>1.31</c:v>
                  </c:pt>
                  <c:pt idx="3">
                    <c:v>0.55</c:v>
                  </c:pt>
                  <c:pt idx="7">
                    <c:v>1.16</c:v>
                  </c:pt>
                  <c:pt idx="11">
                    <c:v>1.43</c:v>
                  </c:pt>
                </c:numCache>
              </c:numRef>
            </c:minus>
            <c:spPr>
              <a:noFill/>
              <a:ln w="9525" cap="flat" cmpd="sng" algn="ctr">
                <a:solidFill>
                  <a:schemeClr val="tx1">
                    <a:lumMod val="65000"/>
                    <a:lumOff val="35000"/>
                  </a:schemeClr>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Sheet1!$C$3:$C$14</c:f>
              <c:numCache>
                <c:formatCode>General</c:formatCode>
                <c:ptCount val="12"/>
                <c:pt idx="0">
                  <c:v>0</c:v>
                </c:pt>
                <c:pt idx="1">
                  <c:v>-1.77777777777778</c:v>
                </c:pt>
                <c:pt idx="2">
                  <c:v>-2.22222222222222</c:v>
                </c:pt>
                <c:pt idx="3">
                  <c:v>-4.33333333333333</c:v>
                </c:pt>
                <c:pt idx="7">
                  <c:v>-3.44444444444444</c:v>
                </c:pt>
                <c:pt idx="11">
                  <c:v>-1.71428571428571</c:v>
                </c:pt>
              </c:numCache>
            </c:numRef>
          </c:val>
          <c:smooth val="0"/>
        </c:ser>
        <c:ser>
          <c:idx val="2"/>
          <c:order val="2"/>
          <c:tx>
            <c:strRef>
              <c:f>Sheet1!$D$1</c:f>
              <c:strCache>
                <c:ptCount val="1"/>
                <c:pt idx="0">
                  <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numRef>
              <c:f>Sheet1!$A$3:$A$14</c:f>
              <c:numCache>
                <c:formatCode>General</c:formatCode>
                <c:ptCount val="12"/>
                <c:pt idx="0">
                  <c:v>0</c:v>
                </c:pt>
                <c:pt idx="1">
                  <c:v>1</c:v>
                </c:pt>
                <c:pt idx="2">
                  <c:v>2</c:v>
                </c:pt>
                <c:pt idx="3">
                  <c:v>3</c:v>
                </c:pt>
                <c:pt idx="7">
                  <c:v>7</c:v>
                </c:pt>
                <c:pt idx="11">
                  <c:v>11</c:v>
                </c:pt>
              </c:numCache>
            </c:numRef>
          </c:cat>
          <c:val>
            <c:numRef>
              <c:f>Sheet1!$D$3:$D$14</c:f>
              <c:numCache>
                <c:formatCode>General</c:formatCode>
                <c:ptCount val="12"/>
                <c:pt idx="0">
                  <c:v>0</c:v>
                </c:pt>
                <c:pt idx="1">
                  <c:v>-2.57142857142857</c:v>
                </c:pt>
                <c:pt idx="2">
                  <c:v>-3.57142857142857</c:v>
                </c:pt>
                <c:pt idx="3">
                  <c:v>-4.71428571428571</c:v>
                </c:pt>
                <c:pt idx="7">
                  <c:v>-2.71428571428571</c:v>
                </c:pt>
                <c:pt idx="11">
                  <c:v>-2.75</c:v>
                </c:pt>
              </c:numCache>
            </c:numRef>
          </c:val>
          <c:smooth val="0"/>
        </c:ser>
        <c:ser>
          <c:idx val="3"/>
          <c:order val="3"/>
          <c:tx>
            <c:strRef>
              <c:f>Sheet1!$E$1</c:f>
              <c:strCache>
                <c:ptCount val="1"/>
                <c:pt idx="0">
                  <c:v/>
                </c:pt>
              </c:strCache>
            </c:strRef>
          </c:tx>
          <c:spPr>
            <a:ln w="19050"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delete val="1"/>
          </c:dLbls>
          <c:errBars>
            <c:errDir val="y"/>
            <c:errBarType val="both"/>
            <c:errValType val="cust"/>
            <c:noEndCap val="0"/>
            <c:plus>
              <c:numRef>
                <c:f>Sheet1!$E$19:$E$30</c:f>
                <c:numCache>
                  <c:formatCode>General</c:formatCode>
                  <c:ptCount val="12"/>
                  <c:pt idx="0">
                    <c:v>0</c:v>
                  </c:pt>
                  <c:pt idx="1">
                    <c:v>1.11</c:v>
                  </c:pt>
                  <c:pt idx="2">
                    <c:v>1.14</c:v>
                  </c:pt>
                  <c:pt idx="3">
                    <c:v>1.05</c:v>
                  </c:pt>
                  <c:pt idx="7">
                    <c:v>0.93</c:v>
                  </c:pt>
                  <c:pt idx="11">
                    <c:v>1</c:v>
                  </c:pt>
                </c:numCache>
              </c:numRef>
            </c:plus>
            <c:minus>
              <c:numRef>
                <c:f>Sheet1!$E$19:$E$30</c:f>
                <c:numCache>
                  <c:formatCode>General</c:formatCode>
                  <c:ptCount val="12"/>
                  <c:pt idx="0">
                    <c:v>0</c:v>
                  </c:pt>
                  <c:pt idx="1">
                    <c:v>1.11</c:v>
                  </c:pt>
                  <c:pt idx="2">
                    <c:v>1.14</c:v>
                  </c:pt>
                  <c:pt idx="3">
                    <c:v>1.05</c:v>
                  </c:pt>
                  <c:pt idx="7">
                    <c:v>0.93</c:v>
                  </c:pt>
                  <c:pt idx="11">
                    <c:v>1</c:v>
                  </c:pt>
                </c:numCache>
              </c:numRef>
            </c:minus>
            <c:spPr>
              <a:noFill/>
              <a:ln w="9525" cap="flat" cmpd="sng" algn="ctr">
                <a:solidFill>
                  <a:schemeClr val="tx1">
                    <a:lumMod val="65000"/>
                    <a:lumOff val="35000"/>
                  </a:schemeClr>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Sheet1!$E$3:$E$14</c:f>
              <c:numCache>
                <c:formatCode>General</c:formatCode>
                <c:ptCount val="12"/>
                <c:pt idx="0">
                  <c:v>0</c:v>
                </c:pt>
                <c:pt idx="1">
                  <c:v>-2</c:v>
                </c:pt>
                <c:pt idx="2">
                  <c:v>-3.14285714285714</c:v>
                </c:pt>
                <c:pt idx="3">
                  <c:v>-4.66666666666667</c:v>
                </c:pt>
                <c:pt idx="7">
                  <c:v>-1.4</c:v>
                </c:pt>
                <c:pt idx="11">
                  <c:v>-1</c:v>
                </c:pt>
              </c:numCache>
            </c:numRef>
          </c:val>
          <c:smooth val="0"/>
        </c:ser>
        <c:ser>
          <c:idx val="4"/>
          <c:order val="4"/>
          <c:tx>
            <c:strRef>
              <c:f>Sheet1!$F$1</c:f>
              <c:strCache>
                <c:ptCount val="1"/>
                <c:pt idx="0">
                  <c:v/>
                </c:pt>
              </c:strCache>
            </c:strRef>
          </c:tx>
          <c:spPr>
            <a:ln w="19050"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elete val="1"/>
          </c:dLbls>
          <c:errBars>
            <c:errDir val="y"/>
            <c:errBarType val="both"/>
            <c:errValType val="cust"/>
            <c:noEndCap val="0"/>
            <c:plus>
              <c:numRef>
                <c:f>Sheet1!$F$19:$F$30</c:f>
                <c:numCache>
                  <c:formatCode>General</c:formatCode>
                  <c:ptCount val="12"/>
                  <c:pt idx="0">
                    <c:v>0</c:v>
                  </c:pt>
                  <c:pt idx="1">
                    <c:v>0.37</c:v>
                  </c:pt>
                  <c:pt idx="2">
                    <c:v>0.75</c:v>
                  </c:pt>
                  <c:pt idx="3">
                    <c:v>0.95</c:v>
                  </c:pt>
                  <c:pt idx="7">
                    <c:v>0.93</c:v>
                  </c:pt>
                  <c:pt idx="11">
                    <c:v>0.5</c:v>
                  </c:pt>
                </c:numCache>
              </c:numRef>
            </c:plus>
            <c:minus>
              <c:numRef>
                <c:f>Sheet1!$F$19:$F$30</c:f>
                <c:numCache>
                  <c:formatCode>General</c:formatCode>
                  <c:ptCount val="12"/>
                  <c:pt idx="0">
                    <c:v>0</c:v>
                  </c:pt>
                  <c:pt idx="1">
                    <c:v>0.37</c:v>
                  </c:pt>
                  <c:pt idx="2">
                    <c:v>0.75</c:v>
                  </c:pt>
                  <c:pt idx="3">
                    <c:v>0.95</c:v>
                  </c:pt>
                  <c:pt idx="7">
                    <c:v>0.93</c:v>
                  </c:pt>
                  <c:pt idx="11">
                    <c:v>0.5</c:v>
                  </c:pt>
                </c:numCache>
              </c:numRef>
            </c:minus>
            <c:spPr>
              <a:noFill/>
              <a:ln w="9525" cap="flat" cmpd="sng" algn="ctr">
                <a:solidFill>
                  <a:schemeClr val="tx1">
                    <a:lumMod val="65000"/>
                    <a:lumOff val="35000"/>
                  </a:schemeClr>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Sheet1!$F$3:$F$14</c:f>
              <c:numCache>
                <c:formatCode>General</c:formatCode>
                <c:ptCount val="12"/>
                <c:pt idx="0">
                  <c:v>0</c:v>
                </c:pt>
                <c:pt idx="1">
                  <c:v>-0.8</c:v>
                </c:pt>
                <c:pt idx="2">
                  <c:v>-2.4</c:v>
                </c:pt>
                <c:pt idx="3">
                  <c:v>-4</c:v>
                </c:pt>
                <c:pt idx="7">
                  <c:v>-2.6</c:v>
                </c:pt>
                <c:pt idx="11">
                  <c:v>-1.5</c:v>
                </c:pt>
              </c:numCache>
            </c:numRef>
          </c:val>
          <c:smooth val="0"/>
        </c:ser>
        <c:dLbls>
          <c:showLegendKey val="0"/>
          <c:showVal val="0"/>
          <c:showCatName val="0"/>
          <c:showSerName val="0"/>
          <c:showPercent val="0"/>
          <c:showBubbleSize val="0"/>
        </c:dLbls>
        <c:marker val="1"/>
        <c:smooth val="0"/>
        <c:axId val="1597041616"/>
        <c:axId val="1597045776"/>
      </c:lineChart>
      <c:catAx>
        <c:axId val="1597041616"/>
        <c:scaling>
          <c:orientation val="minMax"/>
        </c:scaling>
        <c:delete val="0"/>
        <c:axPos val="b"/>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597045776"/>
        <c:crosses val="autoZero"/>
        <c:auto val="1"/>
        <c:lblAlgn val="ctr"/>
        <c:lblOffset val="100"/>
        <c:tickMarkSkip val="4"/>
        <c:noMultiLvlLbl val="0"/>
      </c:catAx>
      <c:valAx>
        <c:axId val="1597045776"/>
        <c:scaling>
          <c:orientation val="minMax"/>
          <c:max val="1"/>
          <c:min val="-8"/>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597041616"/>
        <c:crosses val="autoZero"/>
        <c:crossBetween val="between"/>
      </c:valAx>
      <c:spPr>
        <a:noFill/>
        <a:ln>
          <a:noFill/>
        </a:ln>
        <a:effectLst/>
      </c:spPr>
    </c:plotArea>
    <c:plotVisOnly val="1"/>
    <c:dispBlanksAs val="span"/>
    <c:showDLblsOverMax val="0"/>
  </c:chart>
  <c:spPr>
    <a:noFill/>
    <a:ln>
      <a:noFill/>
    </a:ln>
    <a:effectLst/>
  </c:spPr>
  <c:txPr>
    <a:bodyPr/>
    <a:lstStyle/>
    <a:p>
      <a:pPr>
        <a:defRPr lang="zh-CN" sz="14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1690759427699"/>
          <c:y val="0"/>
          <c:w val="0.887126217912406"/>
          <c:h val="0.98159082706152"/>
        </c:manualLayout>
      </c:layout>
      <c:lineChart>
        <c:grouping val="standard"/>
        <c:varyColors val="0"/>
        <c:ser>
          <c:idx val="0"/>
          <c:order val="0"/>
          <c:tx>
            <c:strRef>
              <c:f>Sheet1!$B$2</c:f>
              <c:strCache>
                <c:ptCount val="1"/>
                <c:pt idx="0">
                  <c:v>Cycle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Sheet1!$B$18:$B$29</c:f>
                <c:numCache>
                  <c:formatCode>General</c:formatCode>
                  <c:ptCount val="12"/>
                  <c:pt idx="0">
                    <c:v>0</c:v>
                  </c:pt>
                  <c:pt idx="1">
                    <c:v>0.26</c:v>
                  </c:pt>
                  <c:pt idx="2">
                    <c:v>0.34</c:v>
                  </c:pt>
                  <c:pt idx="3">
                    <c:v>0.36</c:v>
                  </c:pt>
                  <c:pt idx="7">
                    <c:v>0.35</c:v>
                  </c:pt>
                  <c:pt idx="11">
                    <c:v>0.46</c:v>
                  </c:pt>
                </c:numCache>
              </c:numRef>
            </c:plus>
            <c:minus>
              <c:numRef>
                <c:f>Sheet1!$B$18:$B$29</c:f>
                <c:numCache>
                  <c:formatCode>General</c:formatCode>
                  <c:ptCount val="12"/>
                  <c:pt idx="0">
                    <c:v>0</c:v>
                  </c:pt>
                  <c:pt idx="1">
                    <c:v>0.26</c:v>
                  </c:pt>
                  <c:pt idx="2">
                    <c:v>0.34</c:v>
                  </c:pt>
                  <c:pt idx="3">
                    <c:v>0.36</c:v>
                  </c:pt>
                  <c:pt idx="7">
                    <c:v>0.35</c:v>
                  </c:pt>
                  <c:pt idx="11">
                    <c:v>0.46</c:v>
                  </c:pt>
                </c:numCache>
              </c:numRef>
            </c:minus>
            <c:spPr>
              <a:noFill/>
              <a:ln w="9525" cap="flat" cmpd="sng" algn="ctr">
                <a:solidFill>
                  <a:srgbClr val="90C353"/>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Sheet1!$B$3:$B$14</c:f>
              <c:numCache>
                <c:formatCode>General</c:formatCode>
                <c:ptCount val="12"/>
                <c:pt idx="0">
                  <c:v>0</c:v>
                </c:pt>
                <c:pt idx="1">
                  <c:v>-3.1</c:v>
                </c:pt>
                <c:pt idx="2">
                  <c:v>-4.2</c:v>
                </c:pt>
                <c:pt idx="3">
                  <c:v>-4.8</c:v>
                </c:pt>
                <c:pt idx="7">
                  <c:v>-2.2</c:v>
                </c:pt>
                <c:pt idx="11">
                  <c:v>-0.4</c:v>
                </c:pt>
              </c:numCache>
            </c:numRef>
          </c:val>
          <c:smooth val="0"/>
        </c:ser>
        <c:ser>
          <c:idx val="1"/>
          <c:order val="1"/>
          <c:tx>
            <c:strRef>
              <c:f>Sheet1!$C$2</c:f>
              <c:strCache>
                <c:ptCount val="1"/>
                <c:pt idx="0">
                  <c:v>Cycle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errBars>
            <c:errDir val="y"/>
            <c:errBarType val="both"/>
            <c:errValType val="cust"/>
            <c:noEndCap val="0"/>
            <c:plus>
              <c:numRef>
                <c:f>Sheet1!$C$18:$C$29</c:f>
                <c:numCache>
                  <c:formatCode>General</c:formatCode>
                  <c:ptCount val="12"/>
                  <c:pt idx="0">
                    <c:v>0</c:v>
                  </c:pt>
                  <c:pt idx="1">
                    <c:v>0.31</c:v>
                  </c:pt>
                  <c:pt idx="2">
                    <c:v>0.37</c:v>
                  </c:pt>
                  <c:pt idx="3">
                    <c:v>0.36</c:v>
                  </c:pt>
                  <c:pt idx="7">
                    <c:v>0.44</c:v>
                  </c:pt>
                  <c:pt idx="11">
                    <c:v>0.67</c:v>
                  </c:pt>
                </c:numCache>
              </c:numRef>
            </c:plus>
            <c:minus>
              <c:numRef>
                <c:f>Sheet1!$C$18:$C$29</c:f>
                <c:numCache>
                  <c:formatCode>General</c:formatCode>
                  <c:ptCount val="12"/>
                  <c:pt idx="0">
                    <c:v>0</c:v>
                  </c:pt>
                  <c:pt idx="1">
                    <c:v>0.31</c:v>
                  </c:pt>
                  <c:pt idx="2">
                    <c:v>0.37</c:v>
                  </c:pt>
                  <c:pt idx="3">
                    <c:v>0.36</c:v>
                  </c:pt>
                  <c:pt idx="7">
                    <c:v>0.44</c:v>
                  </c:pt>
                  <c:pt idx="11">
                    <c:v>0.67</c:v>
                  </c:pt>
                </c:numCache>
              </c:numRef>
            </c:minus>
            <c:spPr>
              <a:noFill/>
              <a:ln w="9525" cap="flat" cmpd="sng" algn="ctr">
                <a:solidFill>
                  <a:srgbClr val="076F3C"/>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Sheet1!$C$3:$C$14</c:f>
              <c:numCache>
                <c:formatCode>General</c:formatCode>
                <c:ptCount val="12"/>
                <c:pt idx="0">
                  <c:v>0</c:v>
                </c:pt>
                <c:pt idx="1">
                  <c:v>-3.2</c:v>
                </c:pt>
                <c:pt idx="2">
                  <c:v>-4.3</c:v>
                </c:pt>
                <c:pt idx="3">
                  <c:v>-4.9</c:v>
                </c:pt>
                <c:pt idx="7">
                  <c:v>-2.5</c:v>
                </c:pt>
                <c:pt idx="11">
                  <c:v>-2.2</c:v>
                </c:pt>
              </c:numCache>
            </c:numRef>
          </c:val>
          <c:smooth val="0"/>
        </c:ser>
        <c:ser>
          <c:idx val="2"/>
          <c:order val="2"/>
          <c:tx>
            <c:strRef>
              <c:f>Sheet1!$D$2</c:f>
              <c:strCache>
                <c:ptCount val="1"/>
                <c:pt idx="0">
                  <c:v>Cycle 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elete val="1"/>
          </c:dLbls>
          <c:errBars>
            <c:errDir val="y"/>
            <c:errBarType val="both"/>
            <c:errValType val="cust"/>
            <c:noEndCap val="0"/>
            <c:plus>
              <c:numRef>
                <c:f>Sheet1!$D$18:$D$29</c:f>
                <c:numCache>
                  <c:formatCode>General</c:formatCode>
                  <c:ptCount val="12"/>
                  <c:pt idx="0">
                    <c:v>0</c:v>
                  </c:pt>
                  <c:pt idx="1">
                    <c:v>0.36</c:v>
                  </c:pt>
                  <c:pt idx="2">
                    <c:v>0.44</c:v>
                  </c:pt>
                  <c:pt idx="3">
                    <c:v>0.47</c:v>
                  </c:pt>
                  <c:pt idx="7">
                    <c:v>0.49</c:v>
                  </c:pt>
                  <c:pt idx="11">
                    <c:v>0.54</c:v>
                  </c:pt>
                </c:numCache>
              </c:numRef>
            </c:plus>
            <c:minus>
              <c:numRef>
                <c:f>Sheet1!$D$18:$D$29</c:f>
                <c:numCache>
                  <c:formatCode>General</c:formatCode>
                  <c:ptCount val="12"/>
                  <c:pt idx="0">
                    <c:v>0</c:v>
                  </c:pt>
                  <c:pt idx="1">
                    <c:v>0.36</c:v>
                  </c:pt>
                  <c:pt idx="2">
                    <c:v>0.44</c:v>
                  </c:pt>
                  <c:pt idx="3">
                    <c:v>0.47</c:v>
                  </c:pt>
                  <c:pt idx="7">
                    <c:v>0.49</c:v>
                  </c:pt>
                  <c:pt idx="11">
                    <c:v>0.54</c:v>
                  </c:pt>
                </c:numCache>
              </c:numRef>
            </c:minus>
            <c:spPr>
              <a:noFill/>
              <a:ln w="9525" cap="flat" cmpd="sng" algn="ctr">
                <a:solidFill>
                  <a:srgbClr val="0B426D"/>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Sheet1!$D$3:$D$14</c:f>
              <c:numCache>
                <c:formatCode>General</c:formatCode>
                <c:ptCount val="12"/>
                <c:pt idx="0">
                  <c:v>0</c:v>
                </c:pt>
                <c:pt idx="1">
                  <c:v>-2.8</c:v>
                </c:pt>
                <c:pt idx="2">
                  <c:v>-4.1</c:v>
                </c:pt>
                <c:pt idx="3">
                  <c:v>-4.8</c:v>
                </c:pt>
                <c:pt idx="7">
                  <c:v>-1.3</c:v>
                </c:pt>
                <c:pt idx="11">
                  <c:v>-0.8</c:v>
                </c:pt>
              </c:numCache>
            </c:numRef>
          </c:val>
          <c:smooth val="0"/>
        </c:ser>
        <c:ser>
          <c:idx val="3"/>
          <c:order val="3"/>
          <c:tx>
            <c:strRef>
              <c:f>Sheet1!$E$2</c:f>
              <c:strCache>
                <c:ptCount val="1"/>
                <c:pt idx="0">
                  <c:v>Cycle 4</c:v>
                </c:pt>
              </c:strCache>
            </c:strRef>
          </c:tx>
          <c:spPr>
            <a:ln w="19050"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delete val="1"/>
          </c:dLbls>
          <c:errBars>
            <c:errDir val="y"/>
            <c:errBarType val="both"/>
            <c:errValType val="cust"/>
            <c:noEndCap val="0"/>
            <c:plus>
              <c:numRef>
                <c:f>Sheet1!$E$18:$E$29</c:f>
                <c:numCache>
                  <c:formatCode>General</c:formatCode>
                  <c:ptCount val="12"/>
                  <c:pt idx="0">
                    <c:v>0</c:v>
                  </c:pt>
                  <c:pt idx="1">
                    <c:v>0.37</c:v>
                  </c:pt>
                  <c:pt idx="2">
                    <c:v>0.47</c:v>
                  </c:pt>
                  <c:pt idx="3">
                    <c:v>0.5</c:v>
                  </c:pt>
                  <c:pt idx="7">
                    <c:v>0.51</c:v>
                  </c:pt>
                  <c:pt idx="11">
                    <c:v>0.66</c:v>
                  </c:pt>
                </c:numCache>
              </c:numRef>
            </c:plus>
            <c:minus>
              <c:numRef>
                <c:f>Sheet1!$E$18:$E$29</c:f>
                <c:numCache>
                  <c:formatCode>General</c:formatCode>
                  <c:ptCount val="12"/>
                  <c:pt idx="0">
                    <c:v>0</c:v>
                  </c:pt>
                  <c:pt idx="1">
                    <c:v>0.37</c:v>
                  </c:pt>
                  <c:pt idx="2">
                    <c:v>0.47</c:v>
                  </c:pt>
                  <c:pt idx="3">
                    <c:v>0.5</c:v>
                  </c:pt>
                  <c:pt idx="7">
                    <c:v>0.51</c:v>
                  </c:pt>
                  <c:pt idx="11">
                    <c:v>0.66</c:v>
                  </c:pt>
                </c:numCache>
              </c:numRef>
            </c:minus>
            <c:spPr>
              <a:noFill/>
              <a:ln w="9525" cap="flat" cmpd="sng" algn="ctr">
                <a:solidFill>
                  <a:srgbClr val="2A96EA"/>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Sheet1!$E$3:$E$14</c:f>
              <c:numCache>
                <c:formatCode>General</c:formatCode>
                <c:ptCount val="12"/>
                <c:pt idx="0">
                  <c:v>0</c:v>
                </c:pt>
                <c:pt idx="1">
                  <c:v>-2.8</c:v>
                </c:pt>
                <c:pt idx="2">
                  <c:v>-3.7</c:v>
                </c:pt>
                <c:pt idx="3">
                  <c:v>-4.3</c:v>
                </c:pt>
                <c:pt idx="7">
                  <c:v>-1.5</c:v>
                </c:pt>
                <c:pt idx="11">
                  <c:v>0.1</c:v>
                </c:pt>
              </c:numCache>
            </c:numRef>
          </c:val>
          <c:smooth val="0"/>
        </c:ser>
        <c:ser>
          <c:idx val="4"/>
          <c:order val="4"/>
          <c:tx>
            <c:strRef>
              <c:f>Sheet1!$F$2</c:f>
              <c:strCache>
                <c:ptCount val="1"/>
                <c:pt idx="0">
                  <c:v>Cycle 5</c:v>
                </c:pt>
              </c:strCache>
            </c:strRef>
          </c:tx>
          <c:spPr>
            <a:ln w="19050"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elete val="1"/>
          </c:dLbls>
          <c:errBars>
            <c:errDir val="y"/>
            <c:errBarType val="both"/>
            <c:errValType val="cust"/>
            <c:noEndCap val="0"/>
            <c:plus>
              <c:numRef>
                <c:f>Sheet1!$F$18:$F$29</c:f>
                <c:numCache>
                  <c:formatCode>General</c:formatCode>
                  <c:ptCount val="12"/>
                  <c:pt idx="0">
                    <c:v>0</c:v>
                  </c:pt>
                  <c:pt idx="1">
                    <c:v>0.42</c:v>
                  </c:pt>
                  <c:pt idx="2">
                    <c:v>0.48</c:v>
                  </c:pt>
                  <c:pt idx="3">
                    <c:v>0.5</c:v>
                  </c:pt>
                  <c:pt idx="7">
                    <c:v>0.42</c:v>
                  </c:pt>
                  <c:pt idx="11">
                    <c:v>1.19</c:v>
                  </c:pt>
                </c:numCache>
              </c:numRef>
            </c:plus>
            <c:minus>
              <c:numRef>
                <c:f>Sheet1!$F$18:$F$29</c:f>
                <c:numCache>
                  <c:formatCode>General</c:formatCode>
                  <c:ptCount val="12"/>
                  <c:pt idx="0">
                    <c:v>0</c:v>
                  </c:pt>
                  <c:pt idx="1">
                    <c:v>0.42</c:v>
                  </c:pt>
                  <c:pt idx="2">
                    <c:v>0.48</c:v>
                  </c:pt>
                  <c:pt idx="3">
                    <c:v>0.5</c:v>
                  </c:pt>
                  <c:pt idx="7">
                    <c:v>0.42</c:v>
                  </c:pt>
                  <c:pt idx="11">
                    <c:v>1.19</c:v>
                  </c:pt>
                </c:numCache>
              </c:numRef>
            </c:minus>
            <c:spPr>
              <a:noFill/>
              <a:ln w="9525" cap="flat" cmpd="sng" algn="ctr">
                <a:solidFill>
                  <a:srgbClr val="948554"/>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Sheet1!$F$3:$F$14</c:f>
              <c:numCache>
                <c:formatCode>General</c:formatCode>
                <c:ptCount val="12"/>
                <c:pt idx="0">
                  <c:v>0</c:v>
                </c:pt>
                <c:pt idx="1">
                  <c:v>-3</c:v>
                </c:pt>
                <c:pt idx="2">
                  <c:v>-3.8</c:v>
                </c:pt>
                <c:pt idx="3">
                  <c:v>-4.4</c:v>
                </c:pt>
                <c:pt idx="7">
                  <c:v>-1</c:v>
                </c:pt>
                <c:pt idx="11">
                  <c:v>0.8</c:v>
                </c:pt>
              </c:numCache>
            </c:numRef>
          </c:val>
          <c:smooth val="0"/>
        </c:ser>
        <c:dLbls>
          <c:showLegendKey val="0"/>
          <c:showVal val="0"/>
          <c:showCatName val="0"/>
          <c:showSerName val="0"/>
          <c:showPercent val="0"/>
          <c:showBubbleSize val="0"/>
        </c:dLbls>
        <c:marker val="1"/>
        <c:smooth val="0"/>
        <c:axId val="1597041616"/>
        <c:axId val="1597045776"/>
      </c:lineChart>
      <c:catAx>
        <c:axId val="1597041616"/>
        <c:scaling>
          <c:orientation val="minMax"/>
        </c:scaling>
        <c:delete val="0"/>
        <c:axPos val="b"/>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597045776"/>
        <c:crosses val="autoZero"/>
        <c:auto val="1"/>
        <c:lblAlgn val="ctr"/>
        <c:lblOffset val="100"/>
        <c:tickMarkSkip val="4"/>
        <c:noMultiLvlLbl val="0"/>
      </c:catAx>
      <c:valAx>
        <c:axId val="1597045776"/>
        <c:scaling>
          <c:orientation val="minMax"/>
          <c:max val="2"/>
        </c:scaling>
        <c:delete val="0"/>
        <c:axPos val="l"/>
        <c:numFmt formatCode="General" sourceLinked="1"/>
        <c:majorTickMark val="cross"/>
        <c:minorTickMark val="none"/>
        <c:tickLblPos val="nextTo"/>
        <c:spPr>
          <a:noFill/>
          <a:ln>
            <a:solidFill>
              <a:srgbClr val="2A96EA">
                <a:alpha val="0"/>
              </a:srgbClr>
            </a:solidFill>
          </a:ln>
          <a:effectLst/>
        </c:spPr>
        <c:txPr>
          <a:bodyPr rot="-60000000" spcFirstLastPara="1" vertOverflow="ellipsis" vert="horz" wrap="square" anchor="ctr" anchorCtr="1"/>
          <a:lstStyle/>
          <a:p>
            <a:pPr>
              <a:defRPr lang="zh-CN" sz="1200" b="0" i="0" u="none" strike="noStrike" kern="1200" baseline="0">
                <a:solidFill>
                  <a:schemeClr val="tx1">
                    <a:alpha val="0"/>
                  </a:schemeClr>
                </a:solidFill>
                <a:latin typeface="+mn-lt"/>
                <a:ea typeface="+mn-ea"/>
                <a:cs typeface="+mn-cs"/>
              </a:defRPr>
            </a:pPr>
          </a:p>
        </c:txPr>
        <c:crossAx val="1597041616"/>
        <c:crosses val="autoZero"/>
        <c:crossBetween val="between"/>
      </c:valAx>
      <c:spPr>
        <a:noFill/>
        <a:ln>
          <a:noFill/>
        </a:ln>
        <a:effectLst/>
      </c:spPr>
    </c:plotArea>
    <c:plotVisOnly val="1"/>
    <c:dispBlanksAs val="span"/>
    <c:showDLblsOverMax val="0"/>
  </c:chart>
  <c:spPr>
    <a:noFill/>
    <a:ln>
      <a:noFill/>
    </a:ln>
    <a:effectLst/>
  </c:spPr>
  <c:txPr>
    <a:bodyPr/>
    <a:lstStyle/>
    <a:p>
      <a:pPr>
        <a:defRPr lang="zh-CN" sz="14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1690759427699"/>
          <c:y val="0"/>
          <c:w val="0.887126217912406"/>
          <c:h val="0.98159082706152"/>
        </c:manualLayout>
      </c:layout>
      <c:lineChart>
        <c:grouping val="standard"/>
        <c:varyColors val="0"/>
        <c:ser>
          <c:idx val="0"/>
          <c:order val="0"/>
          <c:tx>
            <c:strRef>
              <c:f>Sheet1!$B$2</c:f>
              <c:strCache>
                <c:ptCount val="1"/>
                <c:pt idx="0">
                  <c:v>Cycle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Sheet1!$B$19:$B$30</c:f>
                <c:numCache>
                  <c:formatCode>General</c:formatCode>
                  <c:ptCount val="12"/>
                  <c:pt idx="0">
                    <c:v>0</c:v>
                  </c:pt>
                  <c:pt idx="1">
                    <c:v>0.76</c:v>
                  </c:pt>
                  <c:pt idx="2">
                    <c:v>0.83</c:v>
                  </c:pt>
                  <c:pt idx="3">
                    <c:v>0.88</c:v>
                  </c:pt>
                  <c:pt idx="7">
                    <c:v>1.26</c:v>
                  </c:pt>
                  <c:pt idx="11">
                    <c:v>1.4</c:v>
                  </c:pt>
                </c:numCache>
              </c:numRef>
            </c:plus>
            <c:minus>
              <c:numRef>
                <c:f>Sheet1!$B$19:$B$30</c:f>
                <c:numCache>
                  <c:formatCode>General</c:formatCode>
                  <c:ptCount val="12"/>
                  <c:pt idx="0">
                    <c:v>0</c:v>
                  </c:pt>
                  <c:pt idx="1">
                    <c:v>0.76</c:v>
                  </c:pt>
                  <c:pt idx="2">
                    <c:v>0.83</c:v>
                  </c:pt>
                  <c:pt idx="3">
                    <c:v>0.88</c:v>
                  </c:pt>
                  <c:pt idx="7">
                    <c:v>1.26</c:v>
                  </c:pt>
                  <c:pt idx="11">
                    <c:v>1.4</c:v>
                  </c:pt>
                </c:numCache>
              </c:numRef>
            </c:minus>
            <c:spPr>
              <a:noFill/>
              <a:ln w="9525" cap="flat" cmpd="sng" algn="ctr">
                <a:solidFill>
                  <a:srgbClr val="90C353"/>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Sheet1!$B$3:$B$14</c:f>
              <c:numCache>
                <c:formatCode>General</c:formatCode>
                <c:ptCount val="12"/>
                <c:pt idx="0">
                  <c:v>0</c:v>
                </c:pt>
                <c:pt idx="1">
                  <c:v>-2.2</c:v>
                </c:pt>
                <c:pt idx="2">
                  <c:v>-3.2</c:v>
                </c:pt>
                <c:pt idx="3">
                  <c:v>-4</c:v>
                </c:pt>
                <c:pt idx="7">
                  <c:v>-3.3</c:v>
                </c:pt>
                <c:pt idx="11">
                  <c:v>-2.1</c:v>
                </c:pt>
              </c:numCache>
            </c:numRef>
          </c:val>
          <c:smooth val="0"/>
        </c:ser>
        <c:ser>
          <c:idx val="1"/>
          <c:order val="1"/>
          <c:tx>
            <c:strRef>
              <c:f>Sheet1!$C$2</c:f>
              <c:strCache>
                <c:ptCount val="1"/>
                <c:pt idx="0">
                  <c:v>Cycle 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errBars>
            <c:errDir val="y"/>
            <c:errBarType val="both"/>
            <c:errValType val="cust"/>
            <c:noEndCap val="0"/>
            <c:plus>
              <c:numRef>
                <c:f>Sheet1!$C$19:$C$30</c:f>
                <c:numCache>
                  <c:formatCode>General</c:formatCode>
                  <c:ptCount val="12"/>
                  <c:pt idx="0">
                    <c:v>0</c:v>
                  </c:pt>
                  <c:pt idx="1">
                    <c:v>0.82</c:v>
                  </c:pt>
                  <c:pt idx="2">
                    <c:v>0.96</c:v>
                  </c:pt>
                  <c:pt idx="3">
                    <c:v>0.94</c:v>
                  </c:pt>
                  <c:pt idx="7">
                    <c:v>1</c:v>
                  </c:pt>
                  <c:pt idx="11">
                    <c:v>0.97</c:v>
                  </c:pt>
                </c:numCache>
              </c:numRef>
            </c:plus>
            <c:minus>
              <c:numRef>
                <c:f>Sheet1!$C$19:$C$30</c:f>
                <c:numCache>
                  <c:formatCode>General</c:formatCode>
                  <c:ptCount val="12"/>
                  <c:pt idx="0">
                    <c:v>0</c:v>
                  </c:pt>
                  <c:pt idx="1">
                    <c:v>0.82</c:v>
                  </c:pt>
                  <c:pt idx="2">
                    <c:v>0.96</c:v>
                  </c:pt>
                  <c:pt idx="3">
                    <c:v>0.94</c:v>
                  </c:pt>
                  <c:pt idx="7">
                    <c:v>1</c:v>
                  </c:pt>
                  <c:pt idx="11">
                    <c:v>0.97</c:v>
                  </c:pt>
                </c:numCache>
              </c:numRef>
            </c:minus>
            <c:spPr>
              <a:noFill/>
              <a:ln w="9525" cap="flat" cmpd="sng" algn="ctr">
                <a:solidFill>
                  <a:srgbClr val="076F3C"/>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Sheet1!$C$3:$C$14</c:f>
              <c:numCache>
                <c:formatCode>General</c:formatCode>
                <c:ptCount val="12"/>
                <c:pt idx="0">
                  <c:v>0</c:v>
                </c:pt>
                <c:pt idx="1">
                  <c:v>-2.33333333333333</c:v>
                </c:pt>
                <c:pt idx="2">
                  <c:v>-3.44444444444444</c:v>
                </c:pt>
                <c:pt idx="3">
                  <c:v>-4.33333333333333</c:v>
                </c:pt>
                <c:pt idx="7">
                  <c:v>-2.8</c:v>
                </c:pt>
                <c:pt idx="11">
                  <c:v>-2.4</c:v>
                </c:pt>
              </c:numCache>
            </c:numRef>
          </c:val>
          <c:smooth val="0"/>
        </c:ser>
        <c:ser>
          <c:idx val="2"/>
          <c:order val="2"/>
          <c:tx>
            <c:strRef>
              <c:f>Sheet1!$D$2</c:f>
              <c:strCache>
                <c:ptCount val="1"/>
                <c:pt idx="0">
                  <c:v>Cycle 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elete val="1"/>
          </c:dLbls>
          <c:errBars>
            <c:errDir val="y"/>
            <c:errBarType val="both"/>
            <c:errValType val="cust"/>
            <c:noEndCap val="0"/>
            <c:plus>
              <c:numRef>
                <c:f>Sheet1!$D$19:$D$30</c:f>
                <c:numCache>
                  <c:formatCode>General</c:formatCode>
                  <c:ptCount val="12"/>
                  <c:pt idx="0">
                    <c:v>0</c:v>
                  </c:pt>
                  <c:pt idx="1">
                    <c:v>1.6</c:v>
                  </c:pt>
                  <c:pt idx="2">
                    <c:v>1.4</c:v>
                  </c:pt>
                  <c:pt idx="3">
                    <c:v>1.56</c:v>
                  </c:pt>
                  <c:pt idx="7">
                    <c:v>2.03</c:v>
                  </c:pt>
                  <c:pt idx="11">
                    <c:v>1.31</c:v>
                  </c:pt>
                </c:numCache>
              </c:numRef>
            </c:plus>
            <c:minus>
              <c:numRef>
                <c:f>Sheet1!$D$19:$D$30</c:f>
                <c:numCache>
                  <c:formatCode>General</c:formatCode>
                  <c:ptCount val="12"/>
                  <c:pt idx="0">
                    <c:v>0</c:v>
                  </c:pt>
                  <c:pt idx="1">
                    <c:v>1.6</c:v>
                  </c:pt>
                  <c:pt idx="2">
                    <c:v>1.4</c:v>
                  </c:pt>
                  <c:pt idx="3">
                    <c:v>1.56</c:v>
                  </c:pt>
                  <c:pt idx="7">
                    <c:v>2.03</c:v>
                  </c:pt>
                  <c:pt idx="11">
                    <c:v>1.31</c:v>
                  </c:pt>
                </c:numCache>
              </c:numRef>
            </c:minus>
            <c:spPr>
              <a:noFill/>
              <a:ln w="9525" cap="flat" cmpd="sng" algn="ctr">
                <a:solidFill>
                  <a:srgbClr val="0B426D"/>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Sheet1!$D$3:$D$14</c:f>
              <c:numCache>
                <c:formatCode>General</c:formatCode>
                <c:ptCount val="12"/>
                <c:pt idx="0">
                  <c:v>0</c:v>
                </c:pt>
                <c:pt idx="1">
                  <c:v>-2.85714285714286</c:v>
                </c:pt>
                <c:pt idx="2">
                  <c:v>-2.85714285714286</c:v>
                </c:pt>
                <c:pt idx="3">
                  <c:v>-4.14285714285714</c:v>
                </c:pt>
                <c:pt idx="7">
                  <c:v>-1.9</c:v>
                </c:pt>
                <c:pt idx="11">
                  <c:v>-1.75</c:v>
                </c:pt>
              </c:numCache>
            </c:numRef>
          </c:val>
          <c:smooth val="0"/>
        </c:ser>
        <c:ser>
          <c:idx val="3"/>
          <c:order val="3"/>
          <c:tx>
            <c:strRef>
              <c:f>Sheet1!$E$2</c:f>
              <c:strCache>
                <c:ptCount val="1"/>
                <c:pt idx="0">
                  <c:v>Cycle 4</c:v>
                </c:pt>
              </c:strCache>
            </c:strRef>
          </c:tx>
          <c:spPr>
            <a:ln w="19050"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delete val="1"/>
          </c:dLbls>
          <c:errBars>
            <c:errDir val="y"/>
            <c:errBarType val="both"/>
            <c:errValType val="cust"/>
            <c:noEndCap val="0"/>
            <c:plus>
              <c:numRef>
                <c:f>Sheet1!$E$19:$E$30</c:f>
                <c:numCache>
                  <c:formatCode>General</c:formatCode>
                  <c:ptCount val="12"/>
                  <c:pt idx="0">
                    <c:v>0</c:v>
                  </c:pt>
                  <c:pt idx="1">
                    <c:v>0.7</c:v>
                  </c:pt>
                  <c:pt idx="2">
                    <c:v>1.05</c:v>
                  </c:pt>
                  <c:pt idx="3">
                    <c:v>0.93</c:v>
                  </c:pt>
                  <c:pt idx="7">
                    <c:v>1.36</c:v>
                  </c:pt>
                  <c:pt idx="11">
                    <c:v>1.5</c:v>
                  </c:pt>
                </c:numCache>
              </c:numRef>
            </c:plus>
            <c:minus>
              <c:numRef>
                <c:f>Sheet1!$E$19:$E$30</c:f>
                <c:numCache>
                  <c:formatCode>General</c:formatCode>
                  <c:ptCount val="12"/>
                  <c:pt idx="0">
                    <c:v>0</c:v>
                  </c:pt>
                  <c:pt idx="1">
                    <c:v>0.7</c:v>
                  </c:pt>
                  <c:pt idx="2">
                    <c:v>1.05</c:v>
                  </c:pt>
                  <c:pt idx="3">
                    <c:v>0.93</c:v>
                  </c:pt>
                  <c:pt idx="7">
                    <c:v>1.36</c:v>
                  </c:pt>
                  <c:pt idx="11">
                    <c:v>1.5</c:v>
                  </c:pt>
                </c:numCache>
              </c:numRef>
            </c:minus>
            <c:spPr>
              <a:noFill/>
              <a:ln w="9525" cap="flat" cmpd="sng" algn="ctr">
                <a:solidFill>
                  <a:srgbClr val="2A96EA"/>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Sheet1!$E$3:$E$14</c:f>
              <c:numCache>
                <c:formatCode>General</c:formatCode>
                <c:ptCount val="12"/>
                <c:pt idx="0">
                  <c:v>0</c:v>
                </c:pt>
                <c:pt idx="1">
                  <c:v>-1.83333333333333</c:v>
                </c:pt>
                <c:pt idx="2">
                  <c:v>-2.7</c:v>
                </c:pt>
                <c:pt idx="3">
                  <c:v>-3.6</c:v>
                </c:pt>
                <c:pt idx="7">
                  <c:v>-2.8</c:v>
                </c:pt>
                <c:pt idx="11">
                  <c:v>0.5</c:v>
                </c:pt>
              </c:numCache>
            </c:numRef>
          </c:val>
          <c:smooth val="0"/>
        </c:ser>
        <c:ser>
          <c:idx val="4"/>
          <c:order val="4"/>
          <c:tx>
            <c:strRef>
              <c:f>Sheet1!$F$2</c:f>
              <c:strCache>
                <c:ptCount val="1"/>
                <c:pt idx="0">
                  <c:v>Cycle 5</c:v>
                </c:pt>
              </c:strCache>
            </c:strRef>
          </c:tx>
          <c:spPr>
            <a:ln w="19050"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elete val="1"/>
          </c:dLbls>
          <c:errBars>
            <c:errDir val="y"/>
            <c:errBarType val="both"/>
            <c:errValType val="cust"/>
            <c:noEndCap val="0"/>
            <c:plus>
              <c:numRef>
                <c:f>Sheet1!$F$19:$F$30</c:f>
                <c:numCache>
                  <c:formatCode>General</c:formatCode>
                  <c:ptCount val="12"/>
                  <c:pt idx="0">
                    <c:v>0</c:v>
                  </c:pt>
                  <c:pt idx="1">
                    <c:v>0.73</c:v>
                  </c:pt>
                  <c:pt idx="2">
                    <c:v>0.68</c:v>
                  </c:pt>
                  <c:pt idx="3">
                    <c:v>1.3</c:v>
                  </c:pt>
                  <c:pt idx="7">
                    <c:v>1.05</c:v>
                  </c:pt>
                  <c:pt idx="11">
                    <c:v>0.5</c:v>
                  </c:pt>
                </c:numCache>
              </c:numRef>
            </c:plus>
            <c:minus>
              <c:numRef>
                <c:f>Sheet1!$F$19:$F$30</c:f>
                <c:numCache>
                  <c:formatCode>General</c:formatCode>
                  <c:ptCount val="12"/>
                  <c:pt idx="0">
                    <c:v>0</c:v>
                  </c:pt>
                  <c:pt idx="1">
                    <c:v>0.73</c:v>
                  </c:pt>
                  <c:pt idx="2">
                    <c:v>0.68</c:v>
                  </c:pt>
                  <c:pt idx="3">
                    <c:v>1.3</c:v>
                  </c:pt>
                  <c:pt idx="7">
                    <c:v>1.05</c:v>
                  </c:pt>
                  <c:pt idx="11">
                    <c:v>0.5</c:v>
                  </c:pt>
                </c:numCache>
              </c:numRef>
            </c:minus>
            <c:spPr>
              <a:noFill/>
              <a:ln w="9525" cap="flat" cmpd="sng" algn="ctr">
                <a:solidFill>
                  <a:srgbClr val="948554"/>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Sheet1!$F$3:$F$14</c:f>
              <c:numCache>
                <c:formatCode>General</c:formatCode>
                <c:ptCount val="12"/>
                <c:pt idx="0">
                  <c:v>0</c:v>
                </c:pt>
                <c:pt idx="1">
                  <c:v>-0.2</c:v>
                </c:pt>
                <c:pt idx="2">
                  <c:v>-1.4</c:v>
                </c:pt>
                <c:pt idx="3">
                  <c:v>-4</c:v>
                </c:pt>
                <c:pt idx="7">
                  <c:v>-2</c:v>
                </c:pt>
                <c:pt idx="11">
                  <c:v>0.5</c:v>
                </c:pt>
              </c:numCache>
            </c:numRef>
          </c:val>
          <c:smooth val="0"/>
        </c:ser>
        <c:dLbls>
          <c:showLegendKey val="0"/>
          <c:showVal val="0"/>
          <c:showCatName val="0"/>
          <c:showSerName val="0"/>
          <c:showPercent val="0"/>
          <c:showBubbleSize val="0"/>
        </c:dLbls>
        <c:marker val="1"/>
        <c:smooth val="0"/>
        <c:axId val="1597041616"/>
        <c:axId val="1597045776"/>
      </c:lineChart>
      <c:catAx>
        <c:axId val="1597041616"/>
        <c:scaling>
          <c:orientation val="minMax"/>
        </c:scaling>
        <c:delete val="0"/>
        <c:axPos val="b"/>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lang="zh-CN" sz="1000" b="0" i="0" u="none" strike="noStrike" kern="1200" baseline="0">
                <a:ln>
                  <a:noFill/>
                </a:ln>
                <a:solidFill>
                  <a:schemeClr val="tx1"/>
                </a:solidFill>
                <a:latin typeface="+mn-lt"/>
                <a:ea typeface="+mn-ea"/>
                <a:cs typeface="+mn-cs"/>
              </a:defRPr>
            </a:pPr>
          </a:p>
        </c:txPr>
        <c:crossAx val="1597045776"/>
        <c:crosses val="autoZero"/>
        <c:auto val="1"/>
        <c:lblAlgn val="ctr"/>
        <c:lblOffset val="100"/>
        <c:tickMarkSkip val="4"/>
        <c:noMultiLvlLbl val="0"/>
      </c:catAx>
      <c:valAx>
        <c:axId val="1597045776"/>
        <c:scaling>
          <c:orientation val="minMax"/>
          <c:max val="2"/>
          <c:min val="-6"/>
        </c:scaling>
        <c:delete val="0"/>
        <c:axPos val="l"/>
        <c:numFmt formatCode="General" sourceLinked="1"/>
        <c:majorTickMark val="out"/>
        <c:minorTickMark val="none"/>
        <c:tickLblPos val="nextTo"/>
        <c:spPr>
          <a:noFill/>
          <a:ln>
            <a:solidFill>
              <a:schemeClr val="tx1">
                <a:alpha val="0"/>
              </a:schemeClr>
            </a:solidFill>
          </a:ln>
          <a:effectLst/>
        </c:spPr>
        <c:txPr>
          <a:bodyPr rot="-60000000" spcFirstLastPara="1" vertOverflow="ellipsis" vert="horz" wrap="square" anchor="ctr" anchorCtr="1"/>
          <a:lstStyle/>
          <a:p>
            <a:pPr>
              <a:defRPr lang="zh-CN" sz="1200" b="0" i="0" u="none" strike="noStrike" kern="1200" baseline="0">
                <a:solidFill>
                  <a:schemeClr val="tx1">
                    <a:alpha val="0"/>
                  </a:schemeClr>
                </a:solidFill>
                <a:latin typeface="+mn-lt"/>
                <a:ea typeface="+mn-ea"/>
                <a:cs typeface="+mn-cs"/>
              </a:defRPr>
            </a:pPr>
          </a:p>
        </c:txPr>
        <c:crossAx val="1597041616"/>
        <c:crosses val="autoZero"/>
        <c:crossBetween val="between"/>
      </c:valAx>
      <c:spPr>
        <a:noFill/>
        <a:ln>
          <a:noFill/>
        </a:ln>
        <a:effectLst/>
      </c:spPr>
    </c:plotArea>
    <c:plotVisOnly val="1"/>
    <c:dispBlanksAs val="span"/>
    <c:showDLblsOverMax val="0"/>
  </c:chart>
  <c:spPr>
    <a:noFill/>
    <a:ln>
      <a:noFill/>
    </a:ln>
    <a:effectLst/>
  </c:spPr>
  <c:txPr>
    <a:bodyPr/>
    <a:lstStyle/>
    <a:p>
      <a:pPr>
        <a:defRPr lang="zh-CN" sz="14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1690759427699"/>
          <c:y val="0"/>
          <c:w val="0.887126217912406"/>
          <c:h val="0.98159082706152"/>
        </c:manualLayout>
      </c:layout>
      <c:lineChart>
        <c:grouping val="standard"/>
        <c:varyColors val="0"/>
        <c:ser>
          <c:idx val="0"/>
          <c:order val="0"/>
          <c:tx>
            <c:strRef>
              <c:f>Sheet1!$B$1</c:f>
              <c:strCache>
                <c:ptCount val="1"/>
                <c:pt idx="0">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Sheet1!$B$19:$B$30</c:f>
                <c:numCache>
                  <c:formatCode>General</c:formatCode>
                  <c:ptCount val="12"/>
                  <c:pt idx="0">
                    <c:v>0</c:v>
                  </c:pt>
                  <c:pt idx="1">
                    <c:v>3.31595469745223</c:v>
                  </c:pt>
                  <c:pt idx="2">
                    <c:v>2.77308492477241</c:v>
                  </c:pt>
                  <c:pt idx="3">
                    <c:v>2.36173194452245</c:v>
                  </c:pt>
                  <c:pt idx="7">
                    <c:v>5.52006441186252</c:v>
                  </c:pt>
                  <c:pt idx="11">
                    <c:v>8.6874750199481</c:v>
                  </c:pt>
                </c:numCache>
              </c:numRef>
            </c:plus>
            <c:minus>
              <c:numRef>
                <c:f>Sheet1!$B$19:$B$30</c:f>
                <c:numCache>
                  <c:formatCode>General</c:formatCode>
                  <c:ptCount val="12"/>
                  <c:pt idx="0">
                    <c:v>0</c:v>
                  </c:pt>
                  <c:pt idx="1">
                    <c:v>3.31595469745223</c:v>
                  </c:pt>
                  <c:pt idx="2">
                    <c:v>2.77308492477241</c:v>
                  </c:pt>
                  <c:pt idx="3">
                    <c:v>2.36173194452245</c:v>
                  </c:pt>
                  <c:pt idx="7">
                    <c:v>5.52006441186252</c:v>
                  </c:pt>
                  <c:pt idx="11">
                    <c:v>8.6874750199481</c:v>
                  </c:pt>
                </c:numCache>
              </c:numRef>
            </c:minus>
            <c:spPr>
              <a:noFill/>
              <a:ln w="9525" cap="flat" cmpd="sng" algn="ctr">
                <a:solidFill>
                  <a:srgbClr val="90C353"/>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Sheet1!$B$3:$B$14</c:f>
              <c:numCache>
                <c:formatCode>General</c:formatCode>
                <c:ptCount val="12"/>
                <c:pt idx="0">
                  <c:v>0</c:v>
                </c:pt>
                <c:pt idx="1">
                  <c:v>-41.2</c:v>
                </c:pt>
                <c:pt idx="2">
                  <c:v>-56.7</c:v>
                </c:pt>
                <c:pt idx="3">
                  <c:v>-61</c:v>
                </c:pt>
                <c:pt idx="7">
                  <c:v>-18.6</c:v>
                </c:pt>
                <c:pt idx="11">
                  <c:v>9</c:v>
                </c:pt>
              </c:numCache>
            </c:numRef>
          </c:val>
          <c:smooth val="0"/>
        </c:ser>
        <c:ser>
          <c:idx val="1"/>
          <c:order val="1"/>
          <c:tx>
            <c:strRef>
              <c:f>Sheet1!$C$1</c:f>
              <c:strCache>
                <c:ptCount val="1"/>
                <c:pt idx="0">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errBars>
            <c:errDir val="y"/>
            <c:errBarType val="both"/>
            <c:errValType val="cust"/>
            <c:noEndCap val="0"/>
            <c:plus>
              <c:numRef>
                <c:f>Sheet1!$C$19:$C$30</c:f>
                <c:numCache>
                  <c:formatCode>General</c:formatCode>
                  <c:ptCount val="12"/>
                  <c:pt idx="0">
                    <c:v>0</c:v>
                  </c:pt>
                  <c:pt idx="1">
                    <c:v>2.8010139257679</c:v>
                  </c:pt>
                  <c:pt idx="2">
                    <c:v>1.73205080756888</c:v>
                  </c:pt>
                  <c:pt idx="3">
                    <c:v>1.77951304200522</c:v>
                  </c:pt>
                  <c:pt idx="7">
                    <c:v>5.03260971006367</c:v>
                  </c:pt>
                  <c:pt idx="11">
                    <c:v>6.72896066005931</c:v>
                  </c:pt>
                </c:numCache>
              </c:numRef>
            </c:plus>
            <c:minus>
              <c:numRef>
                <c:f>Sheet1!$C$19:$C$30</c:f>
                <c:numCache>
                  <c:formatCode>General</c:formatCode>
                  <c:ptCount val="12"/>
                  <c:pt idx="0">
                    <c:v>0</c:v>
                  </c:pt>
                  <c:pt idx="1">
                    <c:v>2.8010139257679</c:v>
                  </c:pt>
                  <c:pt idx="2">
                    <c:v>1.73205080756888</c:v>
                  </c:pt>
                  <c:pt idx="3">
                    <c:v>1.77951304200522</c:v>
                  </c:pt>
                  <c:pt idx="7">
                    <c:v>5.03260971006367</c:v>
                  </c:pt>
                  <c:pt idx="11">
                    <c:v>6.72896066005931</c:v>
                  </c:pt>
                </c:numCache>
              </c:numRef>
            </c:minus>
            <c:spPr>
              <a:noFill/>
              <a:ln w="9525" cap="flat" cmpd="sng" algn="ctr">
                <a:solidFill>
                  <a:srgbClr val="076F3C"/>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Sheet1!$C$3:$C$14</c:f>
              <c:numCache>
                <c:formatCode>General</c:formatCode>
                <c:ptCount val="12"/>
                <c:pt idx="0">
                  <c:v>0</c:v>
                </c:pt>
                <c:pt idx="1">
                  <c:v>-41.8888888888889</c:v>
                </c:pt>
                <c:pt idx="2">
                  <c:v>-57.6666666666667</c:v>
                </c:pt>
                <c:pt idx="3">
                  <c:v>-61.6666666666667</c:v>
                </c:pt>
                <c:pt idx="7">
                  <c:v>-21.2222222222222</c:v>
                </c:pt>
                <c:pt idx="11">
                  <c:v>8.57142857142857</c:v>
                </c:pt>
              </c:numCache>
            </c:numRef>
          </c:val>
          <c:smooth val="0"/>
        </c:ser>
        <c:ser>
          <c:idx val="2"/>
          <c:order val="2"/>
          <c:tx>
            <c:strRef>
              <c:f>Sheet1!$D$1</c:f>
              <c:strCache>
                <c:ptCount val="1"/>
                <c:pt idx="0">
                  <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elete val="1"/>
          </c:dLbls>
          <c:errBars>
            <c:errDir val="y"/>
            <c:errBarType val="both"/>
            <c:errValType val="cust"/>
            <c:noEndCap val="0"/>
            <c:plus>
              <c:numRef>
                <c:f>Sheet1!$D$19:$D$30</c:f>
                <c:numCache>
                  <c:formatCode>General</c:formatCode>
                  <c:ptCount val="12"/>
                  <c:pt idx="0">
                    <c:v>0</c:v>
                  </c:pt>
                  <c:pt idx="1">
                    <c:v>3.6243695205882</c:v>
                  </c:pt>
                  <c:pt idx="2">
                    <c:v>4.87880324346405</c:v>
                  </c:pt>
                  <c:pt idx="3">
                    <c:v>3.28674931937855</c:v>
                  </c:pt>
                  <c:pt idx="7">
                    <c:v>8.0051004149268</c:v>
                  </c:pt>
                  <c:pt idx="11">
                    <c:v>16.0364168898999</c:v>
                  </c:pt>
                </c:numCache>
              </c:numRef>
            </c:plus>
            <c:minus>
              <c:numRef>
                <c:f>Sheet1!$D$19:$D$30</c:f>
                <c:numCache>
                  <c:formatCode>General</c:formatCode>
                  <c:ptCount val="12"/>
                  <c:pt idx="0">
                    <c:v>0</c:v>
                  </c:pt>
                  <c:pt idx="1">
                    <c:v>3.6243695205882</c:v>
                  </c:pt>
                  <c:pt idx="2">
                    <c:v>4.87880324346405</c:v>
                  </c:pt>
                  <c:pt idx="3">
                    <c:v>3.28674931937855</c:v>
                  </c:pt>
                  <c:pt idx="7">
                    <c:v>8.0051004149268</c:v>
                  </c:pt>
                  <c:pt idx="11">
                    <c:v>16.0364168898999</c:v>
                  </c:pt>
                </c:numCache>
              </c:numRef>
            </c:minus>
            <c:spPr>
              <a:noFill/>
              <a:ln w="9525" cap="flat" cmpd="sng" algn="ctr">
                <a:solidFill>
                  <a:srgbClr val="0B426D"/>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Sheet1!$D$3:$D$14</c:f>
              <c:numCache>
                <c:formatCode>General</c:formatCode>
                <c:ptCount val="12"/>
                <c:pt idx="0">
                  <c:v>0</c:v>
                </c:pt>
                <c:pt idx="1">
                  <c:v>-37.4285714285714</c:v>
                </c:pt>
                <c:pt idx="2">
                  <c:v>-50.4285714285714</c:v>
                </c:pt>
                <c:pt idx="3">
                  <c:v>-58.5714285714286</c:v>
                </c:pt>
                <c:pt idx="7">
                  <c:v>-14.7142857142857</c:v>
                </c:pt>
                <c:pt idx="11">
                  <c:v>17</c:v>
                </c:pt>
              </c:numCache>
            </c:numRef>
          </c:val>
          <c:smooth val="0"/>
        </c:ser>
        <c:ser>
          <c:idx val="3"/>
          <c:order val="3"/>
          <c:tx>
            <c:strRef>
              <c:f>Sheet1!$E$1</c:f>
              <c:strCache>
                <c:ptCount val="1"/>
                <c:pt idx="0">
                  <c:v/>
                </c:pt>
              </c:strCache>
            </c:strRef>
          </c:tx>
          <c:spPr>
            <a:ln w="19050"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delete val="1"/>
          </c:dLbls>
          <c:errBars>
            <c:errDir val="y"/>
            <c:errBarType val="both"/>
            <c:errValType val="cust"/>
            <c:noEndCap val="0"/>
            <c:plus>
              <c:numRef>
                <c:f>Sheet1!$E$19:$E$30</c:f>
                <c:numCache>
                  <c:formatCode>General</c:formatCode>
                  <c:ptCount val="12"/>
                  <c:pt idx="0">
                    <c:v>0</c:v>
                  </c:pt>
                  <c:pt idx="1">
                    <c:v>5.06238854472647</c:v>
                  </c:pt>
                  <c:pt idx="2">
                    <c:v>5.22174938757756</c:v>
                  </c:pt>
                  <c:pt idx="3">
                    <c:v>6.34034699365894</c:v>
                  </c:pt>
                  <c:pt idx="7">
                    <c:v>9.93680028983173</c:v>
                  </c:pt>
                  <c:pt idx="11">
                    <c:v>26.5</c:v>
                  </c:pt>
                </c:numCache>
              </c:numRef>
            </c:plus>
            <c:minus>
              <c:numRef>
                <c:f>Sheet1!$E$19:$E$30</c:f>
                <c:numCache>
                  <c:formatCode>General</c:formatCode>
                  <c:ptCount val="12"/>
                  <c:pt idx="0">
                    <c:v>0</c:v>
                  </c:pt>
                  <c:pt idx="1">
                    <c:v>5.06238854472647</c:v>
                  </c:pt>
                  <c:pt idx="2">
                    <c:v>5.22174938757756</c:v>
                  </c:pt>
                  <c:pt idx="3">
                    <c:v>6.34034699365894</c:v>
                  </c:pt>
                  <c:pt idx="7">
                    <c:v>9.93680028983173</c:v>
                  </c:pt>
                  <c:pt idx="11">
                    <c:v>26.5</c:v>
                  </c:pt>
                </c:numCache>
              </c:numRef>
            </c:minus>
            <c:spPr>
              <a:noFill/>
              <a:ln w="9525" cap="flat" cmpd="sng" algn="ctr">
                <a:solidFill>
                  <a:srgbClr val="2A96EA"/>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Sheet1!$E$3:$E$14</c:f>
              <c:numCache>
                <c:formatCode>General</c:formatCode>
                <c:ptCount val="12"/>
                <c:pt idx="0">
                  <c:v>0</c:v>
                </c:pt>
                <c:pt idx="1">
                  <c:v>-35.8333333333333</c:v>
                </c:pt>
                <c:pt idx="2">
                  <c:v>-52</c:v>
                </c:pt>
                <c:pt idx="3">
                  <c:v>-52.8</c:v>
                </c:pt>
                <c:pt idx="7">
                  <c:v>-11.2</c:v>
                </c:pt>
                <c:pt idx="11">
                  <c:v>37.5</c:v>
                </c:pt>
              </c:numCache>
            </c:numRef>
          </c:val>
          <c:smooth val="0"/>
        </c:ser>
        <c:ser>
          <c:idx val="4"/>
          <c:order val="4"/>
          <c:tx>
            <c:strRef>
              <c:f>Sheet1!$F$1</c:f>
              <c:strCache>
                <c:ptCount val="1"/>
                <c:pt idx="0">
                  <c:v/>
                </c:pt>
              </c:strCache>
            </c:strRef>
          </c:tx>
          <c:spPr>
            <a:ln w="19050"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elete val="1"/>
          </c:dLbls>
          <c:errBars>
            <c:errDir val="y"/>
            <c:errBarType val="both"/>
            <c:errValType val="cust"/>
            <c:noEndCap val="0"/>
            <c:plus>
              <c:numRef>
                <c:f>Sheet1!$F$19:$F$30</c:f>
                <c:numCache>
                  <c:formatCode>General</c:formatCode>
                  <c:ptCount val="12"/>
                  <c:pt idx="0">
                    <c:v>0</c:v>
                  </c:pt>
                  <c:pt idx="1">
                    <c:v>7.43908596535892</c:v>
                  </c:pt>
                  <c:pt idx="2">
                    <c:v>7.90316392339169</c:v>
                  </c:pt>
                  <c:pt idx="3">
                    <c:v>6.77790528113221</c:v>
                  </c:pt>
                  <c:pt idx="7">
                    <c:v>11.3991227732664</c:v>
                  </c:pt>
                  <c:pt idx="11">
                    <c:v>24.5</c:v>
                  </c:pt>
                </c:numCache>
              </c:numRef>
            </c:plus>
            <c:minus>
              <c:numRef>
                <c:f>Sheet1!$F$19:$F$30</c:f>
                <c:numCache>
                  <c:formatCode>General</c:formatCode>
                  <c:ptCount val="12"/>
                  <c:pt idx="0">
                    <c:v>0</c:v>
                  </c:pt>
                  <c:pt idx="1">
                    <c:v>7.43908596535892</c:v>
                  </c:pt>
                  <c:pt idx="2">
                    <c:v>7.90316392339169</c:v>
                  </c:pt>
                  <c:pt idx="3">
                    <c:v>6.77790528113221</c:v>
                  </c:pt>
                  <c:pt idx="7">
                    <c:v>11.3991227732664</c:v>
                  </c:pt>
                  <c:pt idx="11">
                    <c:v>24.5</c:v>
                  </c:pt>
                </c:numCache>
              </c:numRef>
            </c:minus>
            <c:spPr>
              <a:noFill/>
              <a:ln w="9525" cap="flat" cmpd="sng" algn="ctr">
                <a:solidFill>
                  <a:srgbClr val="948554"/>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Sheet1!$F$3:$F$14</c:f>
              <c:numCache>
                <c:formatCode>General</c:formatCode>
                <c:ptCount val="12"/>
                <c:pt idx="0">
                  <c:v>0</c:v>
                </c:pt>
                <c:pt idx="1">
                  <c:v>-26.8</c:v>
                </c:pt>
                <c:pt idx="2">
                  <c:v>-37.6</c:v>
                </c:pt>
                <c:pt idx="3">
                  <c:v>-52.2</c:v>
                </c:pt>
                <c:pt idx="7">
                  <c:v>-11.2</c:v>
                </c:pt>
                <c:pt idx="11">
                  <c:v>23.5</c:v>
                </c:pt>
              </c:numCache>
            </c:numRef>
          </c:val>
          <c:smooth val="0"/>
        </c:ser>
        <c:dLbls>
          <c:showLegendKey val="0"/>
          <c:showVal val="0"/>
          <c:showCatName val="0"/>
          <c:showSerName val="0"/>
          <c:showPercent val="0"/>
          <c:showBubbleSize val="0"/>
        </c:dLbls>
        <c:marker val="1"/>
        <c:smooth val="0"/>
        <c:axId val="1597041616"/>
        <c:axId val="1597045776"/>
      </c:lineChart>
      <c:catAx>
        <c:axId val="1597041616"/>
        <c:scaling>
          <c:orientation val="minMax"/>
        </c:scaling>
        <c:delete val="0"/>
        <c:axPos val="b"/>
        <c:numFmt formatCode="General" sourceLinked="1"/>
        <c:majorTickMark val="out"/>
        <c:minorTickMark val="none"/>
        <c:tickLblPos val="none"/>
        <c:spPr>
          <a:solidFill>
            <a:schemeClr val="bg2">
              <a:lumMod val="20000"/>
              <a:lumOff val="80000"/>
            </a:schemeClr>
          </a:solidFill>
          <a:ln w="9525" cap="flat" cmpd="sng" algn="ctr">
            <a:noFill/>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597045776"/>
        <c:crosses val="autoZero"/>
        <c:auto val="1"/>
        <c:lblAlgn val="ctr"/>
        <c:lblOffset val="100"/>
        <c:tickMarkSkip val="4"/>
        <c:noMultiLvlLbl val="0"/>
      </c:catAx>
      <c:valAx>
        <c:axId val="1597045776"/>
        <c:scaling>
          <c:orientation val="minMax"/>
          <c:max val="80"/>
          <c:min val="-80"/>
        </c:scaling>
        <c:delete val="0"/>
        <c:axPos val="l"/>
        <c:numFmt formatCode="General" sourceLinked="1"/>
        <c:majorTickMark val="out"/>
        <c:minorTickMark val="none"/>
        <c:tickLblPos val="nextTo"/>
        <c:spPr>
          <a:noFill/>
          <a:ln>
            <a:solidFill>
              <a:schemeClr val="tx1">
                <a:alpha val="0"/>
              </a:schemeClr>
            </a:solidFill>
          </a:ln>
          <a:effectLst/>
        </c:spPr>
        <c:txPr>
          <a:bodyPr rot="-60000000" spcFirstLastPara="1" vertOverflow="ellipsis" vert="horz" wrap="square" anchor="ctr" anchorCtr="1"/>
          <a:lstStyle/>
          <a:p>
            <a:pPr>
              <a:defRPr lang="zh-CN" sz="1200" b="0" i="0" u="none" strike="noStrike" kern="1200" baseline="0">
                <a:solidFill>
                  <a:schemeClr val="tx1">
                    <a:alpha val="0"/>
                  </a:schemeClr>
                </a:solidFill>
                <a:latin typeface="+mn-lt"/>
                <a:ea typeface="+mn-ea"/>
                <a:cs typeface="+mn-cs"/>
              </a:defRPr>
            </a:pPr>
          </a:p>
        </c:txPr>
        <c:crossAx val="1597041616"/>
        <c:crosses val="autoZero"/>
        <c:crossBetween val="between"/>
        <c:majorUnit val="20"/>
        <c:minorUnit val="10"/>
      </c:valAx>
      <c:spPr>
        <a:noFill/>
        <a:ln>
          <a:noFill/>
        </a:ln>
        <a:effectLst/>
      </c:spPr>
    </c:plotArea>
    <c:plotVisOnly val="1"/>
    <c:dispBlanksAs val="span"/>
    <c:showDLblsOverMax val="0"/>
  </c:chart>
  <c:spPr>
    <a:noFill/>
    <a:ln>
      <a:noFill/>
    </a:ln>
    <a:effectLst/>
  </c:spPr>
  <c:txPr>
    <a:bodyPr/>
    <a:lstStyle/>
    <a:p>
      <a:pPr>
        <a:defRPr lang="zh-CN" sz="14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106210825291"/>
          <c:y val="0"/>
          <c:w val="0.895668484543562"/>
          <c:h val="0.98159082706152"/>
        </c:manualLayout>
      </c:layout>
      <c:lineChart>
        <c:grouping val="standard"/>
        <c:varyColors val="0"/>
        <c:ser>
          <c:idx val="0"/>
          <c:order val="0"/>
          <c:tx>
            <c:strRef>
              <c:f>Sheet1!$B$1</c:f>
              <c:strCache>
                <c:ptCount val="1"/>
                <c:pt idx="0">
                  <c:v>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Sheet1!$B$19:$B$30</c:f>
                <c:numCache>
                  <c:formatCode>General</c:formatCode>
                  <c:ptCount val="12"/>
                  <c:pt idx="0">
                    <c:v>0</c:v>
                  </c:pt>
                  <c:pt idx="1">
                    <c:v>1.25</c:v>
                  </c:pt>
                  <c:pt idx="2">
                    <c:v>0.95</c:v>
                  </c:pt>
                  <c:pt idx="3">
                    <c:v>0.98</c:v>
                  </c:pt>
                  <c:pt idx="7">
                    <c:v>2.32</c:v>
                  </c:pt>
                  <c:pt idx="11">
                    <c:v>2.94</c:v>
                  </c:pt>
                </c:numCache>
              </c:numRef>
            </c:plus>
            <c:minus>
              <c:numRef>
                <c:f>Sheet1!$B$19:$B$30</c:f>
                <c:numCache>
                  <c:formatCode>General</c:formatCode>
                  <c:ptCount val="12"/>
                  <c:pt idx="0">
                    <c:v>0</c:v>
                  </c:pt>
                  <c:pt idx="1">
                    <c:v>1.25</c:v>
                  </c:pt>
                  <c:pt idx="2">
                    <c:v>0.95</c:v>
                  </c:pt>
                  <c:pt idx="3">
                    <c:v>0.98</c:v>
                  </c:pt>
                  <c:pt idx="7">
                    <c:v>2.32</c:v>
                  </c:pt>
                  <c:pt idx="11">
                    <c:v>2.94</c:v>
                  </c:pt>
                </c:numCache>
              </c:numRef>
            </c:minus>
            <c:spPr>
              <a:noFill/>
              <a:ln w="9525" cap="flat" cmpd="sng" algn="ctr">
                <a:solidFill>
                  <a:srgbClr val="90C353"/>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Sheet1!$B$3:$B$14</c:f>
              <c:numCache>
                <c:formatCode>General</c:formatCode>
                <c:ptCount val="12"/>
                <c:pt idx="0">
                  <c:v>0</c:v>
                </c:pt>
                <c:pt idx="1">
                  <c:v>-37.1</c:v>
                </c:pt>
                <c:pt idx="2">
                  <c:v>-52.6</c:v>
                </c:pt>
                <c:pt idx="3">
                  <c:v>-57</c:v>
                </c:pt>
                <c:pt idx="7">
                  <c:v>-15.5</c:v>
                </c:pt>
                <c:pt idx="11">
                  <c:v>9.6</c:v>
                </c:pt>
              </c:numCache>
            </c:numRef>
          </c:val>
          <c:smooth val="0"/>
        </c:ser>
        <c:ser>
          <c:idx val="1"/>
          <c:order val="1"/>
          <c:tx>
            <c:strRef>
              <c:f>Sheet1!$C$1</c:f>
              <c:strCache>
                <c:ptCount val="1"/>
                <c:pt idx="0">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errBars>
            <c:errDir val="y"/>
            <c:errBarType val="both"/>
            <c:errValType val="cust"/>
            <c:noEndCap val="0"/>
            <c:plus>
              <c:numRef>
                <c:f>Sheet1!$C$19:$C$30</c:f>
                <c:numCache>
                  <c:formatCode>General</c:formatCode>
                  <c:ptCount val="12"/>
                  <c:pt idx="0">
                    <c:v>0</c:v>
                  </c:pt>
                  <c:pt idx="1">
                    <c:v>1.08</c:v>
                  </c:pt>
                  <c:pt idx="2">
                    <c:v>0.99</c:v>
                  </c:pt>
                  <c:pt idx="3">
                    <c:v>1.06</c:v>
                  </c:pt>
                  <c:pt idx="7">
                    <c:v>2.49</c:v>
                  </c:pt>
                  <c:pt idx="11">
                    <c:v>3.37</c:v>
                  </c:pt>
                </c:numCache>
              </c:numRef>
            </c:plus>
            <c:minus>
              <c:numRef>
                <c:f>Sheet1!$C$19:$C$30</c:f>
                <c:numCache>
                  <c:formatCode>General</c:formatCode>
                  <c:ptCount val="12"/>
                  <c:pt idx="0">
                    <c:v>0</c:v>
                  </c:pt>
                  <c:pt idx="1">
                    <c:v>1.08</c:v>
                  </c:pt>
                  <c:pt idx="2">
                    <c:v>0.99</c:v>
                  </c:pt>
                  <c:pt idx="3">
                    <c:v>1.06</c:v>
                  </c:pt>
                  <c:pt idx="7">
                    <c:v>2.49</c:v>
                  </c:pt>
                  <c:pt idx="11">
                    <c:v>3.37</c:v>
                  </c:pt>
                </c:numCache>
              </c:numRef>
            </c:minus>
            <c:spPr>
              <a:noFill/>
              <a:ln w="9525" cap="flat" cmpd="sng" algn="ctr">
                <a:solidFill>
                  <a:srgbClr val="076F3C"/>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Sheet1!$C$3:$C$14</c:f>
              <c:numCache>
                <c:formatCode>General</c:formatCode>
                <c:ptCount val="12"/>
                <c:pt idx="0">
                  <c:v>0</c:v>
                </c:pt>
                <c:pt idx="1">
                  <c:v>-35.8</c:v>
                </c:pt>
                <c:pt idx="2">
                  <c:v>-50.2</c:v>
                </c:pt>
                <c:pt idx="3">
                  <c:v>-55</c:v>
                </c:pt>
                <c:pt idx="7">
                  <c:v>-10.9</c:v>
                </c:pt>
                <c:pt idx="11">
                  <c:v>9.9</c:v>
                </c:pt>
              </c:numCache>
            </c:numRef>
          </c:val>
          <c:smooth val="0"/>
        </c:ser>
        <c:ser>
          <c:idx val="2"/>
          <c:order val="2"/>
          <c:tx>
            <c:strRef>
              <c:f>Sheet1!$D$1</c:f>
              <c:strCache>
                <c:ptCount val="1"/>
                <c:pt idx="0">
                  <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elete val="1"/>
          </c:dLbls>
          <c:errBars>
            <c:errDir val="y"/>
            <c:errBarType val="both"/>
            <c:errValType val="cust"/>
            <c:noEndCap val="0"/>
            <c:plus>
              <c:numRef>
                <c:f>Sheet1!$D$19:$D$30</c:f>
                <c:numCache>
                  <c:formatCode>General</c:formatCode>
                  <c:ptCount val="12"/>
                  <c:pt idx="0">
                    <c:v>0</c:v>
                  </c:pt>
                  <c:pt idx="1">
                    <c:v>1.14</c:v>
                  </c:pt>
                  <c:pt idx="2">
                    <c:v>1.18</c:v>
                  </c:pt>
                  <c:pt idx="3">
                    <c:v>1.26</c:v>
                  </c:pt>
                  <c:pt idx="7">
                    <c:v>2.35</c:v>
                  </c:pt>
                  <c:pt idx="11">
                    <c:v>3.73</c:v>
                  </c:pt>
                </c:numCache>
              </c:numRef>
            </c:plus>
            <c:minus>
              <c:numRef>
                <c:f>Sheet1!$D$19:$D$30</c:f>
                <c:numCache>
                  <c:formatCode>General</c:formatCode>
                  <c:ptCount val="12"/>
                  <c:pt idx="0">
                    <c:v>0</c:v>
                  </c:pt>
                  <c:pt idx="1">
                    <c:v>1.14</c:v>
                  </c:pt>
                  <c:pt idx="2">
                    <c:v>1.18</c:v>
                  </c:pt>
                  <c:pt idx="3">
                    <c:v>1.26</c:v>
                  </c:pt>
                  <c:pt idx="7">
                    <c:v>2.35</c:v>
                  </c:pt>
                  <c:pt idx="11">
                    <c:v>3.73</c:v>
                  </c:pt>
                </c:numCache>
              </c:numRef>
            </c:minus>
            <c:spPr>
              <a:noFill/>
              <a:ln w="9525" cap="flat" cmpd="sng" algn="ctr">
                <a:solidFill>
                  <a:srgbClr val="0B426D"/>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Sheet1!$D$3:$D$14</c:f>
              <c:numCache>
                <c:formatCode>General</c:formatCode>
                <c:ptCount val="12"/>
                <c:pt idx="0">
                  <c:v>0</c:v>
                </c:pt>
                <c:pt idx="1">
                  <c:v>-34.3</c:v>
                </c:pt>
                <c:pt idx="2">
                  <c:v>-48.6</c:v>
                </c:pt>
                <c:pt idx="3">
                  <c:v>-53.7</c:v>
                </c:pt>
                <c:pt idx="7">
                  <c:v>-7.8</c:v>
                </c:pt>
                <c:pt idx="11">
                  <c:v>4.1</c:v>
                </c:pt>
              </c:numCache>
            </c:numRef>
          </c:val>
          <c:smooth val="0"/>
        </c:ser>
        <c:ser>
          <c:idx val="3"/>
          <c:order val="3"/>
          <c:tx>
            <c:strRef>
              <c:f>Sheet1!$E$1</c:f>
              <c:strCache>
                <c:ptCount val="1"/>
                <c:pt idx="0">
                  <c:v/>
                </c:pt>
              </c:strCache>
            </c:strRef>
          </c:tx>
          <c:spPr>
            <a:ln w="19050"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delete val="1"/>
          </c:dLbls>
          <c:errBars>
            <c:errDir val="y"/>
            <c:errBarType val="both"/>
            <c:errValType val="cust"/>
            <c:noEndCap val="0"/>
            <c:plus>
              <c:numRef>
                <c:f>Sheet1!$E$19:$E$30</c:f>
                <c:numCache>
                  <c:formatCode>General</c:formatCode>
                  <c:ptCount val="12"/>
                  <c:pt idx="0">
                    <c:v>0</c:v>
                  </c:pt>
                  <c:pt idx="1">
                    <c:v>1.4</c:v>
                  </c:pt>
                  <c:pt idx="2">
                    <c:v>1.31</c:v>
                  </c:pt>
                  <c:pt idx="3">
                    <c:v>1.23</c:v>
                  </c:pt>
                  <c:pt idx="7">
                    <c:v>2.4</c:v>
                  </c:pt>
                  <c:pt idx="11">
                    <c:v>6.65</c:v>
                  </c:pt>
                </c:numCache>
              </c:numRef>
            </c:plus>
            <c:minus>
              <c:numRef>
                <c:f>Sheet1!$E$19:$E$30</c:f>
                <c:numCache>
                  <c:formatCode>General</c:formatCode>
                  <c:ptCount val="12"/>
                  <c:pt idx="0">
                    <c:v>0</c:v>
                  </c:pt>
                  <c:pt idx="1">
                    <c:v>1.4</c:v>
                  </c:pt>
                  <c:pt idx="2">
                    <c:v>1.31</c:v>
                  </c:pt>
                  <c:pt idx="3">
                    <c:v>1.23</c:v>
                  </c:pt>
                  <c:pt idx="7">
                    <c:v>2.4</c:v>
                  </c:pt>
                  <c:pt idx="11">
                    <c:v>6.65</c:v>
                  </c:pt>
                </c:numCache>
              </c:numRef>
            </c:minus>
            <c:spPr>
              <a:noFill/>
              <a:ln w="9525" cap="flat" cmpd="sng" algn="ctr">
                <a:solidFill>
                  <a:srgbClr val="50A9EE"/>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Sheet1!$E$3:$E$14</c:f>
              <c:numCache>
                <c:formatCode>General</c:formatCode>
                <c:ptCount val="12"/>
                <c:pt idx="0">
                  <c:v>0</c:v>
                </c:pt>
                <c:pt idx="1">
                  <c:v>-33.8</c:v>
                </c:pt>
                <c:pt idx="2">
                  <c:v>-47</c:v>
                </c:pt>
                <c:pt idx="3">
                  <c:v>-51.1</c:v>
                </c:pt>
                <c:pt idx="7">
                  <c:v>-6.7</c:v>
                </c:pt>
                <c:pt idx="11">
                  <c:v>19.5</c:v>
                </c:pt>
              </c:numCache>
            </c:numRef>
          </c:val>
          <c:smooth val="0"/>
        </c:ser>
        <c:ser>
          <c:idx val="4"/>
          <c:order val="4"/>
          <c:tx>
            <c:strRef>
              <c:f>Sheet1!$F$1</c:f>
              <c:strCache>
                <c:ptCount val="1"/>
                <c:pt idx="0">
                  <c:v/>
                </c:pt>
              </c:strCache>
            </c:strRef>
          </c:tx>
          <c:spPr>
            <a:ln w="19050"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elete val="1"/>
          </c:dLbls>
          <c:errBars>
            <c:errDir val="y"/>
            <c:errBarType val="both"/>
            <c:errValType val="cust"/>
            <c:noEndCap val="0"/>
            <c:plus>
              <c:numRef>
                <c:f>Sheet1!$F$19:$F$30</c:f>
                <c:numCache>
                  <c:formatCode>General</c:formatCode>
                  <c:ptCount val="12"/>
                  <c:pt idx="0">
                    <c:v>0</c:v>
                  </c:pt>
                  <c:pt idx="1">
                    <c:v>1.35</c:v>
                  </c:pt>
                  <c:pt idx="2">
                    <c:v>1.44</c:v>
                  </c:pt>
                  <c:pt idx="3">
                    <c:v>1.35</c:v>
                  </c:pt>
                  <c:pt idx="7">
                    <c:v>2.54</c:v>
                  </c:pt>
                  <c:pt idx="11">
                    <c:v>8.49</c:v>
                  </c:pt>
                </c:numCache>
              </c:numRef>
            </c:plus>
            <c:minus>
              <c:numRef>
                <c:f>Sheet1!$F$19:$F$30</c:f>
                <c:numCache>
                  <c:formatCode>General</c:formatCode>
                  <c:ptCount val="12"/>
                  <c:pt idx="0">
                    <c:v>0</c:v>
                  </c:pt>
                  <c:pt idx="1">
                    <c:v>1.35</c:v>
                  </c:pt>
                  <c:pt idx="2">
                    <c:v>1.44</c:v>
                  </c:pt>
                  <c:pt idx="3">
                    <c:v>1.35</c:v>
                  </c:pt>
                  <c:pt idx="7">
                    <c:v>2.54</c:v>
                  </c:pt>
                  <c:pt idx="11">
                    <c:v>8.49</c:v>
                  </c:pt>
                </c:numCache>
              </c:numRef>
            </c:minus>
            <c:spPr>
              <a:noFill/>
              <a:ln w="9525" cap="flat" cmpd="sng" algn="ctr">
                <a:solidFill>
                  <a:srgbClr val="948554"/>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Sheet1!$F$3:$F$14</c:f>
              <c:numCache>
                <c:formatCode>General</c:formatCode>
                <c:ptCount val="12"/>
                <c:pt idx="0">
                  <c:v>0</c:v>
                </c:pt>
                <c:pt idx="1">
                  <c:v>-33.1</c:v>
                </c:pt>
                <c:pt idx="2">
                  <c:v>-45.6</c:v>
                </c:pt>
                <c:pt idx="3">
                  <c:v>-52.8</c:v>
                </c:pt>
                <c:pt idx="7">
                  <c:v>-2.8</c:v>
                </c:pt>
                <c:pt idx="11">
                  <c:v>11.3</c:v>
                </c:pt>
              </c:numCache>
            </c:numRef>
          </c:val>
          <c:smooth val="0"/>
        </c:ser>
        <c:dLbls>
          <c:showLegendKey val="0"/>
          <c:showVal val="0"/>
          <c:showCatName val="0"/>
          <c:showSerName val="0"/>
          <c:showPercent val="0"/>
          <c:showBubbleSize val="0"/>
        </c:dLbls>
        <c:marker val="1"/>
        <c:smooth val="0"/>
        <c:axId val="1597041616"/>
        <c:axId val="1597045776"/>
      </c:lineChart>
      <c:catAx>
        <c:axId val="1597041616"/>
        <c:scaling>
          <c:orientation val="minMax"/>
        </c:scaling>
        <c:delete val="0"/>
        <c:axPos val="b"/>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597045776"/>
        <c:crosses val="autoZero"/>
        <c:auto val="1"/>
        <c:lblAlgn val="ctr"/>
        <c:lblOffset val="100"/>
        <c:tickMarkSkip val="4"/>
        <c:noMultiLvlLbl val="0"/>
      </c:catAx>
      <c:valAx>
        <c:axId val="1597045776"/>
        <c:scaling>
          <c:orientation val="minMax"/>
          <c:max val="40"/>
          <c:min val="-80"/>
        </c:scaling>
        <c:delete val="0"/>
        <c:axPos val="l"/>
        <c:numFmt formatCode="General" sourceLinked="1"/>
        <c:majorTickMark val="out"/>
        <c:minorTickMark val="none"/>
        <c:tickLblPos val="nextTo"/>
        <c:spPr>
          <a:noFill/>
          <a:ln>
            <a:solidFill>
              <a:srgbClr val="948554">
                <a:alpha val="0"/>
              </a:srgbClr>
            </a:solidFill>
          </a:ln>
          <a:effectLst/>
        </c:spPr>
        <c:txPr>
          <a:bodyPr rot="-60000000" spcFirstLastPara="1" vertOverflow="ellipsis" vert="horz" wrap="square" anchor="ctr" anchorCtr="1"/>
          <a:lstStyle/>
          <a:p>
            <a:pPr>
              <a:defRPr lang="zh-CN" sz="1200" b="0" i="0" u="none" strike="noStrike" kern="1200" baseline="0">
                <a:ln>
                  <a:noFill/>
                </a:ln>
                <a:solidFill>
                  <a:schemeClr val="tx1">
                    <a:alpha val="0"/>
                  </a:schemeClr>
                </a:solidFill>
                <a:latin typeface="+mn-lt"/>
                <a:ea typeface="+mn-ea"/>
                <a:cs typeface="+mn-cs"/>
              </a:defRPr>
            </a:pPr>
          </a:p>
        </c:txPr>
        <c:crossAx val="1597041616"/>
        <c:crosses val="autoZero"/>
        <c:crossBetween val="between"/>
        <c:minorUnit val="10"/>
      </c:valAx>
      <c:spPr>
        <a:noFill/>
        <a:ln>
          <a:noFill/>
        </a:ln>
        <a:effectLst/>
      </c:spPr>
    </c:plotArea>
    <c:plotVisOnly val="1"/>
    <c:dispBlanksAs val="span"/>
    <c:showDLblsOverMax val="0"/>
  </c:chart>
  <c:spPr>
    <a:noFill/>
    <a:ln>
      <a:noFill/>
    </a:ln>
    <a:effectLst/>
  </c:spPr>
  <c:txPr>
    <a:bodyPr/>
    <a:lstStyle/>
    <a:p>
      <a:pPr>
        <a:defRPr lang="zh-CN" sz="140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1690759427699"/>
          <c:y val="0"/>
          <c:w val="0.887126217912406"/>
          <c:h val="0.98159082706152"/>
        </c:manualLayout>
      </c:layout>
      <c:lineChart>
        <c:grouping val="standard"/>
        <c:varyColors val="0"/>
        <c:ser>
          <c:idx val="0"/>
          <c:order val="0"/>
          <c:tx>
            <c:strRef>
              <c:f>Sheet1!$B$1</c:f>
              <c:strCache>
                <c:ptCount val="1"/>
                <c:pt idx="0">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Sheet1!$B$19:$B$30</c:f>
                <c:numCache>
                  <c:formatCode>General</c:formatCode>
                  <c:ptCount val="12"/>
                  <c:pt idx="0">
                    <c:v>0</c:v>
                  </c:pt>
                  <c:pt idx="1">
                    <c:v>6.60377649118882</c:v>
                  </c:pt>
                  <c:pt idx="2">
                    <c:v>6.05426706215243</c:v>
                  </c:pt>
                  <c:pt idx="3">
                    <c:v>6.11289481286872</c:v>
                  </c:pt>
                  <c:pt idx="7">
                    <c:v>4.90315045187698</c:v>
                  </c:pt>
                  <c:pt idx="11">
                    <c:v>3.7345145118818</c:v>
                  </c:pt>
                </c:numCache>
              </c:numRef>
            </c:plus>
            <c:minus>
              <c:numRef>
                <c:f>Sheet1!$B$19:$B$30</c:f>
                <c:numCache>
                  <c:formatCode>General</c:formatCode>
                  <c:ptCount val="12"/>
                  <c:pt idx="0">
                    <c:v>0</c:v>
                  </c:pt>
                  <c:pt idx="1">
                    <c:v>6.60377649118882</c:v>
                  </c:pt>
                  <c:pt idx="2">
                    <c:v>6.05426706215243</c:v>
                  </c:pt>
                  <c:pt idx="3">
                    <c:v>6.11289481286872</c:v>
                  </c:pt>
                  <c:pt idx="7">
                    <c:v>4.90315045187698</c:v>
                  </c:pt>
                  <c:pt idx="11">
                    <c:v>3.7345145118818</c:v>
                  </c:pt>
                </c:numCache>
              </c:numRef>
            </c:minus>
            <c:spPr>
              <a:noFill/>
              <a:ln w="9525" cap="flat" cmpd="sng" algn="ctr">
                <a:solidFill>
                  <a:srgbClr val="90C353"/>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Sheet1!$B$3:$B$14</c:f>
              <c:numCache>
                <c:formatCode>General</c:formatCode>
                <c:ptCount val="12"/>
                <c:pt idx="0">
                  <c:v>0</c:v>
                </c:pt>
                <c:pt idx="1">
                  <c:v>-42.1285714285714</c:v>
                </c:pt>
                <c:pt idx="2">
                  <c:v>-54.4714285714286</c:v>
                </c:pt>
                <c:pt idx="3">
                  <c:v>-56.9285714285714</c:v>
                </c:pt>
                <c:pt idx="7">
                  <c:v>-21.0571428571429</c:v>
                </c:pt>
                <c:pt idx="11">
                  <c:v>6.05714285714286</c:v>
                </c:pt>
              </c:numCache>
            </c:numRef>
          </c:val>
          <c:smooth val="0"/>
        </c:ser>
        <c:ser>
          <c:idx val="1"/>
          <c:order val="1"/>
          <c:tx>
            <c:strRef>
              <c:f>Sheet1!$C$1</c:f>
              <c:strCache>
                <c:ptCount val="1"/>
                <c:pt idx="0">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errBars>
            <c:errDir val="y"/>
            <c:errBarType val="both"/>
            <c:errValType val="cust"/>
            <c:noEndCap val="0"/>
            <c:plus>
              <c:numRef>
                <c:f>Sheet1!$C$19:$C$30</c:f>
                <c:numCache>
                  <c:formatCode>General</c:formatCode>
                  <c:ptCount val="12"/>
                  <c:pt idx="0">
                    <c:v>0</c:v>
                  </c:pt>
                  <c:pt idx="1">
                    <c:v>4.08125797600039</c:v>
                  </c:pt>
                  <c:pt idx="2">
                    <c:v>5.28074594899032</c:v>
                  </c:pt>
                  <c:pt idx="3">
                    <c:v>5.05894696991819</c:v>
                  </c:pt>
                  <c:pt idx="7">
                    <c:v>6.68687354282835</c:v>
                  </c:pt>
                  <c:pt idx="11">
                    <c:v>20.2205341175746</c:v>
                  </c:pt>
                </c:numCache>
              </c:numRef>
            </c:plus>
            <c:minus>
              <c:numRef>
                <c:f>Sheet1!$C$19:$C$30</c:f>
                <c:numCache>
                  <c:formatCode>General</c:formatCode>
                  <c:ptCount val="12"/>
                  <c:pt idx="0">
                    <c:v>0</c:v>
                  </c:pt>
                  <c:pt idx="1">
                    <c:v>4.08125797600039</c:v>
                  </c:pt>
                  <c:pt idx="2">
                    <c:v>5.28074594899032</c:v>
                  </c:pt>
                  <c:pt idx="3">
                    <c:v>5.05894696991819</c:v>
                  </c:pt>
                  <c:pt idx="7">
                    <c:v>6.68687354282835</c:v>
                  </c:pt>
                  <c:pt idx="11">
                    <c:v>20.2205341175746</c:v>
                  </c:pt>
                </c:numCache>
              </c:numRef>
            </c:minus>
            <c:spPr>
              <a:noFill/>
              <a:ln w="9525" cap="flat" cmpd="sng" algn="ctr">
                <a:solidFill>
                  <a:srgbClr val="076F3C"/>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Sheet1!$C$3:$C$14</c:f>
              <c:numCache>
                <c:formatCode>General</c:formatCode>
                <c:ptCount val="12"/>
                <c:pt idx="0">
                  <c:v>0</c:v>
                </c:pt>
                <c:pt idx="1">
                  <c:v>-43.6</c:v>
                </c:pt>
                <c:pt idx="2">
                  <c:v>-54.0166666666667</c:v>
                </c:pt>
                <c:pt idx="3">
                  <c:v>-55.7833333333333</c:v>
                </c:pt>
                <c:pt idx="7">
                  <c:v>-21.1833333333333</c:v>
                </c:pt>
                <c:pt idx="11">
                  <c:v>17.9</c:v>
                </c:pt>
              </c:numCache>
            </c:numRef>
          </c:val>
          <c:smooth val="0"/>
        </c:ser>
        <c:ser>
          <c:idx val="2"/>
          <c:order val="2"/>
          <c:tx>
            <c:strRef>
              <c:f>Sheet1!$D$1</c:f>
              <c:strCache>
                <c:ptCount val="1"/>
                <c:pt idx="0">
                  <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elete val="1"/>
          </c:dLbls>
          <c:errBars>
            <c:errDir val="y"/>
            <c:errBarType val="both"/>
            <c:errValType val="cust"/>
            <c:noEndCap val="0"/>
            <c:plus>
              <c:numRef>
                <c:f>Sheet1!$D$19:$D$30</c:f>
                <c:numCache>
                  <c:formatCode>General</c:formatCode>
                  <c:ptCount val="12"/>
                  <c:pt idx="0">
                    <c:v>0</c:v>
                  </c:pt>
                  <c:pt idx="1">
                    <c:v>6.3038843845151</c:v>
                  </c:pt>
                  <c:pt idx="2">
                    <c:v>9.73108207412379</c:v>
                  </c:pt>
                  <c:pt idx="3">
                    <c:v>10.6107944251754</c:v>
                  </c:pt>
                  <c:pt idx="7">
                    <c:v>9.12162037871196</c:v>
                  </c:pt>
                  <c:pt idx="11">
                    <c:v>25.0899050084558</c:v>
                  </c:pt>
                </c:numCache>
              </c:numRef>
            </c:plus>
            <c:minus>
              <c:numRef>
                <c:f>Sheet1!$D$19:$D$30</c:f>
                <c:numCache>
                  <c:formatCode>General</c:formatCode>
                  <c:ptCount val="12"/>
                  <c:pt idx="0">
                    <c:v>0</c:v>
                  </c:pt>
                  <c:pt idx="1">
                    <c:v>6.3038843845151</c:v>
                  </c:pt>
                  <c:pt idx="2">
                    <c:v>9.73108207412379</c:v>
                  </c:pt>
                  <c:pt idx="3">
                    <c:v>10.6107944251754</c:v>
                  </c:pt>
                  <c:pt idx="7">
                    <c:v>9.12162037871196</c:v>
                  </c:pt>
                  <c:pt idx="11">
                    <c:v>25.0899050084558</c:v>
                  </c:pt>
                </c:numCache>
              </c:numRef>
            </c:minus>
            <c:spPr>
              <a:noFill/>
              <a:ln w="9525" cap="flat" cmpd="sng" algn="ctr">
                <a:solidFill>
                  <a:srgbClr val="0B426D"/>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Sheet1!$D$3:$D$14</c:f>
              <c:numCache>
                <c:formatCode>General</c:formatCode>
                <c:ptCount val="12"/>
                <c:pt idx="0">
                  <c:v>0</c:v>
                </c:pt>
                <c:pt idx="1">
                  <c:v>-37.475</c:v>
                </c:pt>
                <c:pt idx="2">
                  <c:v>-45.425</c:v>
                </c:pt>
                <c:pt idx="3">
                  <c:v>-47.125</c:v>
                </c:pt>
                <c:pt idx="7">
                  <c:v>-11.675</c:v>
                </c:pt>
                <c:pt idx="11">
                  <c:v>22</c:v>
                </c:pt>
              </c:numCache>
            </c:numRef>
          </c:val>
          <c:smooth val="0"/>
        </c:ser>
        <c:ser>
          <c:idx val="3"/>
          <c:order val="3"/>
          <c:tx>
            <c:strRef>
              <c:f>Sheet1!$E$1</c:f>
              <c:strCache>
                <c:ptCount val="1"/>
                <c:pt idx="0">
                  <c:v/>
                </c:pt>
              </c:strCache>
            </c:strRef>
          </c:tx>
          <c:spPr>
            <a:ln w="19050"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delete val="1"/>
          </c:dLbls>
          <c:errBars>
            <c:errDir val="y"/>
            <c:errBarType val="both"/>
            <c:errValType val="cust"/>
            <c:noEndCap val="0"/>
            <c:plus>
              <c:numRef>
                <c:f>Sheet1!$E$19:$E$30</c:f>
                <c:numCache>
                  <c:formatCode>General</c:formatCode>
                  <c:ptCount val="12"/>
                  <c:pt idx="0">
                    <c:v>0</c:v>
                  </c:pt>
                  <c:pt idx="1">
                    <c:v>5.3361190641389</c:v>
                  </c:pt>
                  <c:pt idx="2">
                    <c:v>12.9711538936724</c:v>
                  </c:pt>
                  <c:pt idx="3">
                    <c:v>9.31957319003636</c:v>
                  </c:pt>
                  <c:pt idx="7">
                    <c:v>13.4804797145107</c:v>
                  </c:pt>
                  <c:pt idx="11">
                    <c:v>0</c:v>
                  </c:pt>
                </c:numCache>
              </c:numRef>
            </c:plus>
            <c:minus>
              <c:numRef>
                <c:f>Sheet1!$E$19:$E$30</c:f>
                <c:numCache>
                  <c:formatCode>General</c:formatCode>
                  <c:ptCount val="12"/>
                  <c:pt idx="0">
                    <c:v>0</c:v>
                  </c:pt>
                  <c:pt idx="1">
                    <c:v>5.3361190641389</c:v>
                  </c:pt>
                  <c:pt idx="2">
                    <c:v>12.9711538936724</c:v>
                  </c:pt>
                  <c:pt idx="3">
                    <c:v>9.31957319003636</c:v>
                  </c:pt>
                  <c:pt idx="7">
                    <c:v>13.4804797145107</c:v>
                  </c:pt>
                  <c:pt idx="11">
                    <c:v>0</c:v>
                  </c:pt>
                </c:numCache>
              </c:numRef>
            </c:minus>
            <c:spPr>
              <a:noFill/>
              <a:ln w="9525" cap="flat" cmpd="sng" algn="ctr">
                <a:solidFill>
                  <a:srgbClr val="2A96EA"/>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Sheet1!$E$3:$E$14</c:f>
              <c:numCache>
                <c:formatCode>General</c:formatCode>
                <c:ptCount val="12"/>
                <c:pt idx="0">
                  <c:v>0</c:v>
                </c:pt>
                <c:pt idx="1">
                  <c:v>-37.45</c:v>
                </c:pt>
                <c:pt idx="2">
                  <c:v>-48.9333333333333</c:v>
                </c:pt>
                <c:pt idx="3">
                  <c:v>-59.0666666666667</c:v>
                </c:pt>
                <c:pt idx="7">
                  <c:v>-18.1</c:v>
                </c:pt>
                <c:pt idx="11">
                  <c:v>-0.9</c:v>
                </c:pt>
              </c:numCache>
            </c:numRef>
          </c:val>
          <c:smooth val="0"/>
        </c:ser>
        <c:ser>
          <c:idx val="4"/>
          <c:order val="4"/>
          <c:tx>
            <c:strRef>
              <c:f>Sheet1!$F$1</c:f>
              <c:strCache>
                <c:ptCount val="1"/>
                <c:pt idx="0">
                  <c:v/>
                </c:pt>
              </c:strCache>
            </c:strRef>
          </c:tx>
          <c:spPr>
            <a:ln w="19050"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elete val="1"/>
          </c:dLbls>
          <c:errBars>
            <c:errDir val="y"/>
            <c:errBarType val="both"/>
            <c:errValType val="cust"/>
            <c:noEndCap val="0"/>
            <c:plus>
              <c:numRef>
                <c:f>Sheet1!$F$19:$F$30</c:f>
                <c:numCache>
                  <c:formatCode>General</c:formatCode>
                  <c:ptCount val="12"/>
                  <c:pt idx="0">
                    <c:v>0</c:v>
                  </c:pt>
                  <c:pt idx="1">
                    <c:v>10.7220955663216</c:v>
                  </c:pt>
                  <c:pt idx="2">
                    <c:v>12.9365545816668</c:v>
                  </c:pt>
                  <c:pt idx="3">
                    <c:v>14.0565919688158</c:v>
                  </c:pt>
                  <c:pt idx="7">
                    <c:v>12.284181336626</c:v>
                  </c:pt>
                  <c:pt idx="11">
                    <c:v>12.95</c:v>
                  </c:pt>
                </c:numCache>
              </c:numRef>
            </c:plus>
            <c:minus>
              <c:numRef>
                <c:f>Sheet1!$F$19:$F$30</c:f>
                <c:numCache>
                  <c:formatCode>General</c:formatCode>
                  <c:ptCount val="12"/>
                  <c:pt idx="0">
                    <c:v>0</c:v>
                  </c:pt>
                  <c:pt idx="1">
                    <c:v>10.7220955663216</c:v>
                  </c:pt>
                  <c:pt idx="2">
                    <c:v>12.9365545816668</c:v>
                  </c:pt>
                  <c:pt idx="3">
                    <c:v>14.0565919688158</c:v>
                  </c:pt>
                  <c:pt idx="7">
                    <c:v>12.284181336626</c:v>
                  </c:pt>
                  <c:pt idx="11">
                    <c:v>12.95</c:v>
                  </c:pt>
                </c:numCache>
              </c:numRef>
            </c:minus>
            <c:spPr>
              <a:noFill/>
              <a:ln w="9525" cap="flat" cmpd="sng" algn="ctr">
                <a:solidFill>
                  <a:srgbClr val="948554"/>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Sheet1!$F$3:$F$14</c:f>
              <c:numCache>
                <c:formatCode>General</c:formatCode>
                <c:ptCount val="12"/>
                <c:pt idx="0">
                  <c:v>0</c:v>
                </c:pt>
                <c:pt idx="1">
                  <c:v>-38.8</c:v>
                </c:pt>
                <c:pt idx="2">
                  <c:v>-48.8666666666667</c:v>
                </c:pt>
                <c:pt idx="3">
                  <c:v>-51.2666666666667</c:v>
                </c:pt>
                <c:pt idx="7">
                  <c:v>-13.8333333333333</c:v>
                </c:pt>
                <c:pt idx="11">
                  <c:v>12.95</c:v>
                </c:pt>
              </c:numCache>
            </c:numRef>
          </c:val>
          <c:smooth val="0"/>
        </c:ser>
        <c:dLbls>
          <c:showLegendKey val="0"/>
          <c:showVal val="0"/>
          <c:showCatName val="0"/>
          <c:showSerName val="0"/>
          <c:showPercent val="0"/>
          <c:showBubbleSize val="0"/>
        </c:dLbls>
        <c:marker val="1"/>
        <c:smooth val="0"/>
        <c:axId val="1597041616"/>
        <c:axId val="1597045776"/>
      </c:lineChart>
      <c:catAx>
        <c:axId val="1597041616"/>
        <c:scaling>
          <c:orientation val="minMax"/>
        </c:scaling>
        <c:delete val="0"/>
        <c:axPos val="b"/>
        <c:numFmt formatCode="General" sourceLinked="1"/>
        <c:majorTickMark val="out"/>
        <c:minorTickMark val="none"/>
        <c:tickLblPos val="none"/>
        <c:spPr>
          <a:solidFill>
            <a:schemeClr val="bg2">
              <a:lumMod val="20000"/>
              <a:lumOff val="80000"/>
            </a:schemeClr>
          </a:solidFill>
          <a:ln w="9525" cap="flat" cmpd="sng" algn="ctr">
            <a:noFill/>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597045776"/>
        <c:crosses val="autoZero"/>
        <c:auto val="1"/>
        <c:lblAlgn val="ctr"/>
        <c:lblOffset val="100"/>
        <c:tickMarkSkip val="4"/>
        <c:noMultiLvlLbl val="0"/>
      </c:catAx>
      <c:valAx>
        <c:axId val="1597045776"/>
        <c:scaling>
          <c:orientation val="minMax"/>
          <c:max val="80"/>
          <c:min val="-80"/>
        </c:scaling>
        <c:delete val="0"/>
        <c:axPos val="l"/>
        <c:numFmt formatCode="General" sourceLinked="1"/>
        <c:majorTickMark val="out"/>
        <c:minorTickMark val="none"/>
        <c:tickLblPos val="nextTo"/>
        <c:spPr>
          <a:noFill/>
          <a:ln>
            <a:solidFill>
              <a:schemeClr val="tx1">
                <a:alpha val="0"/>
              </a:schemeClr>
            </a:solidFill>
          </a:ln>
          <a:effectLst/>
        </c:spPr>
        <c:txPr>
          <a:bodyPr rot="-60000000" spcFirstLastPara="1" vertOverflow="ellipsis" vert="horz" wrap="square" anchor="ctr" anchorCtr="1"/>
          <a:lstStyle/>
          <a:p>
            <a:pPr>
              <a:defRPr lang="zh-CN" sz="1200" b="0" i="0" u="none" strike="noStrike" kern="1200" baseline="0">
                <a:solidFill>
                  <a:schemeClr val="tx1">
                    <a:alpha val="0"/>
                  </a:schemeClr>
                </a:solidFill>
                <a:latin typeface="+mn-lt"/>
                <a:ea typeface="+mn-ea"/>
                <a:cs typeface="+mn-cs"/>
              </a:defRPr>
            </a:pPr>
          </a:p>
        </c:txPr>
        <c:crossAx val="1597041616"/>
        <c:crosses val="autoZero"/>
        <c:crossBetween val="between"/>
        <c:majorUnit val="20"/>
        <c:minorUnit val="10"/>
      </c:valAx>
      <c:spPr>
        <a:noFill/>
        <a:ln>
          <a:noFill/>
        </a:ln>
        <a:effectLst/>
      </c:spPr>
    </c:plotArea>
    <c:plotVisOnly val="1"/>
    <c:dispBlanksAs val="span"/>
    <c:showDLblsOverMax val="0"/>
  </c:chart>
  <c:spPr>
    <a:noFill/>
    <a:ln>
      <a:noFill/>
    </a:ln>
    <a:effectLst/>
  </c:spPr>
  <c:txPr>
    <a:bodyPr/>
    <a:lstStyle/>
    <a:p>
      <a:pPr>
        <a:defRPr lang="zh-CN" sz="1400"/>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106210825291"/>
          <c:y val="0"/>
          <c:w val="0.895668484543562"/>
          <c:h val="0.98159082706152"/>
        </c:manualLayout>
      </c:layout>
      <c:lineChart>
        <c:grouping val="standard"/>
        <c:varyColors val="0"/>
        <c:ser>
          <c:idx val="0"/>
          <c:order val="0"/>
          <c:tx>
            <c:strRef>
              <c:f>Sheet1!$B$1</c:f>
              <c:strCache>
                <c:ptCount val="1"/>
                <c:pt idx="0">
                  <c:v>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Sheet1!$B$19:$B$30</c:f>
                <c:numCache>
                  <c:formatCode>General</c:formatCode>
                  <c:ptCount val="12"/>
                  <c:pt idx="0">
                    <c:v>0</c:v>
                  </c:pt>
                  <c:pt idx="1">
                    <c:v>1.44</c:v>
                  </c:pt>
                  <c:pt idx="2">
                    <c:v>1.24</c:v>
                  </c:pt>
                  <c:pt idx="3">
                    <c:v>1.43</c:v>
                  </c:pt>
                  <c:pt idx="7">
                    <c:v>2.66</c:v>
                  </c:pt>
                  <c:pt idx="11">
                    <c:v>2.59</c:v>
                  </c:pt>
                </c:numCache>
              </c:numRef>
            </c:plus>
            <c:minus>
              <c:numRef>
                <c:f>Sheet1!$B$19:$B$30</c:f>
                <c:numCache>
                  <c:formatCode>General</c:formatCode>
                  <c:ptCount val="12"/>
                  <c:pt idx="0">
                    <c:v>0</c:v>
                  </c:pt>
                  <c:pt idx="1">
                    <c:v>1.44</c:v>
                  </c:pt>
                  <c:pt idx="2">
                    <c:v>1.24</c:v>
                  </c:pt>
                  <c:pt idx="3">
                    <c:v>1.43</c:v>
                  </c:pt>
                  <c:pt idx="7">
                    <c:v>2.66</c:v>
                  </c:pt>
                  <c:pt idx="11">
                    <c:v>2.59</c:v>
                  </c:pt>
                </c:numCache>
              </c:numRef>
            </c:minus>
            <c:spPr>
              <a:noFill/>
              <a:ln w="9525" cap="flat" cmpd="sng" algn="ctr">
                <a:solidFill>
                  <a:srgbClr val="90C353"/>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Sheet1!$B$3:$B$14</c:f>
              <c:numCache>
                <c:formatCode>General</c:formatCode>
                <c:ptCount val="12"/>
                <c:pt idx="0">
                  <c:v>0</c:v>
                </c:pt>
                <c:pt idx="1">
                  <c:v>-40.4</c:v>
                </c:pt>
                <c:pt idx="2">
                  <c:v>-54.8</c:v>
                </c:pt>
                <c:pt idx="3">
                  <c:v>-56.1</c:v>
                </c:pt>
                <c:pt idx="7">
                  <c:v>-10.6</c:v>
                </c:pt>
                <c:pt idx="11">
                  <c:v>5.6</c:v>
                </c:pt>
              </c:numCache>
            </c:numRef>
          </c:val>
          <c:smooth val="0"/>
        </c:ser>
        <c:ser>
          <c:idx val="1"/>
          <c:order val="1"/>
          <c:tx>
            <c:strRef>
              <c:f>Sheet1!$C$1</c:f>
              <c:strCache>
                <c:ptCount val="1"/>
                <c:pt idx="0">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elete val="1"/>
          </c:dLbls>
          <c:errBars>
            <c:errDir val="y"/>
            <c:errBarType val="both"/>
            <c:errValType val="cust"/>
            <c:noEndCap val="0"/>
            <c:plus>
              <c:numRef>
                <c:f>Sheet1!$C$19:$C$30</c:f>
                <c:numCache>
                  <c:formatCode>General</c:formatCode>
                  <c:ptCount val="12"/>
                  <c:pt idx="0">
                    <c:v>0</c:v>
                  </c:pt>
                  <c:pt idx="1">
                    <c:v>1.98</c:v>
                  </c:pt>
                  <c:pt idx="2">
                    <c:v>1.41</c:v>
                  </c:pt>
                  <c:pt idx="3">
                    <c:v>1.41</c:v>
                  </c:pt>
                  <c:pt idx="7">
                    <c:v>2.34</c:v>
                  </c:pt>
                  <c:pt idx="11">
                    <c:v>4.27</c:v>
                  </c:pt>
                </c:numCache>
              </c:numRef>
            </c:plus>
            <c:minus>
              <c:numRef>
                <c:f>Sheet1!$C$19:$C$30</c:f>
                <c:numCache>
                  <c:formatCode>General</c:formatCode>
                  <c:ptCount val="12"/>
                  <c:pt idx="0">
                    <c:v>0</c:v>
                  </c:pt>
                  <c:pt idx="1">
                    <c:v>1.98</c:v>
                  </c:pt>
                  <c:pt idx="2">
                    <c:v>1.41</c:v>
                  </c:pt>
                  <c:pt idx="3">
                    <c:v>1.41</c:v>
                  </c:pt>
                  <c:pt idx="7">
                    <c:v>2.34</c:v>
                  </c:pt>
                  <c:pt idx="11">
                    <c:v>4.27</c:v>
                  </c:pt>
                </c:numCache>
              </c:numRef>
            </c:minus>
            <c:spPr>
              <a:noFill/>
              <a:ln w="9525" cap="flat" cmpd="sng" algn="ctr">
                <a:solidFill>
                  <a:srgbClr val="076F3C"/>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Sheet1!$C$3:$C$14</c:f>
              <c:numCache>
                <c:formatCode>General</c:formatCode>
                <c:ptCount val="12"/>
                <c:pt idx="0">
                  <c:v>0</c:v>
                </c:pt>
                <c:pt idx="1">
                  <c:v>-39.5</c:v>
                </c:pt>
                <c:pt idx="2">
                  <c:v>-52.6</c:v>
                </c:pt>
                <c:pt idx="3">
                  <c:v>-56.7</c:v>
                </c:pt>
                <c:pt idx="7">
                  <c:v>-10.1</c:v>
                </c:pt>
                <c:pt idx="11">
                  <c:v>7.9</c:v>
                </c:pt>
              </c:numCache>
            </c:numRef>
          </c:val>
          <c:smooth val="0"/>
        </c:ser>
        <c:ser>
          <c:idx val="2"/>
          <c:order val="2"/>
          <c:tx>
            <c:strRef>
              <c:f>Sheet1!$D$1</c:f>
              <c:strCache>
                <c:ptCount val="1"/>
                <c:pt idx="0">
                  <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elete val="1"/>
          </c:dLbls>
          <c:errBars>
            <c:errDir val="y"/>
            <c:errBarType val="both"/>
            <c:errValType val="cust"/>
            <c:noEndCap val="0"/>
            <c:plus>
              <c:numRef>
                <c:f>Sheet1!$D$19:$D$30</c:f>
                <c:numCache>
                  <c:formatCode>General</c:formatCode>
                  <c:ptCount val="12"/>
                  <c:pt idx="0">
                    <c:v>0</c:v>
                  </c:pt>
                  <c:pt idx="1">
                    <c:v>1.34</c:v>
                  </c:pt>
                  <c:pt idx="2">
                    <c:v>1.29</c:v>
                  </c:pt>
                  <c:pt idx="3">
                    <c:v>1.47</c:v>
                  </c:pt>
                  <c:pt idx="7">
                    <c:v>2.34</c:v>
                  </c:pt>
                  <c:pt idx="11">
                    <c:v>4.23</c:v>
                  </c:pt>
                </c:numCache>
              </c:numRef>
            </c:plus>
            <c:minus>
              <c:numRef>
                <c:f>Sheet1!$D$19:$D$30</c:f>
                <c:numCache>
                  <c:formatCode>General</c:formatCode>
                  <c:ptCount val="12"/>
                  <c:pt idx="0">
                    <c:v>0</c:v>
                  </c:pt>
                  <c:pt idx="1">
                    <c:v>1.34</c:v>
                  </c:pt>
                  <c:pt idx="2">
                    <c:v>1.29</c:v>
                  </c:pt>
                  <c:pt idx="3">
                    <c:v>1.47</c:v>
                  </c:pt>
                  <c:pt idx="7">
                    <c:v>2.34</c:v>
                  </c:pt>
                  <c:pt idx="11">
                    <c:v>4.23</c:v>
                  </c:pt>
                </c:numCache>
              </c:numRef>
            </c:minus>
            <c:spPr>
              <a:noFill/>
              <a:ln w="9525" cap="flat" cmpd="sng" algn="ctr">
                <a:solidFill>
                  <a:srgbClr val="0B426D"/>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Sheet1!$D$3:$D$14</c:f>
              <c:numCache>
                <c:formatCode>General</c:formatCode>
                <c:ptCount val="12"/>
                <c:pt idx="0">
                  <c:v>0</c:v>
                </c:pt>
                <c:pt idx="1">
                  <c:v>-42</c:v>
                </c:pt>
                <c:pt idx="2">
                  <c:v>-53.9</c:v>
                </c:pt>
                <c:pt idx="3">
                  <c:v>-55.7</c:v>
                </c:pt>
                <c:pt idx="7">
                  <c:v>-13.2</c:v>
                </c:pt>
                <c:pt idx="11">
                  <c:v>2.3</c:v>
                </c:pt>
              </c:numCache>
            </c:numRef>
          </c:val>
          <c:smooth val="0"/>
        </c:ser>
        <c:ser>
          <c:idx val="3"/>
          <c:order val="3"/>
          <c:tx>
            <c:strRef>
              <c:f>Sheet1!$E$1</c:f>
              <c:strCache>
                <c:ptCount val="1"/>
                <c:pt idx="0">
                  <c:v/>
                </c:pt>
              </c:strCache>
            </c:strRef>
          </c:tx>
          <c:spPr>
            <a:ln w="19050"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delete val="1"/>
          </c:dLbls>
          <c:errBars>
            <c:errDir val="y"/>
            <c:errBarType val="both"/>
            <c:errValType val="cust"/>
            <c:noEndCap val="0"/>
            <c:plus>
              <c:numRef>
                <c:f>Sheet1!$E$19:$E$30</c:f>
                <c:numCache>
                  <c:formatCode>General</c:formatCode>
                  <c:ptCount val="12"/>
                  <c:pt idx="0">
                    <c:v>0</c:v>
                  </c:pt>
                  <c:pt idx="1">
                    <c:v>1.73</c:v>
                  </c:pt>
                  <c:pt idx="2">
                    <c:v>1.74</c:v>
                  </c:pt>
                  <c:pt idx="3">
                    <c:v>1.55</c:v>
                  </c:pt>
                  <c:pt idx="7">
                    <c:v>2.73</c:v>
                  </c:pt>
                  <c:pt idx="11">
                    <c:v>10.37</c:v>
                  </c:pt>
                </c:numCache>
              </c:numRef>
            </c:plus>
            <c:minus>
              <c:numRef>
                <c:f>Sheet1!$E$19:$E$30</c:f>
                <c:numCache>
                  <c:formatCode>General</c:formatCode>
                  <c:ptCount val="12"/>
                  <c:pt idx="0">
                    <c:v>0</c:v>
                  </c:pt>
                  <c:pt idx="1">
                    <c:v>1.73</c:v>
                  </c:pt>
                  <c:pt idx="2">
                    <c:v>1.74</c:v>
                  </c:pt>
                  <c:pt idx="3">
                    <c:v>1.55</c:v>
                  </c:pt>
                  <c:pt idx="7">
                    <c:v>2.73</c:v>
                  </c:pt>
                  <c:pt idx="11">
                    <c:v>10.37</c:v>
                  </c:pt>
                </c:numCache>
              </c:numRef>
            </c:minus>
            <c:spPr>
              <a:noFill/>
              <a:ln w="9525" cap="flat" cmpd="sng" algn="ctr">
                <a:solidFill>
                  <a:srgbClr val="50A9EE"/>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Sheet1!$E$3:$E$14</c:f>
              <c:numCache>
                <c:formatCode>General</c:formatCode>
                <c:ptCount val="12"/>
                <c:pt idx="0">
                  <c:v>0</c:v>
                </c:pt>
                <c:pt idx="1">
                  <c:v>-37.2</c:v>
                </c:pt>
                <c:pt idx="2">
                  <c:v>-49.3</c:v>
                </c:pt>
                <c:pt idx="3">
                  <c:v>-54.5</c:v>
                </c:pt>
                <c:pt idx="7">
                  <c:v>-4.3</c:v>
                </c:pt>
                <c:pt idx="11">
                  <c:v>10.5</c:v>
                </c:pt>
              </c:numCache>
            </c:numRef>
          </c:val>
          <c:smooth val="0"/>
        </c:ser>
        <c:ser>
          <c:idx val="4"/>
          <c:order val="4"/>
          <c:tx>
            <c:strRef>
              <c:f>Sheet1!$F$1</c:f>
              <c:strCache>
                <c:ptCount val="1"/>
                <c:pt idx="0">
                  <c:v/>
                </c:pt>
              </c:strCache>
            </c:strRef>
          </c:tx>
          <c:spPr>
            <a:ln w="19050"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elete val="1"/>
          </c:dLbls>
          <c:errBars>
            <c:errDir val="y"/>
            <c:errBarType val="both"/>
            <c:errValType val="cust"/>
            <c:noEndCap val="0"/>
            <c:plus>
              <c:numRef>
                <c:f>Sheet1!$F$19:$F$30</c:f>
                <c:numCache>
                  <c:formatCode>General</c:formatCode>
                  <c:ptCount val="12"/>
                  <c:pt idx="0">
                    <c:v>0</c:v>
                  </c:pt>
                  <c:pt idx="1">
                    <c:v>2.99</c:v>
                  </c:pt>
                  <c:pt idx="2">
                    <c:v>2.65</c:v>
                  </c:pt>
                  <c:pt idx="3">
                    <c:v>2.26</c:v>
                  </c:pt>
                  <c:pt idx="7">
                    <c:v>3.06</c:v>
                  </c:pt>
                  <c:pt idx="11">
                    <c:v>18.88</c:v>
                  </c:pt>
                </c:numCache>
              </c:numRef>
            </c:plus>
            <c:minus>
              <c:numRef>
                <c:f>Sheet1!$F$19:$F$30</c:f>
                <c:numCache>
                  <c:formatCode>General</c:formatCode>
                  <c:ptCount val="12"/>
                  <c:pt idx="0">
                    <c:v>0</c:v>
                  </c:pt>
                  <c:pt idx="1">
                    <c:v>2.99</c:v>
                  </c:pt>
                  <c:pt idx="2">
                    <c:v>2.65</c:v>
                  </c:pt>
                  <c:pt idx="3">
                    <c:v>2.26</c:v>
                  </c:pt>
                  <c:pt idx="7">
                    <c:v>3.06</c:v>
                  </c:pt>
                  <c:pt idx="11">
                    <c:v>18.88</c:v>
                  </c:pt>
                </c:numCache>
              </c:numRef>
            </c:minus>
            <c:spPr>
              <a:noFill/>
              <a:ln w="9525" cap="flat" cmpd="sng" algn="ctr">
                <a:solidFill>
                  <a:srgbClr val="948554"/>
                </a:solidFill>
                <a:round/>
              </a:ln>
              <a:effectLst/>
            </c:spPr>
          </c:errBars>
          <c:cat>
            <c:numRef>
              <c:f>Sheet1!$A$3:$A$14</c:f>
              <c:numCache>
                <c:formatCode>General</c:formatCode>
                <c:ptCount val="12"/>
                <c:pt idx="0">
                  <c:v>0</c:v>
                </c:pt>
                <c:pt idx="1">
                  <c:v>1</c:v>
                </c:pt>
                <c:pt idx="2">
                  <c:v>2</c:v>
                </c:pt>
                <c:pt idx="3">
                  <c:v>3</c:v>
                </c:pt>
                <c:pt idx="7">
                  <c:v>7</c:v>
                </c:pt>
                <c:pt idx="11">
                  <c:v>11</c:v>
                </c:pt>
              </c:numCache>
            </c:numRef>
          </c:cat>
          <c:val>
            <c:numRef>
              <c:f>Sheet1!$F$3:$F$14</c:f>
              <c:numCache>
                <c:formatCode>General</c:formatCode>
                <c:ptCount val="12"/>
                <c:pt idx="0">
                  <c:v>0</c:v>
                </c:pt>
                <c:pt idx="1">
                  <c:v>-33.7</c:v>
                </c:pt>
                <c:pt idx="2">
                  <c:v>-44.6</c:v>
                </c:pt>
                <c:pt idx="3">
                  <c:v>-50.8</c:v>
                </c:pt>
                <c:pt idx="7">
                  <c:v>-0.6</c:v>
                </c:pt>
                <c:pt idx="11">
                  <c:v>40.5</c:v>
                </c:pt>
              </c:numCache>
            </c:numRef>
          </c:val>
          <c:smooth val="0"/>
        </c:ser>
        <c:dLbls>
          <c:showLegendKey val="0"/>
          <c:showVal val="0"/>
          <c:showCatName val="0"/>
          <c:showSerName val="0"/>
          <c:showPercent val="0"/>
          <c:showBubbleSize val="0"/>
        </c:dLbls>
        <c:marker val="1"/>
        <c:smooth val="0"/>
        <c:axId val="1597041616"/>
        <c:axId val="1597045776"/>
      </c:lineChart>
      <c:catAx>
        <c:axId val="1597041616"/>
        <c:scaling>
          <c:orientation val="minMax"/>
        </c:scaling>
        <c:delete val="0"/>
        <c:axPos val="b"/>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597045776"/>
        <c:crosses val="autoZero"/>
        <c:auto val="1"/>
        <c:lblAlgn val="ctr"/>
        <c:lblOffset val="100"/>
        <c:tickMarkSkip val="4"/>
        <c:noMultiLvlLbl val="0"/>
      </c:catAx>
      <c:valAx>
        <c:axId val="1597045776"/>
        <c:scaling>
          <c:orientation val="minMax"/>
          <c:max val="60"/>
          <c:min val="-80"/>
        </c:scaling>
        <c:delete val="0"/>
        <c:axPos val="l"/>
        <c:numFmt formatCode="General" sourceLinked="1"/>
        <c:majorTickMark val="out"/>
        <c:minorTickMark val="out"/>
        <c:tickLblPos val="nextTo"/>
        <c:spPr>
          <a:noFill/>
          <a:ln>
            <a:solidFill>
              <a:srgbClr val="948554">
                <a:alpha val="0"/>
              </a:srgbClr>
            </a:solidFill>
          </a:ln>
          <a:effectLst/>
        </c:spPr>
        <c:txPr>
          <a:bodyPr rot="-60000000" spcFirstLastPara="1" vertOverflow="ellipsis" vert="horz" wrap="square" anchor="ctr" anchorCtr="1"/>
          <a:lstStyle/>
          <a:p>
            <a:pPr>
              <a:defRPr lang="zh-CN" sz="1200" b="0" i="0" u="none" strike="noStrike" kern="1200" baseline="0">
                <a:ln>
                  <a:noFill/>
                </a:ln>
                <a:solidFill>
                  <a:schemeClr val="tx1">
                    <a:alpha val="0"/>
                  </a:schemeClr>
                </a:solidFill>
                <a:latin typeface="+mn-lt"/>
                <a:ea typeface="+mn-ea"/>
                <a:cs typeface="+mn-cs"/>
              </a:defRPr>
            </a:pPr>
          </a:p>
        </c:txPr>
        <c:crossAx val="1597041616"/>
        <c:crosses val="autoZero"/>
        <c:crossBetween val="between"/>
        <c:minorUnit val="10"/>
      </c:valAx>
      <c:spPr>
        <a:noFill/>
        <a:ln>
          <a:noFill/>
        </a:ln>
        <a:effectLst/>
      </c:spPr>
    </c:plotArea>
    <c:plotVisOnly val="1"/>
    <c:dispBlanksAs val="span"/>
    <c:showDLblsOverMax val="0"/>
  </c:chart>
  <c:spPr>
    <a:noFill/>
    <a:ln>
      <a:noFill/>
    </a:ln>
    <a:effectLst/>
  </c:spPr>
  <c:txPr>
    <a:bodyPr/>
    <a:lstStyle/>
    <a:p>
      <a:pPr>
        <a:defRPr lang="zh-CN" sz="1400"/>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0647610739291832"/>
          <c:y val="0.0583386176284084"/>
          <c:w val="0.895867580842296"/>
          <c:h val="0.892965712830601"/>
        </c:manualLayout>
      </c:layout>
      <c:barChart>
        <c:barDir val="bar"/>
        <c:grouping val="clustered"/>
        <c:varyColors val="0"/>
        <c:ser>
          <c:idx val="1"/>
          <c:order val="0"/>
          <c:tx>
            <c:strRef>
              <c:f>Sheet1!$B$2</c:f>
              <c:strCache>
                <c:ptCount val="1"/>
                <c:pt idx="0">
                  <c:v>PBO Week 3 ADAPT</c:v>
                </c:pt>
              </c:strCache>
            </c:strRef>
          </c:tx>
          <c:spPr>
            <a:solidFill>
              <a:schemeClr val="tx2"/>
            </a:solidFill>
            <a:ln>
              <a:noFill/>
            </a:ln>
            <a:effectLst/>
          </c:spPr>
          <c:invertIfNegative val="0"/>
          <c:dLbls>
            <c:numFmt formatCode="#,##0.0&quot;%&quot;;#,##0.0&quot;%&quot;" sourceLinked="0"/>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2"/>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Sheet1!$B$4:$B$15</c:f>
              <c:numCache>
                <c:formatCode>General</c:formatCode>
                <c:ptCount val="12"/>
                <c:pt idx="0">
                  <c:v>0</c:v>
                </c:pt>
                <c:pt idx="1">
                  <c:v>0</c:v>
                </c:pt>
                <c:pt idx="2">
                  <c:v>0</c:v>
                </c:pt>
                <c:pt idx="3">
                  <c:v>14.2857142857143</c:v>
                </c:pt>
                <c:pt idx="4">
                  <c:v>14.2857142857143</c:v>
                </c:pt>
                <c:pt idx="5">
                  <c:v>28.5714285714286</c:v>
                </c:pt>
                <c:pt idx="6">
                  <c:v>42.8571428571429</c:v>
                </c:pt>
                <c:pt idx="7">
                  <c:v>42.8571428571429</c:v>
                </c:pt>
                <c:pt idx="8">
                  <c:v>57.1428571428571</c:v>
                </c:pt>
                <c:pt idx="9">
                  <c:v>14.2857142857143</c:v>
                </c:pt>
                <c:pt idx="10">
                  <c:v>28.5714285714286</c:v>
                </c:pt>
                <c:pt idx="11">
                  <c:v>0</c:v>
                </c:pt>
              </c:numCache>
            </c:numRef>
          </c:val>
        </c:ser>
        <c:ser>
          <c:idx val="6"/>
          <c:order val="6"/>
          <c:tx>
            <c:strRef>
              <c:f>Sheet1!$J$2</c:f>
              <c:strCache>
                <c:ptCount val="1"/>
                <c:pt idx="0">
                  <c:v>Median</c:v>
                </c:pt>
              </c:strCache>
            </c:strRef>
          </c:tx>
          <c:spPr>
            <a:solidFill>
              <a:schemeClr val="accent2">
                <a:shade val="47000"/>
              </a:schemeClr>
            </a:solidFill>
            <a:ln>
              <a:noFill/>
            </a:ln>
            <a:effectLst/>
          </c:spPr>
          <c:invertIfNegative val="0"/>
          <c:dLbls>
            <c:delete val="1"/>
          </c:dLbls>
          <c:errBars>
            <c:errBarType val="both"/>
            <c:errValType val="cust"/>
            <c:noEndCap val="0"/>
            <c:plus>
              <c:numRef>
                <c:f>Sheet1!$M$4:$M$15</c:f>
                <c:numCache>
                  <c:formatCode>General</c:formatCode>
                  <c:ptCount val="12"/>
                  <c:pt idx="0">
                    <c:v>-14.2857142857143</c:v>
                  </c:pt>
                  <c:pt idx="1">
                    <c:v>-14.2857142857143</c:v>
                  </c:pt>
                  <c:pt idx="2">
                    <c:v>-6.66666666666666</c:v>
                  </c:pt>
                  <c:pt idx="3">
                    <c:v>-19.047619047619</c:v>
                  </c:pt>
                  <c:pt idx="4">
                    <c:v>-16.6666666666667</c:v>
                  </c:pt>
                  <c:pt idx="5">
                    <c:v>-17.1428571428571</c:v>
                  </c:pt>
                  <c:pt idx="6">
                    <c:v>-4.76190476190477</c:v>
                  </c:pt>
                  <c:pt idx="7">
                    <c:v>-5.55555555555554</c:v>
                  </c:pt>
                  <c:pt idx="8">
                    <c:v>-16.6666666666667</c:v>
                  </c:pt>
                  <c:pt idx="9">
                    <c:v>-5.71428571428572</c:v>
                  </c:pt>
                  <c:pt idx="10">
                    <c:v>-10</c:v>
                  </c:pt>
                  <c:pt idx="11">
                    <c:v>0</c:v>
                  </c:pt>
                </c:numCache>
              </c:numRef>
            </c:plus>
            <c:minus>
              <c:numRef>
                <c:f>Sheet1!$N$4:$N$15</c:f>
                <c:numCache>
                  <c:formatCode>General</c:formatCode>
                  <c:ptCount val="12"/>
                  <c:pt idx="0">
                    <c:v>0</c:v>
                  </c:pt>
                  <c:pt idx="1">
                    <c:v>0</c:v>
                  </c:pt>
                  <c:pt idx="2">
                    <c:v>-10</c:v>
                  </c:pt>
                  <c:pt idx="3">
                    <c:v>-14.2857142857143</c:v>
                  </c:pt>
                  <c:pt idx="4">
                    <c:v>-4.76190476190476</c:v>
                  </c:pt>
                  <c:pt idx="5">
                    <c:v>-9.52380952380953</c:v>
                  </c:pt>
                  <c:pt idx="6">
                    <c:v>-6.66666666666666</c:v>
                  </c:pt>
                  <c:pt idx="7">
                    <c:v>-13.3333333333333</c:v>
                  </c:pt>
                  <c:pt idx="8">
                    <c:v>-3.33333333333334</c:v>
                  </c:pt>
                  <c:pt idx="9">
                    <c:v>-14.2857142857143</c:v>
                  </c:pt>
                  <c:pt idx="10">
                    <c:v>0</c:v>
                  </c:pt>
                  <c:pt idx="11">
                    <c:v>0</c:v>
                  </c:pt>
                </c:numCache>
              </c:numRef>
            </c:minus>
            <c:spPr>
              <a:noFill/>
              <a:ln w="25400" cap="flat" cmpd="sng" algn="ctr">
                <a:solidFill>
                  <a:srgbClr val="90C353"/>
                </a:solidFill>
                <a:round/>
              </a:ln>
              <a:effectLst/>
            </c:spPr>
          </c:errBars>
          <c:cat>
            <c:strRef>
              <c:f>Sheet1!$A$4:$A$15</c:f>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f>Sheet1!$J$4:$J$15</c:f>
              <c:numCache>
                <c:formatCode>General</c:formatCode>
                <c:ptCount val="12"/>
                <c:pt idx="0">
                  <c:v>0</c:v>
                </c:pt>
                <c:pt idx="1">
                  <c:v>0</c:v>
                </c:pt>
                <c:pt idx="2">
                  <c:v>-10</c:v>
                </c:pt>
                <c:pt idx="3">
                  <c:v>-14.2857142857143</c:v>
                </c:pt>
                <c:pt idx="4">
                  <c:v>-33.3333333333333</c:v>
                </c:pt>
                <c:pt idx="5">
                  <c:v>-42.8571428571429</c:v>
                </c:pt>
                <c:pt idx="6">
                  <c:v>-66.6666666666667</c:v>
                </c:pt>
                <c:pt idx="7">
                  <c:v>-83.3333333333333</c:v>
                </c:pt>
                <c:pt idx="8">
                  <c:v>-83.3333333333333</c:v>
                </c:pt>
                <c:pt idx="9">
                  <c:v>-14.2857142857143</c:v>
                </c:pt>
                <c:pt idx="10">
                  <c:v>0</c:v>
                </c:pt>
                <c:pt idx="11">
                  <c:v>0</c:v>
                </c:pt>
              </c:numCache>
            </c:numRef>
          </c:val>
        </c:ser>
        <c:dLbls>
          <c:showLegendKey val="0"/>
          <c:showVal val="0"/>
          <c:showCatName val="0"/>
          <c:showSerName val="0"/>
          <c:showPercent val="0"/>
          <c:showBubbleSize val="0"/>
        </c:dLbls>
        <c:gapWidth val="48"/>
        <c:overlap val="100"/>
        <c:axId val="451879968"/>
        <c:axId val="451880384"/>
        <c:extLst>
          <c:ext xmlns:c15="http://schemas.microsoft.com/office/drawing/2012/chart" uri="{02D57815-91ED-43cb-92C2-25804820EDAC}">
            <c15:filteredBarSeries>
              <c15:ser>
                <c:idx val="0"/>
                <c:order val="1"/>
                <c:tx>
                  <c:strRef>
                    <c:extLst>
                      <c:ext uri="{02D57815-91ED-43cb-92C2-25804820EDAC}">
                        <c15:formulaRef>
                          <c15:sqref>Sheet1!$C$2</c15:sqref>
                        </c15:formulaRef>
                      </c:ext>
                    </c:extLst>
                    <c:strCache>
                      <c:ptCount val="1"/>
                      <c:pt idx="0">
                        <c:v>EFG C1</c:v>
                      </c:pt>
                    </c:strCache>
                  </c:strRef>
                </c:tx>
                <c:spPr>
                  <a:solidFill>
                    <a:schemeClr val="accent2">
                      <a:tint val="48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Sheet1!$C$6:$C$12</c15:sqref>
                        </c15:formulaRef>
                      </c:ext>
                    </c:extLst>
                    <c:numCache>
                      <c:formatCode>General</c:formatCode>
                      <c:ptCount val="7"/>
                      <c:pt idx="0">
                        <c:v>-10</c:v>
                      </c:pt>
                      <c:pt idx="1">
                        <c:v>-20</c:v>
                      </c:pt>
                      <c:pt idx="2">
                        <c:v>-50</c:v>
                      </c:pt>
                      <c:pt idx="3">
                        <c:v>-60</c:v>
                      </c:pt>
                      <c:pt idx="4">
                        <c:v>-60</c:v>
                      </c:pt>
                      <c:pt idx="5">
                        <c:v>-70</c:v>
                      </c:pt>
                      <c:pt idx="6">
                        <c:v>-80</c:v>
                      </c:pt>
                    </c:numCache>
                  </c:numRef>
                </c:val>
              </c15:ser>
            </c15:filteredBarSeries>
            <c15:filteredBarSeries>
              <c15:ser>
                <c:idx val="2"/>
                <c:order val="2"/>
                <c:tx>
                  <c:strRef>
                    <c:extLst>
                      <c:ext uri="{02D57815-91ED-43cb-92C2-25804820EDAC}">
                        <c15:formulaRef>
                          <c15:sqref>Sheet1!$D$2</c15:sqref>
                        </c15:formulaRef>
                      </c:ext>
                    </c:extLst>
                    <c:strCache>
                      <c:ptCount val="1"/>
                      <c:pt idx="0">
                        <c:v>EFG C2</c:v>
                      </c:pt>
                    </c:strCache>
                  </c:strRef>
                </c:tx>
                <c:spPr>
                  <a:solidFill>
                    <a:schemeClr val="accent2">
                      <a:tint val="83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Sheet1!$D$6:$D$12</c15:sqref>
                        </c15:formulaRef>
                      </c:ext>
                    </c:extLst>
                    <c:numCache>
                      <c:formatCode>General</c:formatCode>
                      <c:ptCount val="7"/>
                      <c:pt idx="0">
                        <c:v>0</c:v>
                      </c:pt>
                      <c:pt idx="1">
                        <c:v>-11.1111111111111</c:v>
                      </c:pt>
                      <c:pt idx="2">
                        <c:v>-33.3333333333333</c:v>
                      </c:pt>
                      <c:pt idx="3">
                        <c:v>-33.3333333333333</c:v>
                      </c:pt>
                      <c:pt idx="4">
                        <c:v>-66.6666666666667</c:v>
                      </c:pt>
                      <c:pt idx="5">
                        <c:v>-88.8888888888889</c:v>
                      </c:pt>
                      <c:pt idx="6">
                        <c:v>-100</c:v>
                      </c:pt>
                    </c:numCache>
                  </c:numRef>
                </c:val>
              </c15:ser>
            </c15:filteredBarSeries>
            <c15:filteredBarSeries>
              <c15:ser>
                <c:idx val="3"/>
                <c:order val="3"/>
                <c:tx>
                  <c:strRef>
                    <c:extLst>
                      <c:ext uri="{02D57815-91ED-43cb-92C2-25804820EDAC}">
                        <c15:formulaRef>
                          <c15:sqref>Sheet1!$E$2</c15:sqref>
                        </c15:formulaRef>
                      </c:ext>
                    </c:extLst>
                    <c:strCache>
                      <c:ptCount val="1"/>
                      <c:pt idx="0">
                        <c:v>EFG C3</c:v>
                      </c:pt>
                    </c:strCache>
                  </c:strRef>
                </c:tx>
                <c:spPr>
                  <a:solidFill>
                    <a:schemeClr val="accent2"/>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Sheet1!$E$6:$E$12</c15:sqref>
                        </c15:formulaRef>
                      </c:ext>
                    </c:extLst>
                    <c:numCache>
                      <c:formatCode>General</c:formatCode>
                      <c:ptCount val="7"/>
                      <c:pt idx="0">
                        <c:v>-14.2857142857143</c:v>
                      </c:pt>
                      <c:pt idx="1">
                        <c:v>-14.2857142857143</c:v>
                      </c:pt>
                      <c:pt idx="2">
                        <c:v>-28.5714285714286</c:v>
                      </c:pt>
                      <c:pt idx="3">
                        <c:v>-42.8571428571429</c:v>
                      </c:pt>
                      <c:pt idx="4">
                        <c:v>-71.4285714285714</c:v>
                      </c:pt>
                      <c:pt idx="5">
                        <c:v>-85.7142857142857</c:v>
                      </c:pt>
                      <c:pt idx="6">
                        <c:v>-85.7142857142857</c:v>
                      </c:pt>
                    </c:numCache>
                  </c:numRef>
                </c:val>
              </c15:ser>
            </c15:filteredBarSeries>
            <c15:filteredBarSeries>
              <c15:ser>
                <c:idx val="4"/>
                <c:order val="4"/>
                <c:tx>
                  <c:strRef>
                    <c:extLst>
                      <c:ext uri="{02D57815-91ED-43cb-92C2-25804820EDAC}">
                        <c15:formulaRef>
                          <c15:sqref>Sheet1!$F$2</c15:sqref>
                        </c15:formulaRef>
                      </c:ext>
                    </c:extLst>
                    <c:strCache>
                      <c:ptCount val="1"/>
                      <c:pt idx="0">
                        <c:v>EFG C4</c:v>
                      </c:pt>
                    </c:strCache>
                  </c:strRef>
                </c:tx>
                <c:spPr>
                  <a:solidFill>
                    <a:schemeClr val="accent2">
                      <a:shade val="82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Sheet1!$F$6:$F$12</c15:sqref>
                        </c15:formulaRef>
                      </c:ext>
                    </c:extLst>
                    <c:numCache>
                      <c:formatCode>General</c:formatCode>
                      <c:ptCount val="7"/>
                      <c:pt idx="0">
                        <c:v>-16.6666666666667</c:v>
                      </c:pt>
                      <c:pt idx="1">
                        <c:v>-33.3333333333333</c:v>
                      </c:pt>
                      <c:pt idx="2">
                        <c:v>-33.3333333333333</c:v>
                      </c:pt>
                      <c:pt idx="3">
                        <c:v>-50</c:v>
                      </c:pt>
                      <c:pt idx="4">
                        <c:v>-66.6666666666667</c:v>
                      </c:pt>
                      <c:pt idx="5">
                        <c:v>-83.3333333333333</c:v>
                      </c:pt>
                      <c:pt idx="6">
                        <c:v>-83.3333333333333</c:v>
                      </c:pt>
                    </c:numCache>
                  </c:numRef>
                </c:val>
              </c15:ser>
            </c15:filteredBarSeries>
            <c15:filteredBarSeries>
              <c15:ser>
                <c:idx val="5"/>
                <c:order val="5"/>
                <c:tx>
                  <c:strRef>
                    <c:extLst>
                      <c:ext uri="{02D57815-91ED-43cb-92C2-25804820EDAC}">
                        <c15:formulaRef>
                          <c15:sqref>Sheet1!$G$2</c15:sqref>
                        </c15:formulaRef>
                      </c:ext>
                    </c:extLst>
                    <c:strCache>
                      <c:ptCount val="1"/>
                      <c:pt idx="0">
                        <c:v>EFG C5</c:v>
                      </c:pt>
                    </c:strCache>
                  </c:strRef>
                </c:tx>
                <c:spPr>
                  <a:solidFill>
                    <a:schemeClr val="accent2">
                      <a:shade val="65000"/>
                    </a:schemeClr>
                  </a:solidFill>
                  <a:ln>
                    <a:noFill/>
                  </a:ln>
                  <a:effectLst/>
                </c:spPr>
                <c:invertIfNegative val="0"/>
                <c:dLbls>
                  <c:delete val="1"/>
                </c:dLbls>
                <c:cat>
                  <c:strRef>
                    <c:extLst>
                      <c:ext uri="{02D57815-91ED-43cb-92C2-25804820EDAC}">
                        <c15:fullRef>
                          <c15:sqref/>
                        </c15:fullRef>
                        <c15:formulaRef>
                          <c15:sqref>Sheet1!$A$4:$A$15</c15:sqref>
                        </c15:formulaRef>
                      </c:ext>
                    </c:extLst>
                    <c:strCache>
                      <c:ptCount val="12"/>
                      <c:pt idx="0">
                        <c:v>≥10</c:v>
                      </c:pt>
                      <c:pt idx="1">
                        <c:v>≥9</c:v>
                      </c:pt>
                      <c:pt idx="2">
                        <c:v>≥8</c:v>
                      </c:pt>
                      <c:pt idx="3">
                        <c:v>≥7</c:v>
                      </c:pt>
                      <c:pt idx="4">
                        <c:v>≥6</c:v>
                      </c:pt>
                      <c:pt idx="5">
                        <c:v>≥5</c:v>
                      </c:pt>
                      <c:pt idx="6">
                        <c:v>≥4</c:v>
                      </c:pt>
                      <c:pt idx="7">
                        <c:v>≥3</c:v>
                      </c:pt>
                      <c:pt idx="8">
                        <c:v>≥2</c:v>
                      </c:pt>
                      <c:pt idx="9">
                        <c:v>1</c:v>
                      </c:pt>
                      <c:pt idx="10">
                        <c:v>No change (0)</c:v>
                      </c:pt>
                      <c:pt idx="11">
                        <c:v>Worsened (&lt;0)</c:v>
                      </c:pt>
                    </c:strCache>
                  </c:strRef>
                </c:cat>
                <c:val>
                  <c:numRef>
                    <c:extLst>
                      <c:ext uri="{02D57815-91ED-43cb-92C2-25804820EDAC}">
                        <c15:formulaRef>
                          <c15:sqref>Sheet1!$G$6:$G$12</c15:sqref>
                        </c15:formulaRef>
                      </c:ext>
                    </c:extLst>
                    <c:numCache>
                      <c:formatCode>General</c:formatCode>
                      <c:ptCount val="7"/>
                      <c:pt idx="0">
                        <c:v>0</c:v>
                      </c:pt>
                      <c:pt idx="1">
                        <c:v>0</c:v>
                      </c:pt>
                      <c:pt idx="2">
                        <c:v>-40</c:v>
                      </c:pt>
                      <c:pt idx="3">
                        <c:v>-40</c:v>
                      </c:pt>
                      <c:pt idx="4">
                        <c:v>-60</c:v>
                      </c:pt>
                      <c:pt idx="5">
                        <c:v>-80</c:v>
                      </c:pt>
                      <c:pt idx="6">
                        <c:v>-80</c:v>
                      </c:pt>
                    </c:numCache>
                  </c:numRef>
                </c:val>
              </c15:ser>
            </c15:filteredBarSeries>
          </c:ext>
        </c:extLst>
      </c:barChart>
      <c:catAx>
        <c:axId val="451879968"/>
        <c:scaling>
          <c:orientation val="maxMin"/>
        </c:scaling>
        <c:delete val="0"/>
        <c:axPos val="l"/>
        <c:numFmt formatCode="General" sourceLinked="1"/>
        <c:majorTickMark val="none"/>
        <c:minorTickMark val="none"/>
        <c:tickLblPos val="none"/>
        <c:spPr>
          <a:noFill/>
          <a:ln w="28575" cap="flat" cmpd="sng" algn="ctr">
            <a:solidFill>
              <a:schemeClr val="bg1"/>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80384"/>
        <c:crosses val="autoZero"/>
        <c:auto val="1"/>
        <c:lblAlgn val="ctr"/>
        <c:lblOffset val="100"/>
        <c:noMultiLvlLbl val="0"/>
      </c:catAx>
      <c:valAx>
        <c:axId val="451880384"/>
        <c:scaling>
          <c:orientation val="minMax"/>
          <c:max val="100"/>
          <c:min val="-100"/>
        </c:scaling>
        <c:delete val="0"/>
        <c:axPos val="b"/>
        <c:numFmt formatCode="#,##0&quot;%&quot;;#,##0&quot;%&quot;"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51879968"/>
        <c:crosses val="max"/>
        <c:crossBetween val="between"/>
        <c:majorUnit val="25"/>
      </c:valAx>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2">
  <a:schemeClr val="accent2"/>
</cs:colorStyle>
</file>

<file path=ppt/charts/colors11.xml><?xml version="1.0" encoding="utf-8"?>
<cs:colorStyle xmlns:cs="http://schemas.microsoft.com/office/drawing/2012/chartStyle" xmlns:a="http://schemas.openxmlformats.org/drawingml/2006/main" meth="withinLinearReversed" id="22">
  <a:schemeClr val="accent2"/>
</cs:colorStyle>
</file>

<file path=ppt/charts/colors12.xml><?xml version="1.0" encoding="utf-8"?>
<cs:colorStyle xmlns:cs="http://schemas.microsoft.com/office/drawing/2012/chartStyle" xmlns:a="http://schemas.openxmlformats.org/drawingml/2006/main" meth="withinLinearReversed" id="22">
  <a:schemeClr val="accent2"/>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14.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6275B-396C-4215-92B6-F99090C284A0}"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6EA5E-4E95-4E1D-941E-6B21E5CF4963}"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6EA5E-4E95-4E1D-941E-6B21E5CF4963}"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lime-green error bars indicate the standard error range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lime-green error bars indicate the standard error range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14825"/>
            <a:ext cx="5486400" cy="2462450"/>
          </a:xfrm>
        </p:spPr>
        <p:txBody>
          <a:bodyPr/>
          <a:lstStyle/>
          <a:p>
            <a:pPr marL="171450" indent="-171450">
              <a:buFont typeface="Arial" panose="020B0604020202020204" pitchFamily="34" charset="0"/>
              <a:buChar char="•"/>
            </a:pPr>
            <a:r>
              <a:rPr lang="en-US" sz="900" b="0" dirty="0"/>
              <a:t>All AEs were treatment-emergent AEs</a:t>
            </a:r>
            <a:endParaRPr lang="en-US" sz="900" b="0" dirty="0"/>
          </a:p>
          <a:p>
            <a:pPr marL="171450" indent="-171450">
              <a:buFont typeface="Arial" panose="020B0604020202020204" pitchFamily="34" charset="0"/>
              <a:buChar char="•"/>
            </a:pPr>
            <a:r>
              <a:rPr lang="en-US" sz="900" b="0" dirty="0"/>
              <a:t>Majority of AEs in the ADAPT and ADAPT+ trial were mild to moderate in severity</a:t>
            </a:r>
            <a:endParaRPr lang="en-US" sz="900" b="0" dirty="0"/>
          </a:p>
          <a:p>
            <a:pPr marL="171450" indent="-171450">
              <a:buFont typeface="Arial" panose="020B0604020202020204" pitchFamily="34" charset="0"/>
              <a:buChar char="•"/>
            </a:pPr>
            <a:r>
              <a:rPr lang="en-US" sz="900" dirty="0"/>
              <a:t>AE Incidence Rate rates similar across PBO, EFG and ADAPT+</a:t>
            </a:r>
            <a:endParaRPr lang="en-US" sz="900" dirty="0"/>
          </a:p>
          <a:p>
            <a:pPr marL="174625" indent="-174625">
              <a:buFont typeface="Arial" panose="020B0604020202020204" pitchFamily="34" charset="0"/>
              <a:buChar char="•"/>
            </a:pPr>
            <a:r>
              <a:rPr lang="nl-BE" sz="900" b="0" dirty="0">
                <a:solidFill>
                  <a:schemeClr val="tx1">
                    <a:lumMod val="50000"/>
                  </a:schemeClr>
                </a:solidFill>
                <a:effectLst>
                  <a:glow>
                    <a:srgbClr val="000000"/>
                  </a:glow>
                </a:effectLst>
              </a:rPr>
              <a:t>All infusion-related reactions were mild in severity, with the exception of a moderate rash</a:t>
            </a:r>
            <a:endParaRPr lang="nl-BE" sz="900" b="0" dirty="0">
              <a:solidFill>
                <a:schemeClr val="tx1">
                  <a:lumMod val="50000"/>
                </a:schemeClr>
              </a:solidFill>
              <a:effectLst>
                <a:glow>
                  <a:srgbClr val="000000"/>
                </a:glow>
              </a:effectLst>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nl-BE"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rPr>
              <a:t>SAEs placebo group: 1 case each of myocardial ischemia, atrial fibrillation, spinal ligament ossification (that led to treatment discontinuation); remaining events were URTI, spinal compression fracture, MG worsening, and MG crisis.</a:t>
            </a:r>
            <a:endParaRPr kumimoji="0" lang="nl-BE"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nl-BE"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rPr>
              <a:t>SAEs efgartigimod group: thrombocytosis, rectal adenocarcinoma, MG worsening (each leading to treatment discontinuation), and depression.</a:t>
            </a:r>
            <a:endParaRPr kumimoji="0" lang="nl-BE"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nl-BE"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rPr>
              <a:t>All infusion AEs were mild in severity.</a:t>
            </a:r>
            <a:endParaRPr kumimoji="0" lang="nl-BE"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nl-BE"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rPr>
              <a:t>All infections were mild to moderate in severity except for 3 severe events: influenza and pharyngitis (efgartigimod) and URTI (placebo).</a:t>
            </a:r>
            <a:endParaRPr kumimoji="0" lang="nl-BE"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nl-BE" sz="900" b="0" i="0" u="none" strike="noStrike" kern="1200" cap="none" spc="0" normalizeH="0" noProof="0" dirty="0">
                <a:ln>
                  <a:noFill/>
                </a:ln>
                <a:solidFill>
                  <a:srgbClr val="595A59">
                    <a:lumMod val="75000"/>
                  </a:srgbClr>
                </a:solidFill>
                <a:effectLst>
                  <a:glow>
                    <a:srgbClr val="000000"/>
                  </a:glow>
                </a:effectLst>
                <a:uLnTx/>
                <a:uFillTx/>
                <a:latin typeface="Arial" panose="020B0604020202020204"/>
                <a:ea typeface="+mn-ea"/>
                <a:cs typeface="+mn-cs"/>
              </a:rPr>
              <a:t>P</a:t>
            </a:r>
            <a:r>
              <a:rPr kumimoji="0" lang="en-US"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rPr>
              <a:t>lacebo group discontinuations: myocardial ischemia, atrial fibrillation, spinal ligament ossification (all SAEs)</a:t>
            </a:r>
            <a:endParaRPr kumimoji="0" lang="en-US"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900" dirty="0">
                <a:solidFill>
                  <a:srgbClr val="595A59">
                    <a:lumMod val="75000"/>
                  </a:srgbClr>
                </a:solidFill>
                <a:effectLst>
                  <a:glow>
                    <a:srgbClr val="000000"/>
                  </a:glow>
                </a:effectLst>
                <a:latin typeface="Arial" panose="020B0604020202020204"/>
              </a:rPr>
              <a:t>E</a:t>
            </a:r>
            <a:r>
              <a:rPr kumimoji="0" lang="en-US"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rPr>
              <a:t>fgartigimod group discontinuations: MG worsening, rectal adenocarcinoma, thrombocytosis (all SAEs). </a:t>
            </a:r>
            <a:endParaRPr kumimoji="0" lang="en-US" sz="9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900" dirty="0"/>
              <a:t>5 deaths occurred in the Open Label Long Term Extension Study (ADAPT+); 0 deaths occurred in ADAPT (details in notes)</a:t>
            </a:r>
            <a:endParaRPr lang="en-US" sz="900" dirty="0"/>
          </a:p>
          <a:p>
            <a:pPr marL="631825" lvl="1" indent="-174625">
              <a:buFont typeface="Arial" panose="020B0604020202020204" pitchFamily="34" charset="0"/>
              <a:buChar char="•"/>
            </a:pPr>
            <a:endParaRPr lang="en-US" sz="900" dirty="0"/>
          </a:p>
          <a:p>
            <a:pPr marL="174625" indent="-174625">
              <a:buFont typeface="Arial" panose="020B0604020202020204" pitchFamily="34" charset="0"/>
              <a:buChar char="•"/>
            </a:pPr>
            <a:endParaRPr lang="nl-BE" sz="900" b="0" dirty="0">
              <a:solidFill>
                <a:schemeClr val="tx1">
                  <a:lumMod val="50000"/>
                </a:schemeClr>
              </a:solidFill>
              <a:effectLst>
                <a:glow>
                  <a:srgbClr val="000000"/>
                </a:glow>
              </a:effectLst>
            </a:endParaRPr>
          </a:p>
          <a:p>
            <a:endParaRPr lang="en-US" sz="900" dirty="0"/>
          </a:p>
          <a:p>
            <a:endParaRPr lang="en-US" sz="900" dirty="0"/>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defRPr/>
            </a:pPr>
            <a:endParaRPr lang="en-US"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p:cNvGraphicFramePr>
            <a:graphicFrameLocks noGrp="1"/>
          </p:cNvGraphicFramePr>
          <p:nvPr/>
        </p:nvGraphicFramePr>
        <p:xfrm>
          <a:off x="685800" y="6863000"/>
          <a:ext cx="5481993" cy="2256738"/>
        </p:xfrm>
        <a:graphic>
          <a:graphicData uri="http://schemas.openxmlformats.org/drawingml/2006/table">
            <a:tbl>
              <a:tblPr firstRow="1" firstCol="1" bandRow="1">
                <a:tableStyleId>{1FECB4D8-DB02-4DC6-A0A2-4F2EBAE1DC90}</a:tableStyleId>
              </a:tblPr>
              <a:tblGrid>
                <a:gridCol w="380273"/>
                <a:gridCol w="1741518"/>
                <a:gridCol w="411631"/>
                <a:gridCol w="633279"/>
                <a:gridCol w="2315292"/>
              </a:tblGrid>
              <a:tr h="310988">
                <a:tc>
                  <a:txBody>
                    <a:bodyPr/>
                    <a:lstStyle/>
                    <a:p>
                      <a:pPr algn="ctr" rtl="0"/>
                      <a:r>
                        <a:rPr lang="en-US" sz="700" dirty="0">
                          <a:effectLst/>
                        </a:rPr>
                        <a:t>Age/</a:t>
                      </a:r>
                      <a:endParaRPr lang="en-US" sz="700" dirty="0">
                        <a:effectLst/>
                      </a:endParaRPr>
                    </a:p>
                    <a:p>
                      <a:pPr algn="ctr" rtl="0"/>
                      <a:r>
                        <a:rPr lang="en-US" sz="700" dirty="0">
                          <a:effectLst/>
                        </a:rPr>
                        <a:t>Sex</a:t>
                      </a:r>
                      <a:endParaRPr lang="en-US" sz="700" dirty="0">
                        <a:effectLst/>
                        <a:latin typeface="+mn-lt"/>
                      </a:endParaRPr>
                    </a:p>
                  </a:txBody>
                  <a:tcPr marL="0" marR="0" marT="0" marB="0" anchor="ctr"/>
                </a:tc>
                <a:tc>
                  <a:txBody>
                    <a:bodyPr/>
                    <a:lstStyle/>
                    <a:p>
                      <a:pPr algn="ctr" rtl="0"/>
                      <a:r>
                        <a:rPr lang="en-US" sz="700" dirty="0">
                          <a:effectLst/>
                        </a:rPr>
                        <a:t>COD</a:t>
                      </a:r>
                      <a:endParaRPr lang="en-US" sz="700" dirty="0">
                        <a:effectLst/>
                        <a:latin typeface="+mn-lt"/>
                      </a:endParaRPr>
                    </a:p>
                  </a:txBody>
                  <a:tcPr marL="0" marR="0" marT="0" marB="0" anchor="ctr"/>
                </a:tc>
                <a:tc>
                  <a:txBody>
                    <a:bodyPr/>
                    <a:lstStyle/>
                    <a:p>
                      <a:pPr algn="ctr" rtl="0"/>
                      <a:r>
                        <a:rPr lang="en-US" sz="700" dirty="0">
                          <a:effectLst/>
                        </a:rPr>
                        <a:t>Last dose</a:t>
                      </a:r>
                      <a:endParaRPr lang="en-US" sz="700" dirty="0">
                        <a:effectLst/>
                        <a:latin typeface="+mn-lt"/>
                      </a:endParaRPr>
                    </a:p>
                  </a:txBody>
                  <a:tcPr marL="0" marR="0" marT="0" marB="0" anchor="ctr"/>
                </a:tc>
                <a:tc>
                  <a:txBody>
                    <a:bodyPr/>
                    <a:lstStyle/>
                    <a:p>
                      <a:pPr algn="ctr" rtl="0"/>
                      <a:r>
                        <a:rPr lang="en-US" sz="700" dirty="0">
                          <a:effectLst/>
                        </a:rPr>
                        <a:t>Number of Infusions</a:t>
                      </a:r>
                      <a:r>
                        <a:rPr lang="en-US" sz="700" baseline="30000" dirty="0">
                          <a:effectLst/>
                        </a:rPr>
                        <a:t>a</a:t>
                      </a:r>
                      <a:endParaRPr lang="en-US" sz="700" baseline="30000" dirty="0">
                        <a:effectLst/>
                        <a:latin typeface="+mn-lt"/>
                      </a:endParaRPr>
                    </a:p>
                  </a:txBody>
                  <a:tcPr marL="0" marR="0" marT="0" marB="0" anchor="ctr"/>
                </a:tc>
                <a:tc>
                  <a:txBody>
                    <a:bodyPr/>
                    <a:lstStyle/>
                    <a:p>
                      <a:pPr algn="ctr" rtl="0"/>
                      <a:r>
                        <a:rPr lang="en-US" sz="700" dirty="0">
                          <a:effectLst/>
                        </a:rPr>
                        <a:t>Comorbidities</a:t>
                      </a:r>
                      <a:endParaRPr lang="en-US" sz="700" dirty="0">
                        <a:effectLst/>
                        <a:latin typeface="+mn-lt"/>
                      </a:endParaRPr>
                    </a:p>
                  </a:txBody>
                  <a:tcPr marL="0" marR="0" marT="0" marB="0" anchor="ctr"/>
                </a:tc>
              </a:tr>
              <a:tr h="459691">
                <a:tc>
                  <a:txBody>
                    <a:bodyPr/>
                    <a:lstStyle/>
                    <a:p>
                      <a:pPr algn="ctr" rtl="0"/>
                      <a:r>
                        <a:rPr lang="en-US" sz="700" dirty="0">
                          <a:effectLst/>
                        </a:rPr>
                        <a:t>72/F</a:t>
                      </a:r>
                      <a:endParaRPr lang="en-US" sz="700" dirty="0">
                        <a:effectLst/>
                      </a:endParaRPr>
                    </a:p>
                  </a:txBody>
                  <a:tcPr marL="0" marR="0" marT="0" marB="0" anchor="ctr"/>
                </a:tc>
                <a:tc>
                  <a:txBody>
                    <a:bodyPr/>
                    <a:lstStyle/>
                    <a:p>
                      <a:pPr algn="ctr" rtl="0"/>
                      <a:r>
                        <a:rPr lang="en-US" sz="700" dirty="0">
                          <a:effectLst/>
                        </a:rPr>
                        <a:t>Unknown; Preexisting CV disease, </a:t>
                      </a:r>
                      <a:r>
                        <a:rPr lang="en-US" sz="700" dirty="0"/>
                        <a:t>autopsy confirmed coronary artery atherosclerosis and cardiomegaly</a:t>
                      </a:r>
                      <a:endParaRPr lang="en-US" sz="700" dirty="0">
                        <a:effectLst/>
                        <a:latin typeface="+mn-lt"/>
                      </a:endParaRPr>
                    </a:p>
                  </a:txBody>
                  <a:tcPr marL="0" marR="0" marT="0" marB="0" anchor="ctr"/>
                </a:tc>
                <a:tc>
                  <a:txBody>
                    <a:bodyPr/>
                    <a:lstStyle/>
                    <a:p>
                      <a:pPr algn="ctr" fontAlgn="b"/>
                      <a:r>
                        <a:rPr lang="en-US" sz="700" b="0" u="none" strike="noStrike" dirty="0">
                          <a:solidFill>
                            <a:srgbClr val="000000"/>
                          </a:solidFill>
                          <a:effectLst/>
                        </a:rPr>
                        <a:t>4</a:t>
                      </a:r>
                      <a:endParaRPr lang="en-US" sz="700" b="0" u="none" strike="noStrike" dirty="0">
                        <a:solidFill>
                          <a:srgbClr val="000000"/>
                        </a:solidFill>
                        <a:effectLst/>
                      </a:endParaRPr>
                    </a:p>
                    <a:p>
                      <a:pPr algn="ctr" fontAlgn="b"/>
                      <a:r>
                        <a:rPr lang="en-US" sz="700" b="0" u="none" strike="noStrike" dirty="0">
                          <a:solidFill>
                            <a:srgbClr val="000000"/>
                          </a:solidFill>
                          <a:effectLst/>
                        </a:rPr>
                        <a:t>days</a:t>
                      </a:r>
                      <a:endParaRPr lang="en-US" sz="700" b="0" i="0" u="none" strike="noStrike" dirty="0">
                        <a:solidFill>
                          <a:srgbClr val="000000"/>
                        </a:solidFill>
                        <a:effectLst/>
                        <a:latin typeface="+mn-lt"/>
                      </a:endParaRPr>
                    </a:p>
                  </a:txBody>
                  <a:tcPr marL="5864" marR="5864" marT="5864" marB="0" anchor="ctr"/>
                </a:tc>
                <a:tc>
                  <a:txBody>
                    <a:bodyPr/>
                    <a:lstStyle/>
                    <a:p>
                      <a:pPr marL="0" indent="0" algn="ctr" fontAlgn="b">
                        <a:buFontTx/>
                        <a:buNone/>
                      </a:pPr>
                      <a:r>
                        <a:rPr lang="en-US" sz="700" b="0" u="none" strike="noStrike" dirty="0">
                          <a:solidFill>
                            <a:srgbClr val="000000"/>
                          </a:solidFill>
                          <a:effectLst/>
                        </a:rPr>
                        <a:t>4 in ADAPT and 9 in ADAPT+</a:t>
                      </a:r>
                      <a:endParaRPr lang="en-US" sz="700" b="0" i="0" u="none" strike="noStrike" dirty="0">
                        <a:solidFill>
                          <a:srgbClr val="000000"/>
                        </a:solidFill>
                        <a:effectLst/>
                        <a:latin typeface="+mn-lt"/>
                      </a:endParaRPr>
                    </a:p>
                  </a:txBody>
                  <a:tcPr marL="5864" marR="5864" marT="5864" marB="0" anchor="ctr"/>
                </a:tc>
                <a:tc>
                  <a:txBody>
                    <a:bodyPr/>
                    <a:lstStyle/>
                    <a:p>
                      <a:pPr marL="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defRPr/>
                      </a:pPr>
                      <a:r>
                        <a:rPr lang="en-US" sz="700" dirty="0"/>
                        <a:t>Pulmonary embolism, chronic obstructive pulmonary disease, hypertension, spinal stenosis, depression, osteopenia, carpal tunnel syndrome, dipoplia, deafness, hypokalemia, GERD, and colon bladder fistula</a:t>
                      </a:r>
                      <a:endParaRPr lang="en-US" sz="700" dirty="0"/>
                    </a:p>
                  </a:txBody>
                  <a:tcPr marL="5864" marR="5864" marT="5864" marB="0" anchor="ctr"/>
                </a:tc>
              </a:tr>
              <a:tr h="316387">
                <a:tc>
                  <a:txBody>
                    <a:bodyPr/>
                    <a:lstStyle/>
                    <a:p>
                      <a:pPr algn="ctr" rtl="0"/>
                      <a:r>
                        <a:rPr lang="en-US" sz="700" dirty="0">
                          <a:effectLst/>
                        </a:rPr>
                        <a:t>79/M</a:t>
                      </a:r>
                      <a:endParaRPr lang="en-US" sz="700" dirty="0">
                        <a:effectLst/>
                      </a:endParaRPr>
                    </a:p>
                  </a:txBody>
                  <a:tcPr marL="0" marR="0" marT="0" marB="0" anchor="ctr"/>
                </a:tc>
                <a:tc>
                  <a:txBody>
                    <a:bodyPr/>
                    <a:lstStyle/>
                    <a:p>
                      <a:pPr algn="ctr" rtl="0"/>
                      <a:r>
                        <a:rPr lang="en-US" sz="700" dirty="0">
                          <a:effectLst/>
                        </a:rPr>
                        <a:t>MG crisis and progression of underlying disease/</a:t>
                      </a:r>
                      <a:r>
                        <a:rPr lang="en-US" sz="700" dirty="0">
                          <a:solidFill>
                            <a:schemeClr val="tx1"/>
                          </a:solidFill>
                          <a:effectLst/>
                        </a:rPr>
                        <a:t>Pneumonia</a:t>
                      </a:r>
                      <a:endParaRPr lang="en-US" sz="700" dirty="0">
                        <a:solidFill>
                          <a:schemeClr val="tx1"/>
                        </a:solidFill>
                        <a:effectLst/>
                        <a:latin typeface="+mn-lt"/>
                      </a:endParaRPr>
                    </a:p>
                  </a:txBody>
                  <a:tcPr marL="0" marR="0" marT="0" marB="0" anchor="ctr"/>
                </a:tc>
                <a:tc>
                  <a:txBody>
                    <a:bodyPr/>
                    <a:lstStyle/>
                    <a:p>
                      <a:pPr algn="ctr" fontAlgn="b"/>
                      <a:r>
                        <a:rPr lang="en-US" sz="700" b="0" u="none" strike="noStrike" dirty="0">
                          <a:solidFill>
                            <a:srgbClr val="000000"/>
                          </a:solidFill>
                          <a:effectLst/>
                        </a:rPr>
                        <a:t>79</a:t>
                      </a:r>
                      <a:endParaRPr lang="en-US" sz="700" b="0" u="none" strike="noStrike" dirty="0">
                        <a:solidFill>
                          <a:srgbClr val="000000"/>
                        </a:solidFill>
                        <a:effectLst/>
                      </a:endParaRPr>
                    </a:p>
                    <a:p>
                      <a:pPr algn="ctr" fontAlgn="b"/>
                      <a:r>
                        <a:rPr lang="en-US" sz="700" b="0" u="none" strike="noStrike" dirty="0">
                          <a:solidFill>
                            <a:srgbClr val="000000"/>
                          </a:solidFill>
                          <a:effectLst/>
                        </a:rPr>
                        <a:t>days</a:t>
                      </a:r>
                      <a:endParaRPr lang="en-US" sz="700" b="0" i="0" u="none" strike="noStrike" dirty="0">
                        <a:solidFill>
                          <a:srgbClr val="000000"/>
                        </a:solidFill>
                        <a:effectLst/>
                        <a:latin typeface="+mn-lt"/>
                      </a:endParaRPr>
                    </a:p>
                  </a:txBody>
                  <a:tcPr marL="5864" marR="5864" marT="5864"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sz="700" b="0" u="none" strike="noStrike" dirty="0">
                          <a:solidFill>
                            <a:srgbClr val="000000"/>
                          </a:solidFill>
                          <a:effectLst/>
                        </a:rPr>
                        <a:t>8 in ADAPT and 4 in ADAPT+</a:t>
                      </a:r>
                      <a:endParaRPr lang="en-US" sz="700" b="0" u="none" strike="noStrike" dirty="0">
                        <a:solidFill>
                          <a:srgbClr val="000000"/>
                        </a:solidFill>
                        <a:effectLst/>
                      </a:endParaRPr>
                    </a:p>
                  </a:txBody>
                  <a:tcPr marL="5864" marR="5864" marT="5864" marB="0" anchor="ctr"/>
                </a:tc>
                <a:tc>
                  <a:txBody>
                    <a:bodyPr/>
                    <a:lstStyle/>
                    <a:p>
                      <a:pPr marL="0" indent="0" algn="ctr" fontAlgn="b">
                        <a:buFont typeface="Arial" panose="020B0604020202020204" pitchFamily="34" charset="0"/>
                        <a:buNone/>
                      </a:pPr>
                      <a:r>
                        <a:rPr lang="en-US" sz="700" dirty="0"/>
                        <a:t>Chronic rhinitis and anxiety </a:t>
                      </a:r>
                      <a:endParaRPr lang="en-US" sz="700" b="0" i="0" u="none" strike="noStrike" dirty="0">
                        <a:solidFill>
                          <a:srgbClr val="000000"/>
                        </a:solidFill>
                        <a:effectLst/>
                        <a:latin typeface="+mn-lt"/>
                      </a:endParaRPr>
                    </a:p>
                  </a:txBody>
                  <a:tcPr marL="5864" marR="5864" marT="5864" marB="0" anchor="ctr"/>
                </a:tc>
              </a:tr>
              <a:tr h="414651">
                <a:tc>
                  <a:txBody>
                    <a:bodyPr/>
                    <a:lstStyle/>
                    <a:p>
                      <a:pPr algn="ctr" rtl="0"/>
                      <a:r>
                        <a:rPr lang="en-US" sz="700" dirty="0">
                          <a:effectLst/>
                        </a:rPr>
                        <a:t>66/F</a:t>
                      </a:r>
                      <a:endParaRPr lang="en-US" sz="700" dirty="0">
                        <a:effectLst/>
                      </a:endParaRPr>
                    </a:p>
                  </a:txBody>
                  <a:tcPr marL="0" marR="0" marT="0" marB="0" anchor="ctr"/>
                </a:tc>
                <a:tc>
                  <a:txBody>
                    <a:bodyPr/>
                    <a:lstStyle/>
                    <a:p>
                      <a:pPr algn="ctr" rtl="0"/>
                      <a:r>
                        <a:rPr lang="en-US" sz="700" dirty="0">
                          <a:effectLst/>
                        </a:rPr>
                        <a:t>Malignant lung neoplasm</a:t>
                      </a:r>
                      <a:endParaRPr lang="en-US" sz="700" dirty="0">
                        <a:effectLst/>
                      </a:endParaRPr>
                    </a:p>
                    <a:p>
                      <a:pPr algn="ctr" rtl="0"/>
                      <a:r>
                        <a:rPr lang="en-US" sz="700" dirty="0">
                          <a:effectLst/>
                        </a:rPr>
                        <a:t>(Stage IV)</a:t>
                      </a:r>
                      <a:endParaRPr lang="en-US" sz="700" dirty="0">
                        <a:effectLst/>
                        <a:latin typeface="+mn-lt"/>
                      </a:endParaRPr>
                    </a:p>
                  </a:txBody>
                  <a:tcPr marL="0" marR="0" marT="0" marB="0" anchor="ctr"/>
                </a:tc>
                <a:tc>
                  <a:txBody>
                    <a:bodyPr/>
                    <a:lstStyle/>
                    <a:p>
                      <a:pPr algn="ctr" fontAlgn="b"/>
                      <a:r>
                        <a:rPr lang="en-US" sz="700" b="0" u="none" strike="noStrike" dirty="0">
                          <a:solidFill>
                            <a:srgbClr val="000000"/>
                          </a:solidFill>
                          <a:effectLst/>
                        </a:rPr>
                        <a:t>60</a:t>
                      </a:r>
                      <a:endParaRPr lang="en-US" sz="700" b="0" u="none" strike="noStrike" dirty="0">
                        <a:solidFill>
                          <a:srgbClr val="000000"/>
                        </a:solidFill>
                        <a:effectLst/>
                      </a:endParaRPr>
                    </a:p>
                    <a:p>
                      <a:pPr algn="ctr" fontAlgn="b"/>
                      <a:r>
                        <a:rPr lang="en-US" sz="700" b="0" u="none" strike="noStrike" dirty="0">
                          <a:solidFill>
                            <a:srgbClr val="000000"/>
                          </a:solidFill>
                          <a:effectLst/>
                        </a:rPr>
                        <a:t>days</a:t>
                      </a:r>
                      <a:endParaRPr lang="en-US" sz="700" b="0" i="0" u="none" strike="noStrike" dirty="0">
                        <a:solidFill>
                          <a:srgbClr val="000000"/>
                        </a:solidFill>
                        <a:effectLst/>
                        <a:latin typeface="+mn-lt"/>
                      </a:endParaRPr>
                    </a:p>
                  </a:txBody>
                  <a:tcPr marL="5864" marR="5864" marT="5864" marB="0" anchor="ctr"/>
                </a:tc>
                <a:tc>
                  <a:txBody>
                    <a:bodyPr/>
                    <a:lstStyle/>
                    <a:p>
                      <a:pPr marL="0" indent="0" algn="ctr" fontAlgn="b">
                        <a:buFontTx/>
                        <a:buNone/>
                      </a:pPr>
                      <a:r>
                        <a:rPr lang="en-US" sz="700" b="0" u="none" strike="noStrike" dirty="0">
                          <a:solidFill>
                            <a:srgbClr val="000000"/>
                          </a:solidFill>
                          <a:effectLst/>
                        </a:rPr>
                        <a:t>4 in ADAPT and 8 in ADAPT+</a:t>
                      </a:r>
                      <a:endParaRPr lang="en-US" sz="700" b="0" i="0" u="none" strike="noStrike" dirty="0">
                        <a:solidFill>
                          <a:srgbClr val="000000"/>
                        </a:solidFill>
                        <a:effectLst/>
                        <a:latin typeface="+mn-lt"/>
                      </a:endParaRPr>
                    </a:p>
                  </a:txBody>
                  <a:tcPr marL="5864" marR="5864" marT="5864" marB="0" anchor="ctr"/>
                </a:tc>
                <a:tc>
                  <a:txBody>
                    <a:bodyPr/>
                    <a:lstStyle/>
                    <a:p>
                      <a:pPr marL="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defRPr/>
                      </a:pPr>
                      <a:r>
                        <a:rPr lang="en-US" sz="700" dirty="0"/>
                        <a:t>Histoplasmosis, diabetes mellitus, hypercholesterolemia, macular degeneration, hypertension, squamous cell carcinoma, and bundle branch block</a:t>
                      </a:r>
                      <a:endParaRPr lang="en-US" sz="700" b="0" i="0" u="none" strike="noStrike" dirty="0">
                        <a:solidFill>
                          <a:srgbClr val="000000"/>
                        </a:solidFill>
                        <a:effectLst/>
                        <a:latin typeface="+mn-lt"/>
                      </a:endParaRPr>
                    </a:p>
                  </a:txBody>
                  <a:tcPr marL="5864" marR="5864" marT="5864" marB="0" anchor="ctr"/>
                </a:tc>
              </a:tr>
              <a:tr h="414651">
                <a:tc>
                  <a:txBody>
                    <a:bodyPr/>
                    <a:lstStyle/>
                    <a:p>
                      <a:pPr algn="ctr" rtl="0"/>
                      <a:r>
                        <a:rPr lang="en-US" sz="700" dirty="0">
                          <a:effectLst/>
                        </a:rPr>
                        <a:t>55/M</a:t>
                      </a:r>
                      <a:endParaRPr lang="en-US" sz="700" dirty="0">
                        <a:effectLst/>
                      </a:endParaRPr>
                    </a:p>
                  </a:txBody>
                  <a:tcPr marL="0" marR="0" marT="0" marB="0" anchor="ctr"/>
                </a:tc>
                <a:tc>
                  <a:txBody>
                    <a:bodyPr/>
                    <a:lstStyle/>
                    <a:p>
                      <a:pPr algn="ctr" rtl="0"/>
                      <a:r>
                        <a:rPr lang="en-US" sz="700" dirty="0">
                          <a:effectLst/>
                        </a:rPr>
                        <a:t>Acute MI </a:t>
                      </a:r>
                      <a:r>
                        <a:rPr lang="en-US" sz="700" dirty="0"/>
                        <a:t>and generalized unspecified atherosclerosis</a:t>
                      </a:r>
                      <a:endParaRPr lang="en-US" sz="700" dirty="0">
                        <a:effectLst/>
                      </a:endParaRPr>
                    </a:p>
                  </a:txBody>
                  <a:tcPr marL="0" marR="0" marT="0" marB="0" anchor="ctr"/>
                </a:tc>
                <a:tc>
                  <a:txBody>
                    <a:bodyPr/>
                    <a:lstStyle/>
                    <a:p>
                      <a:pPr algn="ctr" rtl="0"/>
                      <a:r>
                        <a:rPr lang="en-US" sz="700" dirty="0">
                          <a:effectLst/>
                        </a:rPr>
                        <a:t>24</a:t>
                      </a:r>
                      <a:endParaRPr lang="en-US" sz="700" dirty="0">
                        <a:effectLst/>
                      </a:endParaRPr>
                    </a:p>
                    <a:p>
                      <a:pPr algn="ctr" rtl="0"/>
                      <a:r>
                        <a:rPr lang="en-US" sz="700" dirty="0">
                          <a:effectLst/>
                        </a:rPr>
                        <a:t>days</a:t>
                      </a:r>
                      <a:endParaRPr lang="en-US" sz="700" dirty="0">
                        <a:effectLs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sz="700" b="0" u="none" strike="noStrike" dirty="0">
                          <a:solidFill>
                            <a:srgbClr val="000000"/>
                          </a:solidFill>
                          <a:effectLst/>
                        </a:rPr>
                        <a:t>8 (PBO) in ADAPT and 16 in ADAPT+</a:t>
                      </a:r>
                      <a:endParaRPr lang="en-US" sz="700" b="0" u="none" strike="noStrike" dirty="0">
                        <a:solidFill>
                          <a:srgbClr val="000000"/>
                        </a:solidFill>
                        <a:effectLst/>
                      </a:endParaRPr>
                    </a:p>
                  </a:txBody>
                  <a:tcPr marL="0" marR="0" marT="0" marB="0" anchor="ctr"/>
                </a:tc>
                <a:tc>
                  <a:txBody>
                    <a:bodyPr/>
                    <a:lstStyle/>
                    <a:p>
                      <a:pPr marL="0" indent="0" algn="ctr" rtl="0">
                        <a:buFont typeface="Arial" panose="020B0604020202020204" pitchFamily="34" charset="0"/>
                        <a:buNone/>
                      </a:pPr>
                      <a:r>
                        <a:rPr lang="en-US" sz="700" dirty="0"/>
                        <a:t>Anemia, subarachnoid hemorrhage, and tibia fracture </a:t>
                      </a:r>
                      <a:endParaRPr lang="en-US" sz="700" b="0" i="0" u="none" strike="noStrike" dirty="0">
                        <a:solidFill>
                          <a:srgbClr val="000000"/>
                        </a:solidFill>
                        <a:effectLst/>
                        <a:latin typeface="+mn-lt"/>
                      </a:endParaRPr>
                    </a:p>
                  </a:txBody>
                  <a:tcPr marL="0" marR="0" marT="0" marB="0" anchor="ctr"/>
                </a:tc>
              </a:tr>
              <a:tr h="340370">
                <a:tc>
                  <a:txBody>
                    <a:bodyPr/>
                    <a:lstStyle/>
                    <a:p>
                      <a:pPr algn="ctr" rtl="0"/>
                      <a:r>
                        <a:rPr lang="en-US" sz="700" dirty="0">
                          <a:effectLst/>
                        </a:rPr>
                        <a:t>63/M</a:t>
                      </a:r>
                      <a:endParaRPr lang="en-US" sz="700" dirty="0">
                        <a:effectLst/>
                      </a:endParaRPr>
                    </a:p>
                  </a:txBody>
                  <a:tcPr marL="0" marR="0" marT="0" marB="0" anchor="ctr"/>
                </a:tc>
                <a:tc>
                  <a:txBody>
                    <a:bodyPr/>
                    <a:lstStyle/>
                    <a:p>
                      <a:pPr algn="ctr" rtl="0"/>
                      <a:r>
                        <a:rPr lang="en-US" sz="700" dirty="0">
                          <a:effectLst/>
                        </a:rPr>
                        <a:t>Septic shock/</a:t>
                      </a:r>
                      <a:endParaRPr lang="en-US" sz="700" dirty="0">
                        <a:effectLst/>
                      </a:endParaRPr>
                    </a:p>
                    <a:p>
                      <a:pPr algn="ctr" rtl="0"/>
                      <a:r>
                        <a:rPr lang="en-US" sz="700" dirty="0">
                          <a:effectLst/>
                        </a:rPr>
                        <a:t>COVID-19 pneumonia</a:t>
                      </a:r>
                      <a:endParaRPr lang="en-US" sz="700" dirty="0">
                        <a:effectLst/>
                      </a:endParaRPr>
                    </a:p>
                  </a:txBody>
                  <a:tcPr marL="0" marR="0" marT="0" marB="0" anchor="ctr"/>
                </a:tc>
                <a:tc>
                  <a:txBody>
                    <a:bodyPr/>
                    <a:lstStyle/>
                    <a:p>
                      <a:pPr algn="ctr" rtl="0"/>
                      <a:r>
                        <a:rPr lang="en-US" sz="700" dirty="0">
                          <a:effectLst/>
                        </a:rPr>
                        <a:t>69</a:t>
                      </a:r>
                      <a:endParaRPr lang="en-US" sz="700" dirty="0">
                        <a:effectLst/>
                      </a:endParaRPr>
                    </a:p>
                    <a:p>
                      <a:pPr algn="ctr" rtl="0"/>
                      <a:r>
                        <a:rPr lang="en-US" sz="700" dirty="0">
                          <a:effectLst/>
                        </a:rPr>
                        <a:t>days</a:t>
                      </a:r>
                      <a:endParaRPr lang="en-US" sz="700" dirty="0">
                        <a:effectLs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sz="700" b="0" u="none" strike="noStrike" dirty="0">
                          <a:solidFill>
                            <a:srgbClr val="000000"/>
                          </a:solidFill>
                          <a:effectLst/>
                        </a:rPr>
                        <a:t>8 in ADAPT and 16 in ADAPT+</a:t>
                      </a:r>
                      <a:endParaRPr lang="en-US" sz="700" b="0" u="none" strike="noStrike" dirty="0">
                        <a:solidFill>
                          <a:srgbClr val="000000"/>
                        </a:solidFill>
                        <a:effectLst/>
                      </a:endParaRPr>
                    </a:p>
                  </a:txBody>
                  <a:tcPr marL="0" marR="0" marT="0" marB="0" anchor="ctr"/>
                </a:tc>
                <a:tc>
                  <a:txBody>
                    <a:bodyPr/>
                    <a:lstStyle/>
                    <a:p>
                      <a:pPr marL="0" indent="0" algn="ctr" rtl="0">
                        <a:buFont typeface="Arial" panose="020B0604020202020204" pitchFamily="34" charset="0"/>
                        <a:buNone/>
                      </a:pPr>
                      <a:r>
                        <a:rPr lang="en-US" sz="700" dirty="0"/>
                        <a:t>Chronic venous insufficiency, arterial hypertension, deep vein thrombosis, rheumatoid arthritis, and paroxysmal atrial fibrillation</a:t>
                      </a:r>
                      <a:endParaRPr lang="en-US" sz="700" b="0" i="0" u="none" strike="noStrike" dirty="0">
                        <a:solidFill>
                          <a:srgbClr val="000000"/>
                        </a:solidFill>
                        <a:effectLst/>
                        <a:latin typeface="+mn-lt"/>
                      </a:endParaRPr>
                    </a:p>
                  </a:txBody>
                  <a:tcPr marL="0" marR="0" marT="0" marB="0" anchor="ctr"/>
                </a:tc>
              </a:tr>
            </a:tbl>
          </a:graphicData>
        </a:graphic>
      </p:graphicFrame>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20490"/>
          </a:xfrm>
        </p:spPr>
        <p:txBody>
          <a:bodyPr/>
          <a:lstStyle/>
          <a:p>
            <a:pPr marL="171450" indent="-171450">
              <a:buFont typeface="Arial" panose="020B0604020202020204" pitchFamily="34" charset="0"/>
              <a:buChar char="•"/>
            </a:pPr>
            <a:r>
              <a:rPr lang="en-US" sz="700" dirty="0">
                <a:solidFill>
                  <a:srgbClr val="595A59">
                    <a:lumMod val="75000"/>
                  </a:srgbClr>
                </a:solidFill>
                <a:effectLst>
                  <a:glow>
                    <a:srgbClr val="000000"/>
                  </a:glow>
                </a:effectLst>
                <a:cs typeface="Arial" panose="020B0604020202020204" pitchFamily="34" charset="0"/>
              </a:rPr>
              <a:t>All AEs were treatment-emergent AEs</a:t>
            </a:r>
            <a:endParaRPr lang="en-US" sz="700" dirty="0">
              <a:solidFill>
                <a:srgbClr val="595A59">
                  <a:lumMod val="75000"/>
                </a:srgbClr>
              </a:solidFill>
              <a:effectLst>
                <a:glow>
                  <a:srgbClr val="000000"/>
                </a:glow>
              </a:effectLst>
              <a:cs typeface="Arial" panose="020B0604020202020204" pitchFamily="34" charset="0"/>
            </a:endParaRPr>
          </a:p>
          <a:p>
            <a:pPr marL="171450" indent="-171450">
              <a:buFont typeface="Arial" panose="020B0604020202020204" pitchFamily="34" charset="0"/>
              <a:buChar char="•"/>
            </a:pPr>
            <a:r>
              <a:rPr lang="en-US" sz="700" dirty="0">
                <a:solidFill>
                  <a:srgbClr val="595A59">
                    <a:lumMod val="75000"/>
                  </a:srgbClr>
                </a:solidFill>
                <a:effectLst>
                  <a:glow>
                    <a:srgbClr val="000000"/>
                  </a:glow>
                </a:effectLst>
                <a:cs typeface="Arial" panose="020B0604020202020204" pitchFamily="34" charset="0"/>
              </a:rPr>
              <a:t>Majority of AEs in the ADAPT and ADAPT+ trial were mild to moderate in severity</a:t>
            </a:r>
            <a:endParaRPr lang="en-US" sz="700" dirty="0">
              <a:solidFill>
                <a:srgbClr val="595A59">
                  <a:lumMod val="75000"/>
                </a:srgbClr>
              </a:solidFill>
              <a:effectLst>
                <a:glow>
                  <a:srgbClr val="000000"/>
                </a:glow>
              </a:effectLst>
              <a:cs typeface="Arial" panose="020B0604020202020204" pitchFamily="34" charset="0"/>
            </a:endParaRPr>
          </a:p>
          <a:p>
            <a:pPr marL="171450" indent="-171450">
              <a:buFont typeface="Arial" panose="020B0604020202020204" pitchFamily="34" charset="0"/>
              <a:buChar char="•"/>
            </a:pPr>
            <a:r>
              <a:rPr lang="en-US" sz="700" dirty="0">
                <a:solidFill>
                  <a:srgbClr val="595A59">
                    <a:lumMod val="75000"/>
                  </a:srgbClr>
                </a:solidFill>
                <a:effectLst>
                  <a:glow>
                    <a:srgbClr val="000000"/>
                  </a:glow>
                </a:effectLst>
                <a:cs typeface="Arial" panose="020B0604020202020204" pitchFamily="34" charset="0"/>
              </a:rPr>
              <a:t>AE Incidence Rate rates similar across PBO, EFG and ADAPT+</a:t>
            </a:r>
            <a:endParaRPr lang="en-US" sz="700" dirty="0">
              <a:solidFill>
                <a:srgbClr val="595A59">
                  <a:lumMod val="75000"/>
                </a:srgbClr>
              </a:solidFill>
              <a:effectLst>
                <a:glow>
                  <a:srgbClr val="000000"/>
                </a:glow>
              </a:effectLst>
              <a:cs typeface="Arial" panose="020B0604020202020204" pitchFamily="34" charset="0"/>
            </a:endParaRPr>
          </a:p>
          <a:p>
            <a:pPr marL="174625" indent="-174625">
              <a:buFont typeface="Arial" panose="020B0604020202020204" pitchFamily="34" charset="0"/>
              <a:buChar char="•"/>
            </a:pPr>
            <a:r>
              <a:rPr lang="nl-BE" sz="700" dirty="0">
                <a:solidFill>
                  <a:srgbClr val="595A59">
                    <a:lumMod val="75000"/>
                  </a:srgbClr>
                </a:solidFill>
                <a:effectLst>
                  <a:glow>
                    <a:srgbClr val="000000"/>
                  </a:glow>
                </a:effectLst>
                <a:cs typeface="Arial" panose="020B0604020202020204" pitchFamily="34" charset="0"/>
              </a:rPr>
              <a:t>All infusion-related reactions were mild in severity, with the exception of a moderate rash</a:t>
            </a:r>
            <a:endParaRPr lang="nl-BE" sz="700" dirty="0">
              <a:solidFill>
                <a:srgbClr val="595A59">
                  <a:lumMod val="75000"/>
                </a:srgbClr>
              </a:solidFill>
              <a:effectLst>
                <a:glow>
                  <a:srgbClr val="000000"/>
                </a:glow>
              </a:effectLst>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nl-BE" sz="700" dirty="0">
                <a:solidFill>
                  <a:srgbClr val="595A59">
                    <a:lumMod val="75000"/>
                  </a:srgbClr>
                </a:solidFill>
                <a:effectLst>
                  <a:glow>
                    <a:srgbClr val="000000"/>
                  </a:glow>
                </a:effectLst>
                <a:cs typeface="Arial" panose="020B0604020202020204" pitchFamily="34" charset="0"/>
              </a:rPr>
              <a:t>SAEs placebo group: 1 case each of myocardial ischemia, atrial fibrillation, spinal ligament ossification (that led to treatment discontinuation); remaining events were URTI, spinal compression fracture, MG worsening, and MG crisis.</a:t>
            </a:r>
            <a:endParaRPr lang="nl-BE" sz="700" dirty="0">
              <a:solidFill>
                <a:srgbClr val="595A59">
                  <a:lumMod val="75000"/>
                </a:srgbClr>
              </a:solidFill>
              <a:effectLst>
                <a:glow>
                  <a:srgbClr val="000000"/>
                </a:glow>
              </a:effectLst>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nl-BE" sz="700" dirty="0">
                <a:solidFill>
                  <a:srgbClr val="595A59">
                    <a:lumMod val="75000"/>
                  </a:srgbClr>
                </a:solidFill>
                <a:effectLst>
                  <a:glow>
                    <a:srgbClr val="000000"/>
                  </a:glow>
                </a:effectLst>
                <a:cs typeface="Arial" panose="020B0604020202020204" pitchFamily="34" charset="0"/>
              </a:rPr>
              <a:t>SAEs efgartigimod group: thrombocytosis, rectal adenocarcinoma, MG worsening (each leading to treatment discontinuation), and depression.</a:t>
            </a:r>
            <a:endParaRPr lang="nl-BE" sz="700" dirty="0">
              <a:solidFill>
                <a:srgbClr val="595A59">
                  <a:lumMod val="75000"/>
                </a:srgbClr>
              </a:solidFill>
              <a:effectLst>
                <a:glow>
                  <a:srgbClr val="000000"/>
                </a:glow>
              </a:effectLst>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nl-BE" sz="700" dirty="0">
                <a:solidFill>
                  <a:srgbClr val="595A59">
                    <a:lumMod val="75000"/>
                  </a:srgbClr>
                </a:solidFill>
                <a:effectLst>
                  <a:glow>
                    <a:srgbClr val="000000"/>
                  </a:glow>
                </a:effectLst>
                <a:cs typeface="Arial" panose="020B0604020202020204" pitchFamily="34" charset="0"/>
              </a:rPr>
              <a:t>All infusion AEs were mild in severity.</a:t>
            </a:r>
            <a:endParaRPr lang="nl-BE" sz="700" dirty="0">
              <a:solidFill>
                <a:srgbClr val="595A59">
                  <a:lumMod val="75000"/>
                </a:srgbClr>
              </a:solidFill>
              <a:effectLst>
                <a:glow>
                  <a:srgbClr val="000000"/>
                </a:glow>
              </a:effectLst>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nl-BE" sz="700" dirty="0">
                <a:solidFill>
                  <a:srgbClr val="595A59">
                    <a:lumMod val="75000"/>
                  </a:srgbClr>
                </a:solidFill>
                <a:effectLst>
                  <a:glow>
                    <a:srgbClr val="000000"/>
                  </a:glow>
                </a:effectLst>
                <a:cs typeface="Arial" panose="020B0604020202020204" pitchFamily="34" charset="0"/>
              </a:rPr>
              <a:t>All infections were mild to moderate in severity except for 3 severe events: influenza and pharyngitis (efgartigimod) and URTI (placebo).</a:t>
            </a:r>
            <a:endParaRPr lang="nl-BE" sz="700" dirty="0">
              <a:solidFill>
                <a:srgbClr val="595A59">
                  <a:lumMod val="75000"/>
                </a:srgbClr>
              </a:solidFill>
              <a:effectLst>
                <a:glow>
                  <a:srgbClr val="000000"/>
                </a:glow>
              </a:effectLst>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nl-BE" sz="700" dirty="0">
                <a:solidFill>
                  <a:srgbClr val="595A59">
                    <a:lumMod val="75000"/>
                  </a:srgbClr>
                </a:solidFill>
                <a:effectLst>
                  <a:glow>
                    <a:srgbClr val="000000"/>
                  </a:glow>
                </a:effectLst>
                <a:cs typeface="Arial" panose="020B0604020202020204" pitchFamily="34" charset="0"/>
              </a:rPr>
              <a:t>P</a:t>
            </a:r>
            <a:r>
              <a:rPr lang="en-US" sz="700" dirty="0">
                <a:solidFill>
                  <a:srgbClr val="595A59">
                    <a:lumMod val="75000"/>
                  </a:srgbClr>
                </a:solidFill>
                <a:effectLst>
                  <a:glow>
                    <a:srgbClr val="000000"/>
                  </a:glow>
                </a:effectLst>
                <a:cs typeface="Arial" panose="020B0604020202020204" pitchFamily="34" charset="0"/>
              </a:rPr>
              <a:t>lacebo group discontinuations: myocardial ischemia, atrial fibrillation, spinal ligament ossification (all SAEs)</a:t>
            </a:r>
            <a:endParaRPr lang="en-US" sz="700" dirty="0">
              <a:solidFill>
                <a:srgbClr val="595A59">
                  <a:lumMod val="75000"/>
                </a:srgbClr>
              </a:solidFill>
              <a:effectLst>
                <a:glow>
                  <a:srgbClr val="000000"/>
                </a:glow>
              </a:effectLst>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700" dirty="0">
                <a:solidFill>
                  <a:srgbClr val="595A59">
                    <a:lumMod val="75000"/>
                  </a:srgbClr>
                </a:solidFill>
                <a:effectLst>
                  <a:glow>
                    <a:srgbClr val="000000"/>
                  </a:glow>
                </a:effectLst>
                <a:cs typeface="Arial" panose="020B0604020202020204" pitchFamily="34" charset="0"/>
              </a:rPr>
              <a:t>Efgartigimod group discontinuations: MG worsening, rectal adenocarcinoma, thrombocytosis (all SAEs). </a:t>
            </a:r>
            <a:endParaRPr lang="en-US" sz="700" dirty="0">
              <a:solidFill>
                <a:srgbClr val="595A59">
                  <a:lumMod val="75000"/>
                </a:srgbClr>
              </a:solidFill>
              <a:effectLst>
                <a:glow>
                  <a:srgbClr val="000000"/>
                </a:glow>
              </a:effectLst>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700" dirty="0">
                <a:solidFill>
                  <a:srgbClr val="595A59">
                    <a:lumMod val="75000"/>
                  </a:srgbClr>
                </a:solidFill>
                <a:effectLst>
                  <a:glow>
                    <a:srgbClr val="000000"/>
                  </a:glow>
                </a:effectLst>
                <a:cs typeface="Arial" panose="020B0604020202020204" pitchFamily="34" charset="0"/>
              </a:rPr>
              <a:t>5 deaths occurred in the Open Label Long Term Extension Study (ADAPT+); 0 deaths occurred in ADAPT (details below)</a:t>
            </a:r>
            <a:endParaRPr lang="en-US" sz="700" dirty="0">
              <a:solidFill>
                <a:srgbClr val="595A59">
                  <a:lumMod val="75000"/>
                </a:srgbClr>
              </a:solidFill>
              <a:effectLst>
                <a:glow>
                  <a:srgbClr val="000000"/>
                </a:glow>
              </a:effectLst>
              <a:cs typeface="Arial" panose="020B0604020202020204" pitchFamily="34" charset="0"/>
            </a:endParaRPr>
          </a:p>
          <a:p>
            <a:r>
              <a:rPr lang="en-US" sz="700" b="1" dirty="0"/>
              <a:t>Additional detail: </a:t>
            </a:r>
            <a:endParaRPr lang="en-US" sz="700" b="1" dirty="0"/>
          </a:p>
          <a:p>
            <a:pPr marL="171450" indent="-171450">
              <a:buFont typeface="Arial" panose="020B0604020202020204" pitchFamily="34" charset="0"/>
              <a:buChar char="•"/>
              <a:defRPr/>
            </a:pPr>
            <a:r>
              <a:rPr lang="en-US" sz="700" dirty="0"/>
              <a:t>72/F [USA0012029/MG]</a:t>
            </a:r>
            <a:endParaRPr lang="en-US" sz="700" dirty="0"/>
          </a:p>
          <a:p>
            <a:pPr marL="628650" lvl="1" indent="-171450">
              <a:buFont typeface="Arial" panose="020B0604020202020204" pitchFamily="34" charset="0"/>
              <a:buChar char="•"/>
              <a:defRPr/>
            </a:pPr>
            <a:r>
              <a:rPr lang="en-US" sz="700" dirty="0"/>
              <a:t># infusions: </a:t>
            </a:r>
            <a:r>
              <a:rPr lang="en-US" sz="700" b="0" u="none" strike="noStrike" dirty="0">
                <a:solidFill>
                  <a:srgbClr val="000000"/>
                </a:solidFill>
                <a:effectLst/>
              </a:rPr>
              <a:t>4 in ADAPT and 9 in ADAPT+</a:t>
            </a:r>
            <a:endParaRPr lang="en-US" sz="700" b="0" u="none" strike="noStrike" dirty="0">
              <a:solidFill>
                <a:srgbClr val="000000"/>
              </a:solidFill>
              <a:effectLst/>
            </a:endParaRPr>
          </a:p>
          <a:p>
            <a:pPr marL="628650" lvl="1" indent="-171450">
              <a:buFont typeface="Arial" panose="020B0604020202020204" pitchFamily="34" charset="0"/>
              <a:buChar char="•"/>
              <a:defRPr/>
            </a:pPr>
            <a:r>
              <a:rPr lang="en-US" sz="700" b="0" i="0" u="none" strike="noStrike" dirty="0">
                <a:solidFill>
                  <a:srgbClr val="000000"/>
                </a:solidFill>
                <a:effectLst/>
              </a:rPr>
              <a:t>Patient was found at home, had died without witness, the cause of death remains unknown.</a:t>
            </a:r>
            <a:endParaRPr lang="en-US" sz="700" b="0" i="0" u="none" strike="noStrike" dirty="0">
              <a:solidFill>
                <a:srgbClr val="000000"/>
              </a:solidFill>
              <a:effectLst/>
            </a:endParaRPr>
          </a:p>
          <a:p>
            <a:pPr marL="628650" lvl="1" indent="-171450">
              <a:buFont typeface="Arial" panose="020B0604020202020204" pitchFamily="34" charset="0"/>
              <a:buChar char="•"/>
              <a:defRPr/>
            </a:pPr>
            <a:r>
              <a:rPr lang="en-US" sz="700" b="0" i="0" u="none" strike="noStrike" dirty="0">
                <a:solidFill>
                  <a:srgbClr val="000000"/>
                </a:solidFill>
                <a:effectLst/>
              </a:rPr>
              <a:t>Autopsy confirmed coronary artery atherosclerosis and cardiomegaly. </a:t>
            </a:r>
            <a:endParaRPr lang="en-US" sz="700" b="0" i="0" u="none" strike="noStrike" dirty="0">
              <a:solidFill>
                <a:srgbClr val="000000"/>
              </a:solidFill>
              <a:effectLst/>
            </a:endParaRPr>
          </a:p>
          <a:p>
            <a:pPr marL="628650" lvl="1" indent="-171450">
              <a:buFont typeface="Arial" panose="020B0604020202020204" pitchFamily="34" charset="0"/>
              <a:buChar char="•"/>
              <a:defRPr/>
            </a:pPr>
            <a:r>
              <a:rPr lang="en-US" sz="700" b="0" i="0" u="none" strike="noStrike" dirty="0">
                <a:solidFill>
                  <a:srgbClr val="000000"/>
                </a:solidFill>
                <a:effectLst/>
              </a:rPr>
              <a:t>Patient had additional co-morbidities including pulmonary embolism, chronic obstructive pulmonary disease, hypertension, hypokalemia, and colon bladder fistula</a:t>
            </a:r>
            <a:endParaRPr lang="en-US" sz="700" b="0" i="0" u="none" strike="noStrike" dirty="0">
              <a:solidFill>
                <a:srgbClr val="000000"/>
              </a:solidFill>
              <a:effectLst/>
            </a:endParaRPr>
          </a:p>
          <a:p>
            <a:pPr marL="171450" indent="-171450">
              <a:buFont typeface="Arial" panose="020B0604020202020204" pitchFamily="34" charset="0"/>
              <a:buChar char="•"/>
            </a:pPr>
            <a:r>
              <a:rPr lang="en-US" sz="700" dirty="0"/>
              <a:t>79/M [GEO0002100/MG}</a:t>
            </a:r>
            <a:endParaRPr lang="en-US" sz="700" dirty="0"/>
          </a:p>
          <a:p>
            <a:pPr marL="628650" lvl="1" indent="-171450">
              <a:buFont typeface="Arial" panose="020B0604020202020204" pitchFamily="34" charset="0"/>
              <a:buChar char="•"/>
            </a:pPr>
            <a:r>
              <a:rPr lang="en-US" sz="700" b="0" u="none" strike="noStrike" dirty="0">
                <a:solidFill>
                  <a:srgbClr val="000000"/>
                </a:solidFill>
                <a:effectLst/>
              </a:rPr>
              <a:t># Infusions</a:t>
            </a:r>
            <a:r>
              <a:rPr lang="en-US" sz="700" dirty="0">
                <a:solidFill>
                  <a:srgbClr val="000000"/>
                </a:solidFill>
              </a:rPr>
              <a:t>: 8 in ADAPT and 4 in ADAPT+</a:t>
            </a:r>
            <a:endParaRPr lang="en-US" sz="700" dirty="0">
              <a:solidFill>
                <a:srgbClr val="000000"/>
              </a:solidFill>
            </a:endParaRPr>
          </a:p>
          <a:p>
            <a:pPr marL="628650" lvl="1" indent="-171450">
              <a:buFont typeface="Arial" panose="020B0604020202020204" pitchFamily="34" charset="0"/>
              <a:buChar char="•"/>
            </a:pPr>
            <a:r>
              <a:rPr lang="en-US" sz="700" b="0" u="none" strike="noStrike" dirty="0">
                <a:solidFill>
                  <a:srgbClr val="000000"/>
                </a:solidFill>
                <a:effectLst/>
              </a:rPr>
              <a:t>The cause of death was assessed by the PI to be MG crisis and progression of the underlying disease</a:t>
            </a:r>
            <a:endParaRPr lang="en-US" sz="700" b="0" u="none" strike="noStrike" dirty="0">
              <a:solidFill>
                <a:srgbClr val="000000"/>
              </a:solidFill>
              <a:effectLst/>
            </a:endParaRPr>
          </a:p>
          <a:p>
            <a:pPr marL="628650" lvl="1" indent="-171450">
              <a:buFont typeface="Arial" panose="020B0604020202020204" pitchFamily="34" charset="0"/>
              <a:buChar char="•"/>
            </a:pPr>
            <a:r>
              <a:rPr lang="en-US" sz="700" b="0" u="none" strike="noStrike" dirty="0">
                <a:solidFill>
                  <a:srgbClr val="000000"/>
                </a:solidFill>
                <a:effectLst/>
              </a:rPr>
              <a:t>Patient also had E. coli pneumonia, aspiration pneumonitis, and acute respiratory failure</a:t>
            </a:r>
            <a:endParaRPr lang="en-US" sz="700" b="0" u="none" strike="noStrike" dirty="0">
              <a:solidFill>
                <a:srgbClr val="000000"/>
              </a:solidFill>
              <a:effectLst/>
            </a:endParaRPr>
          </a:p>
          <a:p>
            <a:pPr marL="171450" indent="-171450">
              <a:buFont typeface="Arial" panose="020B0604020202020204" pitchFamily="34" charset="0"/>
              <a:buChar char="•"/>
            </a:pPr>
            <a:r>
              <a:rPr lang="en-US" sz="700" dirty="0"/>
              <a:t>66/F [USA0006085/MG]</a:t>
            </a:r>
            <a:endParaRPr lang="en-US" sz="700" dirty="0"/>
          </a:p>
          <a:p>
            <a:pPr marL="628650" lvl="1" indent="-171450">
              <a:buFont typeface="Arial" panose="020B0604020202020204" pitchFamily="34" charset="0"/>
              <a:buChar char="•"/>
            </a:pPr>
            <a:r>
              <a:rPr lang="en-US" sz="700" dirty="0">
                <a:solidFill>
                  <a:srgbClr val="000000"/>
                </a:solidFill>
              </a:rPr>
              <a:t># Infusions </a:t>
            </a:r>
            <a:r>
              <a:rPr lang="en-US" sz="700" dirty="0"/>
              <a:t>: </a:t>
            </a:r>
            <a:r>
              <a:rPr lang="en-US" sz="700" dirty="0">
                <a:solidFill>
                  <a:srgbClr val="000000"/>
                </a:solidFill>
              </a:rPr>
              <a:t>4 in ADAPT and 8 in ADAPT+</a:t>
            </a:r>
            <a:endParaRPr lang="en-US" sz="700" dirty="0">
              <a:solidFill>
                <a:srgbClr val="000000"/>
              </a:solidFill>
            </a:endParaRPr>
          </a:p>
          <a:p>
            <a:pPr marL="628650" lvl="1" indent="-171450">
              <a:buFont typeface="Arial" panose="020B0604020202020204" pitchFamily="34" charset="0"/>
              <a:buChar char="•"/>
            </a:pPr>
            <a:r>
              <a:rPr lang="en-US" sz="700" dirty="0">
                <a:solidFill>
                  <a:srgbClr val="000000"/>
                </a:solidFill>
              </a:rPr>
              <a:t>The cause of death was assessed by the PI to be malignant lung neoplasm (no baseline chest X-ray)</a:t>
            </a:r>
            <a:endParaRPr lang="en-US" sz="700" dirty="0">
              <a:solidFill>
                <a:srgbClr val="000000"/>
              </a:solidFill>
            </a:endParaRPr>
          </a:p>
          <a:p>
            <a:pPr marL="628650" lvl="1" indent="-171450">
              <a:buFont typeface="Arial" panose="020B0604020202020204" pitchFamily="34" charset="0"/>
              <a:buChar char="•"/>
            </a:pPr>
            <a:r>
              <a:rPr lang="en-US" sz="700" dirty="0">
                <a:solidFill>
                  <a:srgbClr val="000000"/>
                </a:solidFill>
              </a:rPr>
              <a:t>Patient had additional co-morbidities of asthma, squamous cell carcinoma, histoplasmosis, diabetes mellitus, hypercholesterolemia, macular degeneration, hypertension, and bundle branch block</a:t>
            </a:r>
            <a:endParaRPr lang="en-US" sz="700" dirty="0">
              <a:solidFill>
                <a:srgbClr val="000000"/>
              </a:solidFill>
            </a:endParaRPr>
          </a:p>
          <a:p>
            <a:pPr marL="171450" indent="-171450">
              <a:buFont typeface="Arial" panose="020B0604020202020204" pitchFamily="34" charset="0"/>
              <a:buChar char="•"/>
            </a:pPr>
            <a:r>
              <a:rPr lang="en-US" sz="700" b="0" i="0" u="none" strike="noStrike" dirty="0">
                <a:solidFill>
                  <a:srgbClr val="000000"/>
                </a:solidFill>
                <a:effectLst/>
              </a:rPr>
              <a:t>55/M</a:t>
            </a:r>
            <a:r>
              <a:rPr lang="en-US" sz="700" dirty="0">
                <a:solidFill>
                  <a:srgbClr val="000000"/>
                </a:solidFill>
              </a:rPr>
              <a:t> [</a:t>
            </a:r>
            <a:r>
              <a:rPr lang="en-US" sz="700" b="0" i="0" u="none" strike="noStrike" dirty="0">
                <a:solidFill>
                  <a:srgbClr val="000000"/>
                </a:solidFill>
                <a:effectLst/>
              </a:rPr>
              <a:t>CZE0003077/MG}</a:t>
            </a:r>
            <a:endParaRPr lang="en-US" sz="700" b="0" i="0" u="none" strike="noStrike" dirty="0">
              <a:solidFill>
                <a:srgbClr val="000000"/>
              </a:solidFill>
              <a:effectLst/>
            </a:endParaRPr>
          </a:p>
          <a:p>
            <a:pPr marL="628650" lvl="1" indent="-171450">
              <a:buFont typeface="Arial" panose="020B0604020202020204" pitchFamily="34" charset="0"/>
              <a:buChar char="•"/>
            </a:pPr>
            <a:r>
              <a:rPr lang="en-US" sz="700" dirty="0">
                <a:solidFill>
                  <a:srgbClr val="000000"/>
                </a:solidFill>
              </a:rPr>
              <a:t>#Infusions: 8 (PBO) in ADAPT and 16 in ADAPT+</a:t>
            </a:r>
            <a:endParaRPr lang="en-US" sz="700" dirty="0">
              <a:solidFill>
                <a:srgbClr val="000000"/>
              </a:solidFill>
            </a:endParaRPr>
          </a:p>
          <a:p>
            <a:pPr marL="628650" lvl="1" indent="-171450">
              <a:buFont typeface="Arial" panose="020B0604020202020204" pitchFamily="34" charset="0"/>
              <a:buChar char="•"/>
            </a:pPr>
            <a:r>
              <a:rPr lang="en-US" sz="700" dirty="0">
                <a:solidFill>
                  <a:srgbClr val="000000"/>
                </a:solidFill>
              </a:rPr>
              <a:t>The cause of death on autopsy confirmed acute myocardial infarction; severe peripheral coronary artery atherosclerosis; stent implantation; </a:t>
            </a:r>
            <a:r>
              <a:rPr lang="en-US" sz="700" dirty="0" err="1">
                <a:solidFill>
                  <a:srgbClr val="000000"/>
                </a:solidFill>
              </a:rPr>
              <a:t>myofibrosis</a:t>
            </a:r>
            <a:r>
              <a:rPr lang="en-US" sz="700" dirty="0">
                <a:solidFill>
                  <a:srgbClr val="000000"/>
                </a:solidFill>
              </a:rPr>
              <a:t>; pulmonary hypertension and fibrous plaques of the pulmonary artery</a:t>
            </a:r>
            <a:endParaRPr lang="en-US" sz="700" dirty="0">
              <a:solidFill>
                <a:srgbClr val="000000"/>
              </a:solidFill>
            </a:endParaRPr>
          </a:p>
          <a:p>
            <a:pPr marL="628650" lvl="1" indent="-171450">
              <a:buFont typeface="Arial" panose="020B0604020202020204" pitchFamily="34" charset="0"/>
              <a:buChar char="•"/>
            </a:pPr>
            <a:r>
              <a:rPr lang="en-US" sz="700" dirty="0">
                <a:solidFill>
                  <a:srgbClr val="000000"/>
                </a:solidFill>
              </a:rPr>
              <a:t>Patient had additional co-morbidities of anemia, subarachnoid hemorrhage and tibia fracture </a:t>
            </a:r>
            <a:endParaRPr lang="en-US" sz="700" b="0" i="0" u="none" strike="noStrike" dirty="0">
              <a:solidFill>
                <a:srgbClr val="000000"/>
              </a:solidFill>
              <a:effectLst/>
            </a:endParaRPr>
          </a:p>
          <a:p>
            <a:pPr marL="171450" indent="-171450">
              <a:buFont typeface="Arial" panose="020B0604020202020204" pitchFamily="34" charset="0"/>
              <a:buChar char="•"/>
            </a:pPr>
            <a:r>
              <a:rPr lang="en-US" sz="700" b="0" i="0" u="none" strike="noStrike" dirty="0">
                <a:solidFill>
                  <a:srgbClr val="000000"/>
                </a:solidFill>
                <a:effectLst/>
              </a:rPr>
              <a:t>62/M [CZE0005060/MG]</a:t>
            </a:r>
            <a:endParaRPr lang="en-US" sz="700" b="0" i="0" u="none" strike="noStrike" dirty="0">
              <a:solidFill>
                <a:srgbClr val="000000"/>
              </a:solidFill>
              <a:effectLst/>
            </a:endParaRPr>
          </a:p>
          <a:p>
            <a:pPr marL="628650" lvl="1" indent="-171450">
              <a:buFont typeface="Arial" panose="020B0604020202020204" pitchFamily="34" charset="0"/>
              <a:buChar char="•"/>
            </a:pPr>
            <a:r>
              <a:rPr lang="en-US" sz="700" dirty="0">
                <a:solidFill>
                  <a:srgbClr val="000000"/>
                </a:solidFill>
              </a:rPr>
              <a:t># infusions:</a:t>
            </a:r>
            <a:r>
              <a:rPr lang="en-US" sz="700" b="0" i="0" u="none" strike="noStrike" dirty="0">
                <a:solidFill>
                  <a:srgbClr val="000000"/>
                </a:solidFill>
                <a:effectLst/>
              </a:rPr>
              <a:t> </a:t>
            </a:r>
            <a:r>
              <a:rPr lang="en-US" sz="700" b="0" u="none" strike="noStrike" dirty="0">
                <a:solidFill>
                  <a:srgbClr val="000000"/>
                </a:solidFill>
                <a:effectLst/>
              </a:rPr>
              <a:t>8 in ADAPT and 16 in ADAPT+</a:t>
            </a:r>
            <a:endParaRPr lang="en-US" sz="700" b="0" u="none" strike="noStrike" dirty="0">
              <a:solidFill>
                <a:srgbClr val="000000"/>
              </a:solidFill>
              <a:effectLst/>
            </a:endParaRPr>
          </a:p>
          <a:p>
            <a:pPr marL="628650" marR="0" lvl="1" indent="-171450" algn="l" defTabSz="914400" rtl="0" eaLnBrk="1" fontAlgn="auto" latinLnBrk="0" hangingPunct="1">
              <a:buClrTx/>
              <a:buSzTx/>
              <a:buFont typeface="Arial" panose="020B0604020202020204" pitchFamily="34" charset="0"/>
              <a:buChar char="•"/>
              <a:defRPr/>
            </a:pPr>
            <a:r>
              <a:rPr lang="en-US" sz="700" b="0" i="0" u="none" strike="noStrike" dirty="0">
                <a:solidFill>
                  <a:srgbClr val="000000"/>
                </a:solidFill>
                <a:effectLst/>
              </a:rPr>
              <a:t>The cause of death as assessed by the PI was COVID-19 pneumonia and septic shock</a:t>
            </a:r>
            <a:endParaRPr lang="en-US" sz="700" b="0" i="0" u="none" strike="noStrike" dirty="0">
              <a:solidFill>
                <a:srgbClr val="000000"/>
              </a:solidFill>
              <a:effectLst/>
            </a:endParaRPr>
          </a:p>
          <a:p>
            <a:pPr marL="628650" marR="0" lvl="1" indent="-171450" algn="l" defTabSz="914400" rtl="0" eaLnBrk="1" fontAlgn="auto" latinLnBrk="0" hangingPunct="1">
              <a:buClrTx/>
              <a:buSzTx/>
              <a:buFont typeface="Arial" panose="020B0604020202020204" pitchFamily="34" charset="0"/>
              <a:buChar char="•"/>
              <a:defRPr/>
            </a:pPr>
            <a:r>
              <a:rPr lang="en-US" sz="700" b="0" i="0" u="none" strike="noStrike" dirty="0">
                <a:solidFill>
                  <a:srgbClr val="000000"/>
                </a:solidFill>
                <a:effectLst/>
              </a:rPr>
              <a:t>Patient had additional co-morbidities including chronic venous insufficiency, arterial hypertension, deep vein thrombosis, rheumatoid arthritis, paroxysmal atrial fibrillation</a:t>
            </a:r>
            <a:endParaRPr lang="en-US" sz="700" b="0" i="0" u="none" strike="noStrike" dirty="0">
              <a:solidFill>
                <a:srgbClr val="000000"/>
              </a:solidFill>
              <a:effectLst/>
            </a:endParaRPr>
          </a:p>
          <a:p>
            <a:pPr marL="631825" lvl="1" indent="-174625">
              <a:buFont typeface="Arial" panose="020B0604020202020204" pitchFamily="34" charset="0"/>
              <a:buChar char="•"/>
              <a:defRPr/>
            </a:pPr>
            <a:endParaRPr lang="en-US" sz="1000" dirty="0">
              <a:solidFill>
                <a:srgbClr val="595A59">
                  <a:lumMod val="75000"/>
                </a:srgbClr>
              </a:solidFill>
              <a:effectLst>
                <a:glow>
                  <a:srgbClr val="000000"/>
                </a:glow>
              </a:effectLst>
              <a:latin typeface="+mj-lt"/>
              <a:cs typeface="Arial" panose="020B0604020202020204" pitchFamily="34" charset="0"/>
            </a:endParaRPr>
          </a:p>
          <a:p>
            <a:pPr marL="631825" lvl="1" indent="-174625">
              <a:buFont typeface="Arial" panose="020B0604020202020204" pitchFamily="34" charset="0"/>
              <a:buChar char="•"/>
            </a:pPr>
            <a:endParaRPr lang="en-US" sz="1000" dirty="0">
              <a:latin typeface="+mj-lt"/>
              <a:cs typeface="Arial" panose="020B0604020202020204" pitchFamily="34" charset="0"/>
            </a:endParaRPr>
          </a:p>
          <a:p>
            <a:pPr marL="174625" indent="-174625">
              <a:buFont typeface="Arial" panose="020B0604020202020204" pitchFamily="34" charset="0"/>
              <a:buChar char="•"/>
            </a:pPr>
            <a:endParaRPr lang="nl-BE" sz="1000" b="0" dirty="0">
              <a:solidFill>
                <a:schemeClr val="tx1">
                  <a:lumMod val="50000"/>
                </a:schemeClr>
              </a:solidFill>
              <a:effectLst>
                <a:glow>
                  <a:srgbClr val="000000"/>
                </a:glow>
              </a:effectLst>
              <a:latin typeface="+mj-lt"/>
              <a:cs typeface="Arial" panose="020B0604020202020204" pitchFamily="34" charset="0"/>
            </a:endParaRPr>
          </a:p>
          <a:p>
            <a:endParaRPr lang="en-US" sz="1000" dirty="0">
              <a:latin typeface="+mj-lt"/>
              <a:cs typeface="Arial" panose="020B0604020202020204" pitchFamily="34" charset="0"/>
            </a:endParaRPr>
          </a:p>
          <a:p>
            <a:endParaRPr lang="en-US" sz="1000" dirty="0">
              <a:latin typeface="+mj-lt"/>
              <a:cs typeface="Arial" panose="020B0604020202020204" pitchFamily="34" charset="0"/>
            </a:endParaRPr>
          </a:p>
          <a:p>
            <a:pPr marL="171450" marR="0" lvl="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defRPr/>
            </a:pPr>
            <a:endParaRPr lang="en-US" sz="1000" dirty="0">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40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1154113"/>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997DCFD-D15D-4A4F-8B5E-773D6D11DD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ADAPT study, the time between treatment cycles was at least five weeks (at least 8 weeks from the first infusion) and there were a maximum of three cycles</a:t>
            </a:r>
            <a:endParaRPr lang="en-US" dirty="0"/>
          </a:p>
          <a:p>
            <a:pPr marL="171450" indent="-171450">
              <a:buFont typeface="Arial" panose="020B0604020202020204" pitchFamily="34" charset="0"/>
              <a:buChar char="•"/>
            </a:pPr>
            <a:r>
              <a:rPr lang="en-US" dirty="0"/>
              <a:t>In the ADAPT+ study, the time between treatment cycles was at least 4 weeks (at least 7 weeks from the first infusion) and there were a maximum of 10 cycles (</a:t>
            </a:r>
            <a:r>
              <a:rPr lang="en-US" i="1" dirty="0"/>
              <a:t>As of the Feb 1, 2021 data cutoff</a:t>
            </a:r>
            <a:r>
              <a:rPr lang="en-US" dirty="0"/>
              <a:t>)</a:t>
            </a:r>
            <a:endParaRPr lang="en-US" dirty="0"/>
          </a:p>
          <a:p>
            <a:pPr marL="171450" indent="-171450">
              <a:buFont typeface="Arial" panose="020B0604020202020204" pitchFamily="34" charset="0"/>
              <a:buChar char="•"/>
            </a:pPr>
            <a:r>
              <a:rPr lang="en-US" dirty="0"/>
              <a:t>While 151 patients rolled over to the open-label extension, only 139 have received at least one dose as of Feb 2021. The remaining patients we either still responding from their last cycle during ADAPT, or dropped out between roll-over and when they would have received their first dose in ADAPT+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B44206-C036-4DE6-9946-ABCAD0A2FE62}"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40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40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40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40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lime-green error bars indicate the standard error range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4B44206-C036-4DE6-9946-ABCAD0A2F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ound Same Side Corner Rectangle 16"/>
          <p:cNvSpPr/>
          <p:nvPr userDrawn="1"/>
        </p:nvSpPr>
        <p:spPr>
          <a:xfrm rot="5400000">
            <a:off x="4652438" y="-3192348"/>
            <a:ext cx="2506124" cy="11811000"/>
          </a:xfrm>
          <a:prstGeom prst="round2SameRect">
            <a:avLst>
              <a:gd name="adj1" fmla="val 50000"/>
              <a:gd name="adj2" fmla="val 0"/>
            </a:avLst>
          </a:prstGeom>
          <a:solidFill>
            <a:srgbClr val="EEE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067800" y="6356350"/>
            <a:ext cx="2743200" cy="365125"/>
          </a:xfrm>
        </p:spPr>
        <p:txBody>
          <a:bodyPr/>
          <a:lstStyle>
            <a:lvl1pPr>
              <a:defRPr b="0"/>
            </a:lvl1pPr>
          </a:lstStyle>
          <a:p>
            <a:fld id="{B48761F4-F1F1-664A-8986-F3B9ABAB05F9}" type="slidenum">
              <a:rPr lang="en-US" smtClean="0"/>
            </a:fld>
            <a:endParaRPr lang="en-US" dirty="0"/>
          </a:p>
        </p:txBody>
      </p:sp>
      <p:sp>
        <p:nvSpPr>
          <p:cNvPr id="15" name="Text Placeholder 12"/>
          <p:cNvSpPr>
            <a:spLocks noGrp="1"/>
          </p:cNvSpPr>
          <p:nvPr>
            <p:ph type="body" sz="quarter" idx="16" hasCustomPrompt="1"/>
          </p:nvPr>
        </p:nvSpPr>
        <p:spPr>
          <a:xfrm>
            <a:off x="342900" y="4240905"/>
            <a:ext cx="11486664" cy="1714494"/>
          </a:xfrm>
          <a:prstGeom prst="rect">
            <a:avLst/>
          </a:prstGeom>
        </p:spPr>
        <p:txBody>
          <a:bodyPr lIns="0" tIns="0" rIns="0" bIns="0"/>
          <a:lstStyle>
            <a:lvl1pPr marL="0" indent="0">
              <a:lnSpc>
                <a:spcPct val="100000"/>
              </a:lnSpc>
              <a:spcBef>
                <a:spcPts val="0"/>
              </a:spcBef>
              <a:buFontTx/>
              <a:buNone/>
              <a:defRPr sz="1800">
                <a:solidFill>
                  <a:schemeClr val="tx2"/>
                </a:solidFill>
              </a:defRPr>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en-US"/>
              <a:t>Subhead text</a:t>
            </a:r>
            <a:endParaRPr lang="en-US"/>
          </a:p>
        </p:txBody>
      </p:sp>
      <p:sp>
        <p:nvSpPr>
          <p:cNvPr id="16" name="Text Placeholder 12"/>
          <p:cNvSpPr>
            <a:spLocks noGrp="1"/>
          </p:cNvSpPr>
          <p:nvPr>
            <p:ph type="body" sz="quarter" idx="15" hasCustomPrompt="1"/>
          </p:nvPr>
        </p:nvSpPr>
        <p:spPr>
          <a:xfrm>
            <a:off x="370524" y="1263515"/>
            <a:ext cx="10098613" cy="2393287"/>
          </a:xfrm>
          <a:prstGeom prst="rect">
            <a:avLst/>
          </a:prstGeom>
        </p:spPr>
        <p:txBody>
          <a:bodyPr lIns="0" tIns="0" rIns="0" bIns="0" anchor="b" anchorCtr="0"/>
          <a:lstStyle>
            <a:lvl1pPr marL="0" indent="0">
              <a:buNone/>
              <a:defRPr sz="4000" b="0" i="0">
                <a:solidFill>
                  <a:schemeClr val="accent3"/>
                </a:solidFill>
                <a:latin typeface="Calibri Light" panose="020F0302020204030204" pitchFamily="34" charset="0"/>
                <a:cs typeface="Calibri Light" panose="020F0302020204030204" pitchFamily="34" charset="0"/>
              </a:defRPr>
            </a:lvl1pPr>
            <a:lvl2pPr marL="457200" indent="0">
              <a:buNone/>
              <a:defRPr sz="2800">
                <a:solidFill>
                  <a:srgbClr val="91C351"/>
                </a:solidFill>
              </a:defRPr>
            </a:lvl2pPr>
            <a:lvl3pPr marL="914400" indent="0">
              <a:buNone/>
              <a:defRPr sz="2400">
                <a:solidFill>
                  <a:srgbClr val="91C351"/>
                </a:solidFill>
              </a:defRPr>
            </a:lvl3pPr>
            <a:lvl4pPr marL="1371600" indent="0">
              <a:buNone/>
              <a:defRPr sz="2000">
                <a:solidFill>
                  <a:srgbClr val="91C351"/>
                </a:solidFill>
              </a:defRPr>
            </a:lvl4pPr>
            <a:lvl5pPr marL="1828800" indent="0">
              <a:buNone/>
              <a:defRPr sz="2000">
                <a:solidFill>
                  <a:srgbClr val="91C351"/>
                </a:solidFill>
              </a:defRPr>
            </a:lvl5pPr>
          </a:lstStyle>
          <a:p>
            <a:pPr lvl="0"/>
            <a:r>
              <a:rPr lang="en-US"/>
              <a:t>Subject or Event Name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1014" y="356347"/>
            <a:ext cx="3932237" cy="1600200"/>
          </a:xfrm>
        </p:spPr>
        <p:txBody>
          <a:bodyPr anchor="t">
            <a:normAutofit/>
          </a:bodyPr>
          <a:lstStyle>
            <a:lvl1pPr>
              <a:defRPr sz="2800"/>
            </a:lvl1pPr>
          </a:lstStyle>
          <a:p>
            <a:r>
              <a:rPr lang="en-US"/>
              <a:t>Click to edit Master title style</a:t>
            </a:r>
            <a:endParaRPr lang="en-US"/>
          </a:p>
        </p:txBody>
      </p:sp>
      <p:sp>
        <p:nvSpPr>
          <p:cNvPr id="3" name="Content Placeholder 2"/>
          <p:cNvSpPr>
            <a:spLocks noGrp="1"/>
          </p:cNvSpPr>
          <p:nvPr>
            <p:ph idx="1"/>
          </p:nvPr>
        </p:nvSpPr>
        <p:spPr>
          <a:xfrm>
            <a:off x="4760259" y="987425"/>
            <a:ext cx="7070727" cy="5130987"/>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61014" y="1956546"/>
            <a:ext cx="3932237" cy="416186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55320" y="394191"/>
            <a:ext cx="9609268" cy="772997"/>
          </a:xfrm>
        </p:spPr>
        <p:txBody>
          <a:bodyPr anchor="t" anchorCtr="0"/>
          <a:lstStyle/>
          <a:p>
            <a:r>
              <a:rPr lang="en-US"/>
              <a:t>Click to edit Master title style</a:t>
            </a:r>
            <a:endParaRPr lang="en-GB"/>
          </a:p>
        </p:txBody>
      </p:sp>
      <p:sp>
        <p:nvSpPr>
          <p:cNvPr id="4" name="Slide Number Placeholder 3"/>
          <p:cNvSpPr>
            <a:spLocks noGrp="1"/>
          </p:cNvSpPr>
          <p:nvPr>
            <p:ph type="sldNum" sz="quarter" idx="11"/>
          </p:nvPr>
        </p:nvSpPr>
        <p:spPr/>
        <p:txBody>
          <a:bodyPr anchor="t" anchorCtr="0"/>
          <a:lstStyle/>
          <a:p>
            <a:fld id="{F72CE451-38B6-4970-B200-7962877A3A8C}" type="slidenum">
              <a:rPr lang="en-US" smtClean="0"/>
            </a:fld>
            <a:endParaRPr lang="en-US" dirty="0"/>
          </a:p>
        </p:txBody>
      </p:sp>
      <p:sp>
        <p:nvSpPr>
          <p:cNvPr id="8" name="Text Placeholder 7"/>
          <p:cNvSpPr>
            <a:spLocks noGrp="1"/>
          </p:cNvSpPr>
          <p:nvPr>
            <p:ph type="body" sz="quarter" idx="12"/>
          </p:nvPr>
        </p:nvSpPr>
        <p:spPr>
          <a:xfrm>
            <a:off x="647700" y="1578279"/>
            <a:ext cx="10934700" cy="4298645"/>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10" name="Text Placeholder 9"/>
          <p:cNvSpPr>
            <a:spLocks noGrp="1"/>
          </p:cNvSpPr>
          <p:nvPr>
            <p:ph type="body" sz="quarter" idx="13" hasCustomPrompt="1"/>
          </p:nvPr>
        </p:nvSpPr>
        <p:spPr>
          <a:xfrm>
            <a:off x="655638" y="6313619"/>
            <a:ext cx="10934700" cy="388839"/>
          </a:xfrm>
        </p:spPr>
        <p:txBody>
          <a:bodyPr tIns="0" anchor="b" anchorCtr="0">
            <a:noAutofit/>
          </a:bodyPr>
          <a:lstStyle>
            <a:lvl1pPr marL="0" indent="0">
              <a:spcBef>
                <a:spcPts val="0"/>
              </a:spcBef>
              <a:buNone/>
              <a:defRPr sz="1000" b="0" i="0">
                <a:solidFill>
                  <a:schemeClr val="accent4">
                    <a:lumMod val="50000"/>
                  </a:schemeClr>
                </a:solidFill>
                <a:latin typeface="Calibri" panose="020F0502020204030204" pitchFamily="34" charset="0"/>
                <a:cs typeface="Calibri" panose="020F0502020204030204" pitchFamily="34" charset="0"/>
              </a:defRPr>
            </a:lvl1pPr>
          </a:lstStyle>
          <a:p>
            <a:pPr lvl="0"/>
            <a:r>
              <a:rPr lang="en-US"/>
              <a:t>Insert footer content</a:t>
            </a:r>
            <a:endParaRPr lang="en-GB"/>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2" name="Title 1"/>
          <p:cNvSpPr>
            <a:spLocks noGrp="1"/>
          </p:cNvSpPr>
          <p:nvPr>
            <p:ph type="title"/>
          </p:nvPr>
        </p:nvSpPr>
        <p:spPr>
          <a:xfrm>
            <a:off x="655320" y="394190"/>
            <a:ext cx="9609268" cy="1747761"/>
          </a:xfrm>
        </p:spPr>
        <p:txBody>
          <a:bodyPr anchor="t" anchorCtr="0"/>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F72CE451-38B6-4970-B200-7962877A3A8C}" type="slidenum">
              <a:rPr lang="en-US" smtClean="0"/>
            </a:fld>
            <a:endParaRPr lang="en-US" dirty="0"/>
          </a:p>
        </p:txBody>
      </p:sp>
      <p:sp>
        <p:nvSpPr>
          <p:cNvPr id="6" name="Text Placeholder 9"/>
          <p:cNvSpPr>
            <a:spLocks noGrp="1"/>
          </p:cNvSpPr>
          <p:nvPr>
            <p:ph type="body" sz="quarter" idx="13" hasCustomPrompt="1"/>
          </p:nvPr>
        </p:nvSpPr>
        <p:spPr>
          <a:xfrm>
            <a:off x="655638" y="6313619"/>
            <a:ext cx="10934700" cy="388839"/>
          </a:xfrm>
        </p:spPr>
        <p:txBody>
          <a:bodyPr tIns="0"/>
          <a:lstStyle>
            <a:lvl1pPr marL="0" indent="0">
              <a:spcBef>
                <a:spcPts val="0"/>
              </a:spcBef>
              <a:buNone/>
              <a:defRPr sz="1000">
                <a:solidFill>
                  <a:schemeClr val="accent4">
                    <a:lumMod val="50000"/>
                  </a:schemeClr>
                </a:solidFill>
              </a:defRPr>
            </a:lvl1pPr>
          </a:lstStyle>
          <a:p>
            <a:pPr lvl="0"/>
            <a:r>
              <a:rPr lang="en-US"/>
              <a:t>Insert footer content</a:t>
            </a:r>
            <a:endParaRPr lang="en-GB"/>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entslide Busines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9840416" y="58356"/>
            <a:ext cx="1998512" cy="720000"/>
          </a:xfrm>
          <a:prstGeom prst="rect">
            <a:avLst/>
          </a:prstGeom>
        </p:spPr>
      </p:pic>
      <p:sp>
        <p:nvSpPr>
          <p:cNvPr id="6" name="Rectangle 5"/>
          <p:cNvSpPr/>
          <p:nvPr userDrawn="1"/>
        </p:nvSpPr>
        <p:spPr>
          <a:xfrm>
            <a:off x="9804400" y="142876"/>
            <a:ext cx="19812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sz="1800">
              <a:solidFill>
                <a:prstClr val="white"/>
              </a:solidFill>
            </a:endParaRPr>
          </a:p>
        </p:txBody>
      </p:sp>
      <p:pic>
        <p:nvPicPr>
          <p:cNvPr id="7" name="Picture 6"/>
          <p:cNvPicPr>
            <a:picLocks noChangeAspect="1"/>
          </p:cNvPicPr>
          <p:nvPr userDrawn="1"/>
        </p:nvPicPr>
        <p:blipFill rotWithShape="1">
          <a:blip r:embed="rId2"/>
          <a:srcRect t="3231" b="-2450"/>
          <a:stretch>
            <a:fillRect/>
          </a:stretch>
        </p:blipFill>
        <p:spPr>
          <a:xfrm>
            <a:off x="10193488" y="9526"/>
            <a:ext cx="1998512" cy="714375"/>
          </a:xfrm>
          <a:prstGeom prst="rect">
            <a:avLst/>
          </a:prstGeom>
        </p:spPr>
      </p:pic>
      <p:sp>
        <p:nvSpPr>
          <p:cNvPr id="9" name="Text Placeholder 8"/>
          <p:cNvSpPr>
            <a:spLocks noGrp="1"/>
          </p:cNvSpPr>
          <p:nvPr>
            <p:ph type="body" sz="quarter" idx="11"/>
          </p:nvPr>
        </p:nvSpPr>
        <p:spPr>
          <a:xfrm>
            <a:off x="431371" y="111606"/>
            <a:ext cx="8928100" cy="666750"/>
          </a:xfrm>
          <a:prstGeom prst="rect">
            <a:avLst/>
          </a:prstGeom>
        </p:spPr>
        <p:txBody>
          <a:bodyPr anchor="b"/>
          <a:lstStyle>
            <a:lvl1pPr marL="0" indent="0">
              <a:buNone/>
              <a:defRPr sz="2100" b="1">
                <a:solidFill>
                  <a:srgbClr val="003A6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endParaRPr lang="en-US"/>
          </a:p>
        </p:txBody>
      </p:sp>
      <p:sp>
        <p:nvSpPr>
          <p:cNvPr id="12" name="Slide Number Placeholder 5"/>
          <p:cNvSpPr>
            <a:spLocks noGrp="1"/>
          </p:cNvSpPr>
          <p:nvPr>
            <p:ph type="sldNum" sz="quarter" idx="4"/>
          </p:nvPr>
        </p:nvSpPr>
        <p:spPr>
          <a:xfrm>
            <a:off x="11280576" y="6309321"/>
            <a:ext cx="7452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854B7-DD3D-E64B-AC8F-128B40607D67}" type="slidenum">
              <a:rPr lang="en-US" smtClean="0"/>
            </a:fld>
            <a:endParaRPr lang="en-US" dirty="0"/>
          </a:p>
        </p:txBody>
      </p:sp>
      <p:sp>
        <p:nvSpPr>
          <p:cNvPr id="13" name="Rechthoek 7"/>
          <p:cNvSpPr/>
          <p:nvPr userDrawn="1"/>
        </p:nvSpPr>
        <p:spPr>
          <a:xfrm>
            <a:off x="0" y="6741368"/>
            <a:ext cx="12192000" cy="144016"/>
          </a:xfrm>
          <a:prstGeom prst="rect">
            <a:avLst/>
          </a:prstGeom>
          <a:gradFill>
            <a:gsLst>
              <a:gs pos="0">
                <a:srgbClr val="003A69"/>
              </a:gs>
              <a:gs pos="100000">
                <a:srgbClr val="2A6EB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BE" sz="1800">
              <a:solidFill>
                <a:prstClr val="white"/>
              </a:solidFill>
            </a:endParaRPr>
          </a:p>
        </p:txBody>
      </p:sp>
      <p:sp>
        <p:nvSpPr>
          <p:cNvPr id="8"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a:xfrm>
            <a:off x="374460" y="1485900"/>
            <a:ext cx="6712139" cy="4134365"/>
          </a:xfrm>
        </p:spPr>
        <p:txBody>
          <a:bodyPr>
            <a:noAutofit/>
          </a:bodyPr>
          <a:lstStyle>
            <a:lvl1pPr>
              <a:defRPr sz="2000"/>
            </a:lvl1pPr>
            <a:lvl2pPr>
              <a:defRPr sz="1800"/>
            </a:lvl2pPr>
            <a:lvl3pPr>
              <a:defRPr sz="2000"/>
            </a:lvl3pPr>
            <a:lvl4pPr>
              <a:defRPr sz="2000"/>
            </a:lvl4pPr>
            <a:lvl5pPr>
              <a:defRPr sz="2000"/>
            </a:lvl5pPr>
          </a:lstStyle>
          <a:p>
            <a:pPr lvl="0"/>
            <a:r>
              <a:rPr lang="en-US"/>
              <a:t>Click to edit Master text styles</a:t>
            </a:r>
            <a:endParaRPr lang="en-US"/>
          </a:p>
          <a:p>
            <a:pPr lvl="1"/>
            <a:r>
              <a:rPr lang="en-US"/>
              <a:t>Second level</a:t>
            </a:r>
            <a:endParaRPr lang="en-US"/>
          </a:p>
          <a:p>
            <a:pPr lvl="2"/>
            <a:endParaRPr lang="en-US"/>
          </a:p>
        </p:txBody>
      </p:sp>
      <p:sp>
        <p:nvSpPr>
          <p:cNvPr id="6" name="Slide Number Placeholder 5"/>
          <p:cNvSpPr>
            <a:spLocks noGrp="1"/>
          </p:cNvSpPr>
          <p:nvPr>
            <p:ph type="sldNum" sz="quarter" idx="12"/>
          </p:nvPr>
        </p:nvSpPr>
        <p:spPr/>
        <p:txBody>
          <a:bodyPr/>
          <a:lstStyle/>
          <a:p>
            <a:fld id="{B48761F4-F1F1-664A-8986-F3B9ABAB05F9}" type="slidenum">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ound Same Side Corner Rectangle 6"/>
          <p:cNvSpPr/>
          <p:nvPr userDrawn="1"/>
        </p:nvSpPr>
        <p:spPr>
          <a:xfrm rot="5400000">
            <a:off x="4828856" y="-3015930"/>
            <a:ext cx="2153288" cy="1181100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2"/>
          <p:cNvSpPr>
            <a:spLocks noGrp="1"/>
          </p:cNvSpPr>
          <p:nvPr>
            <p:ph type="body" sz="quarter" idx="15" hasCustomPrompt="1"/>
          </p:nvPr>
        </p:nvSpPr>
        <p:spPr>
          <a:xfrm>
            <a:off x="370524" y="2190160"/>
            <a:ext cx="10098613" cy="1455737"/>
          </a:xfrm>
          <a:prstGeom prst="rect">
            <a:avLst/>
          </a:prstGeom>
        </p:spPr>
        <p:txBody>
          <a:bodyPr lIns="0" tIns="0" rIns="0" bIns="0" anchor="b" anchorCtr="0"/>
          <a:lstStyle>
            <a:lvl1pPr marL="0" indent="0">
              <a:buNone/>
              <a:defRPr sz="3200" b="0" i="0">
                <a:solidFill>
                  <a:schemeClr val="accent3"/>
                </a:solidFill>
                <a:latin typeface="Calibri Light" panose="020F0302020204030204" pitchFamily="34" charset="0"/>
                <a:cs typeface="Calibri Light" panose="020F0302020204030204" pitchFamily="34" charset="0"/>
              </a:defRPr>
            </a:lvl1pPr>
            <a:lvl2pPr marL="457200" indent="0">
              <a:buNone/>
              <a:defRPr sz="2800">
                <a:solidFill>
                  <a:srgbClr val="91C351"/>
                </a:solidFill>
              </a:defRPr>
            </a:lvl2pPr>
            <a:lvl3pPr marL="914400" indent="0">
              <a:buNone/>
              <a:defRPr sz="2400">
                <a:solidFill>
                  <a:srgbClr val="91C351"/>
                </a:solidFill>
              </a:defRPr>
            </a:lvl3pPr>
            <a:lvl4pPr marL="1371600" indent="0">
              <a:buNone/>
              <a:defRPr sz="2000">
                <a:solidFill>
                  <a:srgbClr val="91C351"/>
                </a:solidFill>
              </a:defRPr>
            </a:lvl4pPr>
            <a:lvl5pPr marL="1828800" indent="0">
              <a:buNone/>
              <a:defRPr sz="2000">
                <a:solidFill>
                  <a:srgbClr val="91C351"/>
                </a:solidFill>
              </a:defRPr>
            </a:lvl5pPr>
          </a:lstStyle>
          <a:p>
            <a:pPr lvl="0"/>
            <a:r>
              <a:rPr lang="en-US"/>
              <a:t>Breaker Slide Title</a:t>
            </a:r>
            <a:endParaRPr lang="en-US"/>
          </a:p>
        </p:txBody>
      </p:sp>
      <p:sp>
        <p:nvSpPr>
          <p:cNvPr id="9" name="Text Placeholder 12"/>
          <p:cNvSpPr>
            <a:spLocks noGrp="1"/>
          </p:cNvSpPr>
          <p:nvPr>
            <p:ph type="body" sz="quarter" idx="16" hasCustomPrompt="1"/>
          </p:nvPr>
        </p:nvSpPr>
        <p:spPr>
          <a:xfrm>
            <a:off x="344679" y="4410384"/>
            <a:ext cx="11484887" cy="1342116"/>
          </a:xfrm>
          <a:prstGeom prst="rect">
            <a:avLst/>
          </a:prstGeom>
        </p:spPr>
        <p:txBody>
          <a:bodyPr lIns="0" tIns="0" rIns="0" bIns="0"/>
          <a:lstStyle>
            <a:lvl1pPr marL="0" indent="0">
              <a:lnSpc>
                <a:spcPct val="100000"/>
              </a:lnSpc>
              <a:spcBef>
                <a:spcPts val="0"/>
              </a:spcBef>
              <a:buFontTx/>
              <a:buNone/>
              <a:defRPr sz="2000">
                <a:solidFill>
                  <a:schemeClr val="tx2"/>
                </a:solidFill>
              </a:defRPr>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en-US"/>
              <a:t>Subtitle text</a:t>
            </a:r>
            <a:endParaRPr lang="en-US"/>
          </a:p>
        </p:txBody>
      </p:sp>
      <p:sp>
        <p:nvSpPr>
          <p:cNvPr id="6" name="Slide Number Placeholder 5"/>
          <p:cNvSpPr>
            <a:spLocks noGrp="1"/>
          </p:cNvSpPr>
          <p:nvPr>
            <p:ph type="sldNum" sz="quarter" idx="12"/>
          </p:nvPr>
        </p:nvSpPr>
        <p:spPr>
          <a:xfrm>
            <a:off x="9097537" y="6356350"/>
            <a:ext cx="2743200" cy="365125"/>
          </a:xfrm>
        </p:spPr>
        <p:txBody>
          <a:bodyPr/>
          <a:lstStyle>
            <a:lvl1pPr>
              <a:defRPr b="0">
                <a:solidFill>
                  <a:schemeClr val="tx1"/>
                </a:solidFill>
              </a:defRPr>
            </a:lvl1pPr>
          </a:lstStyle>
          <a:p>
            <a:fld id="{B48761F4-F1F1-664A-8986-F3B9ABAB05F9}"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Rounded Corners 8"/>
          <p:cNvSpPr/>
          <p:nvPr userDrawn="1"/>
        </p:nvSpPr>
        <p:spPr>
          <a:xfrm rot="5400000">
            <a:off x="4805493" y="-932740"/>
            <a:ext cx="2229862" cy="11840848"/>
          </a:xfrm>
          <a:prstGeom prst="round2SameRect">
            <a:avLst>
              <a:gd name="adj1" fmla="val 50000"/>
              <a:gd name="adj2" fmla="val 0"/>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8"/>
          <p:cNvSpPr/>
          <p:nvPr userDrawn="1"/>
        </p:nvSpPr>
        <p:spPr>
          <a:xfrm rot="5400000">
            <a:off x="4811210" y="-3307965"/>
            <a:ext cx="2229864" cy="11840847"/>
          </a:xfrm>
          <a:prstGeom prst="round2SameRect">
            <a:avLst>
              <a:gd name="adj1" fmla="val 50000"/>
              <a:gd name="adj2" fmla="val 0"/>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a:xfrm>
            <a:off x="374461" y="1589014"/>
            <a:ext cx="10679021" cy="20300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761F4-F1F1-664A-8986-F3B9ABAB05F9}" type="slidenum">
              <a:rPr lang="en-US" smtClean="0"/>
            </a:fld>
            <a:endParaRPr lang="en-US" dirty="0"/>
          </a:p>
        </p:txBody>
      </p:sp>
      <p:sp>
        <p:nvSpPr>
          <p:cNvPr id="9" name="Content Placeholder 8"/>
          <p:cNvSpPr>
            <a:spLocks noGrp="1"/>
          </p:cNvSpPr>
          <p:nvPr>
            <p:ph sz="quarter" idx="13"/>
          </p:nvPr>
        </p:nvSpPr>
        <p:spPr>
          <a:xfrm>
            <a:off x="374650" y="3934377"/>
            <a:ext cx="10679113" cy="21066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74461" y="1492623"/>
            <a:ext cx="5645339" cy="4684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84226" y="1492623"/>
            <a:ext cx="5645339" cy="4684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4023" y="365125"/>
            <a:ext cx="10951023" cy="969264"/>
          </a:xfrm>
        </p:spPr>
        <p:txBody>
          <a:bodyPr/>
          <a:lstStyle/>
          <a:p>
            <a:r>
              <a:rPr lang="en-US"/>
              <a:t>Click to edit Master title style</a:t>
            </a:r>
            <a:endParaRPr lang="en-US"/>
          </a:p>
        </p:txBody>
      </p:sp>
      <p:sp>
        <p:nvSpPr>
          <p:cNvPr id="3" name="Text Placeholder 2"/>
          <p:cNvSpPr>
            <a:spLocks noGrp="1"/>
          </p:cNvSpPr>
          <p:nvPr>
            <p:ph type="body" idx="1"/>
          </p:nvPr>
        </p:nvSpPr>
        <p:spPr>
          <a:xfrm>
            <a:off x="374461" y="1487582"/>
            <a:ext cx="5623114" cy="823912"/>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374461" y="2311494"/>
            <a:ext cx="5623114"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8293" y="1487582"/>
            <a:ext cx="5650807" cy="823912"/>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8293" y="2311494"/>
            <a:ext cx="565080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ound Same Side Corner Rectangle 10"/>
          <p:cNvSpPr/>
          <p:nvPr userDrawn="1"/>
        </p:nvSpPr>
        <p:spPr>
          <a:xfrm rot="16200000">
            <a:off x="8759435" y="-1117208"/>
            <a:ext cx="863694" cy="5993710"/>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Same Side Corner Rectangle 9"/>
          <p:cNvSpPr/>
          <p:nvPr userDrawn="1"/>
        </p:nvSpPr>
        <p:spPr>
          <a:xfrm rot="5400000">
            <a:off x="2565007" y="-1117207"/>
            <a:ext cx="863694" cy="5993708"/>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4023" y="365125"/>
            <a:ext cx="10951023" cy="969264"/>
          </a:xfrm>
        </p:spPr>
        <p:txBody>
          <a:bodyPr/>
          <a:lstStyle/>
          <a:p>
            <a:r>
              <a:rPr lang="en-US"/>
              <a:t>Click to edit Master title style</a:t>
            </a:r>
            <a:endParaRPr lang="en-US"/>
          </a:p>
        </p:txBody>
      </p:sp>
      <p:sp>
        <p:nvSpPr>
          <p:cNvPr id="3" name="Text Placeholder 2"/>
          <p:cNvSpPr>
            <a:spLocks noGrp="1"/>
          </p:cNvSpPr>
          <p:nvPr>
            <p:ph type="body" idx="1"/>
          </p:nvPr>
        </p:nvSpPr>
        <p:spPr>
          <a:xfrm>
            <a:off x="374461" y="1487582"/>
            <a:ext cx="5300382" cy="823912"/>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374461" y="2311494"/>
            <a:ext cx="530038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548718" y="1487582"/>
            <a:ext cx="5300382" cy="823912"/>
          </a:xfr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548718" y="2311494"/>
            <a:ext cx="530038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SE TH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4" name="Footer Placeholder 3"/>
          <p:cNvSpPr>
            <a:spLocks noGrp="1"/>
          </p:cNvSpPr>
          <p:nvPr>
            <p:ph type="ftr" sz="quarter" idx="11"/>
          </p:nvPr>
        </p:nvSpPr>
        <p:spPr/>
        <p:txBody>
          <a:bodyPr/>
          <a:lstStyle>
            <a:lvl1pPr>
              <a:defRPr sz="1000" b="0" i="0">
                <a:latin typeface="Calibri" panose="020F0502020204030204" pitchFamily="34" charset="0"/>
                <a:cs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sz="1000"/>
            </a:lvl1pPr>
          </a:lstStyle>
          <a:p>
            <a:fld id="{B48761F4-F1F1-664A-8986-F3B9ABAB05F9}" type="slidenum">
              <a:rPr lang="en-US" smtClean="0"/>
            </a:fld>
            <a:endParaRPr lang="en-US" dirty="0"/>
          </a:p>
        </p:txBody>
      </p:sp>
      <p:sp>
        <p:nvSpPr>
          <p:cNvPr id="6" name="Content Placeholder 5"/>
          <p:cNvSpPr>
            <a:spLocks noGrp="1"/>
          </p:cNvSpPr>
          <p:nvPr>
            <p:ph sz="quarter" idx="13"/>
          </p:nvPr>
        </p:nvSpPr>
        <p:spPr>
          <a:xfrm>
            <a:off x="374650" y="1485900"/>
            <a:ext cx="11474450" cy="3695700"/>
          </a:xfrm>
        </p:spPr>
        <p:txBody>
          <a:bodyPr>
            <a:no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461" y="365125"/>
            <a:ext cx="11455104" cy="970155"/>
          </a:xfrm>
          <a:prstGeom prst="rect">
            <a:avLst/>
          </a:prstGeom>
        </p:spPr>
        <p:txBody>
          <a:bodyPr vert="horz" lIns="91440" tIns="45720" rIns="91440" bIns="45720" rtlCol="0" anchor="t">
            <a:normAutofit/>
          </a:bodyPr>
          <a:lstStyle/>
          <a:p>
            <a:r>
              <a:rPr lang="en-US"/>
              <a:t>Click to edit Master title style</a:t>
            </a:r>
            <a:endParaRPr lang="en-US"/>
          </a:p>
        </p:txBody>
      </p:sp>
      <p:sp>
        <p:nvSpPr>
          <p:cNvPr id="3" name="Text Placeholder 2"/>
          <p:cNvSpPr>
            <a:spLocks noGrp="1"/>
          </p:cNvSpPr>
          <p:nvPr>
            <p:ph type="body" idx="1"/>
          </p:nvPr>
        </p:nvSpPr>
        <p:spPr>
          <a:xfrm>
            <a:off x="374461" y="1491907"/>
            <a:ext cx="11455104" cy="473884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74461" y="6356350"/>
            <a:ext cx="10679021" cy="365125"/>
          </a:xfrm>
          <a:prstGeom prst="rect">
            <a:avLst/>
          </a:prstGeom>
        </p:spPr>
        <p:txBody>
          <a:bodyPr vert="horz" lIns="91440" tIns="45720" rIns="91440" bIns="45720" rtlCol="0" anchor="b"/>
          <a:lstStyle>
            <a:lvl1pPr algn="l">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11187953" y="6356350"/>
            <a:ext cx="664744" cy="365125"/>
          </a:xfrm>
          <a:prstGeom prst="rect">
            <a:avLst/>
          </a:prstGeom>
        </p:spPr>
        <p:txBody>
          <a:bodyPr vert="horz" lIns="91440" tIns="45720" rIns="91440" bIns="45720" rtlCol="0" anchor="ctr"/>
          <a:lstStyle>
            <a:lvl1pPr algn="r">
              <a:defRPr sz="1200" b="0">
                <a:solidFill>
                  <a:schemeClr val="tx2"/>
                </a:solidFill>
              </a:defRPr>
            </a:lvl1pPr>
          </a:lstStyle>
          <a:p>
            <a:fld id="{B48761F4-F1F1-664A-8986-F3B9ABAB05F9}"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chart" Target="../charts/chart12.xml"/><Relationship Id="rId1" Type="http://schemas.openxmlformats.org/officeDocument/2006/relationships/chart" Target="../charts/chart1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chart" Target="../charts/chart14.xml"/><Relationship Id="rId1" Type="http://schemas.openxmlformats.org/officeDocument/2006/relationships/chart" Target="../charts/char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0" Type="http://schemas.openxmlformats.org/officeDocument/2006/relationships/notesSlide" Target="../notesSlides/notesSlide3.xml"/><Relationship Id="rId4" Type="http://schemas.openxmlformats.org/officeDocument/2006/relationships/image" Target="../media/image6.png"/><Relationship Id="rId39" Type="http://schemas.openxmlformats.org/officeDocument/2006/relationships/slideLayout" Target="../slideLayouts/slideLayout2.xml"/><Relationship Id="rId38" Type="http://schemas.openxmlformats.org/officeDocument/2006/relationships/image" Target="../media/image40.png"/><Relationship Id="rId37" Type="http://schemas.openxmlformats.org/officeDocument/2006/relationships/image" Target="../media/image39.png"/><Relationship Id="rId36" Type="http://schemas.openxmlformats.org/officeDocument/2006/relationships/image" Target="../media/image38.png"/><Relationship Id="rId35" Type="http://schemas.openxmlformats.org/officeDocument/2006/relationships/image" Target="../media/image37.png"/><Relationship Id="rId34" Type="http://schemas.openxmlformats.org/officeDocument/2006/relationships/image" Target="../media/image36.png"/><Relationship Id="rId33" Type="http://schemas.openxmlformats.org/officeDocument/2006/relationships/image" Target="../media/image35.png"/><Relationship Id="rId32" Type="http://schemas.openxmlformats.org/officeDocument/2006/relationships/image" Target="../media/image34.png"/><Relationship Id="rId31" Type="http://schemas.openxmlformats.org/officeDocument/2006/relationships/image" Target="../media/image33.png"/><Relationship Id="rId30" Type="http://schemas.openxmlformats.org/officeDocument/2006/relationships/image" Target="../media/image32.png"/><Relationship Id="rId3" Type="http://schemas.openxmlformats.org/officeDocument/2006/relationships/image" Target="../media/image5.png"/><Relationship Id="rId29" Type="http://schemas.openxmlformats.org/officeDocument/2006/relationships/image" Target="../media/image31.png"/><Relationship Id="rId28" Type="http://schemas.openxmlformats.org/officeDocument/2006/relationships/image" Target="../media/image30.png"/><Relationship Id="rId27" Type="http://schemas.openxmlformats.org/officeDocument/2006/relationships/image" Target="../media/image29.png"/><Relationship Id="rId26" Type="http://schemas.openxmlformats.org/officeDocument/2006/relationships/image" Target="../media/image28.png"/><Relationship Id="rId25" Type="http://schemas.openxmlformats.org/officeDocument/2006/relationships/image" Target="../media/image27.png"/><Relationship Id="rId24" Type="http://schemas.openxmlformats.org/officeDocument/2006/relationships/image" Target="../media/image26.png"/><Relationship Id="rId23" Type="http://schemas.openxmlformats.org/officeDocument/2006/relationships/image" Target="../media/image25.png"/><Relationship Id="rId22" Type="http://schemas.openxmlformats.org/officeDocument/2006/relationships/image" Target="../media/image24.png"/><Relationship Id="rId21" Type="http://schemas.openxmlformats.org/officeDocument/2006/relationships/image" Target="../media/image23.png"/><Relationship Id="rId20" Type="http://schemas.openxmlformats.org/officeDocument/2006/relationships/image" Target="../media/image22.png"/><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44.svg"/><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chart" Target="../charts/chart4.xml"/><Relationship Id="rId1" Type="http://schemas.openxmlformats.org/officeDocument/2006/relationships/chart" Target="../charts/chart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chart" Target="../charts/chart6.xml"/><Relationship Id="rId1" Type="http://schemas.openxmlformats.org/officeDocument/2006/relationships/chart" Target="../charts/chart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chart" Target="../charts/chart8.xml"/><Relationship Id="rId1" Type="http://schemas.openxmlformats.org/officeDocument/2006/relationships/chart" Target="../charts/char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chart" Target="../charts/chart10.xml"/><Relationship Id="rId1"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2900" y="4240905"/>
            <a:ext cx="11486664" cy="1237106"/>
          </a:xfrm>
        </p:spPr>
        <p:txBody>
          <a:bodyPr>
            <a:normAutofit/>
          </a:bodyPr>
          <a:lstStyle/>
          <a:p>
            <a:r>
              <a:rPr lang="en-US" dirty="0"/>
              <a:t>Masayuki Masuda,</a:t>
            </a:r>
            <a:r>
              <a:rPr lang="en-US" baseline="30000" dirty="0"/>
              <a:t>1</a:t>
            </a:r>
            <a:r>
              <a:rPr lang="en-US" dirty="0"/>
              <a:t> Hiroyuki Murai,</a:t>
            </a:r>
            <a:r>
              <a:rPr lang="en-US" baseline="30000" dirty="0"/>
              <a:t>2</a:t>
            </a:r>
            <a:r>
              <a:rPr lang="en-US" dirty="0"/>
              <a:t> Yasushi Suzuki,</a:t>
            </a:r>
            <a:r>
              <a:rPr lang="en-US" baseline="30000" dirty="0"/>
              <a:t>3</a:t>
            </a:r>
            <a:r>
              <a:rPr lang="en-US" dirty="0"/>
              <a:t> Shingo Konno,</a:t>
            </a:r>
            <a:r>
              <a:rPr lang="en-US" baseline="30000" dirty="0"/>
              <a:t>4</a:t>
            </a:r>
            <a:r>
              <a:rPr lang="en-US" dirty="0"/>
              <a:t> Makoto Samukawa,</a:t>
            </a:r>
            <a:r>
              <a:rPr lang="en-US" baseline="30000" dirty="0"/>
              <a:t>5</a:t>
            </a:r>
            <a:r>
              <a:rPr lang="en-US" dirty="0"/>
              <a:t> Takamichi Sugimoto,</a:t>
            </a:r>
            <a:r>
              <a:rPr lang="en-US" baseline="30000" dirty="0"/>
              <a:t>6</a:t>
            </a:r>
            <a:r>
              <a:rPr lang="en-US" dirty="0"/>
              <a:t> Daisuke Yamamoto,</a:t>
            </a:r>
            <a:r>
              <a:rPr lang="en-US" baseline="30000" dirty="0"/>
              <a:t>7</a:t>
            </a:r>
            <a:r>
              <a:rPr lang="en-US" dirty="0"/>
              <a:t> Antonio Guglietta,</a:t>
            </a:r>
            <a:r>
              <a:rPr lang="en-US" baseline="30000" dirty="0"/>
              <a:t>8</a:t>
            </a:r>
            <a:r>
              <a:rPr lang="en-US" dirty="0"/>
              <a:t> Peter Ulrichts,</a:t>
            </a:r>
            <a:r>
              <a:rPr lang="en-US" baseline="30000" dirty="0"/>
              <a:t>8</a:t>
            </a:r>
            <a:r>
              <a:rPr lang="en-US" dirty="0"/>
              <a:t> Caroline T’joen,</a:t>
            </a:r>
            <a:r>
              <a:rPr lang="en-US" baseline="30000" dirty="0"/>
              <a:t>8</a:t>
            </a:r>
            <a:r>
              <a:rPr lang="en-US" dirty="0"/>
              <a:t> Tomohiro Imai,</a:t>
            </a:r>
            <a:r>
              <a:rPr lang="en-US" baseline="30000" dirty="0"/>
              <a:t>9</a:t>
            </a:r>
            <a:r>
              <a:rPr lang="en-US" dirty="0"/>
              <a:t> Masanori Takahashi,</a:t>
            </a:r>
            <a:r>
              <a:rPr lang="en-US" baseline="30000" dirty="0"/>
              <a:t>10</a:t>
            </a:r>
            <a:r>
              <a:rPr lang="en-US" dirty="0"/>
              <a:t> Akiyuki Uzawa,</a:t>
            </a:r>
            <a:r>
              <a:rPr lang="en-US" baseline="30000" dirty="0"/>
              <a:t>11</a:t>
            </a:r>
            <a:r>
              <a:rPr lang="en-US" dirty="0"/>
              <a:t> Kimiaki Utsugisawa,</a:t>
            </a:r>
            <a:r>
              <a:rPr lang="en-US" baseline="30000" dirty="0"/>
              <a:t>12 </a:t>
            </a:r>
            <a:r>
              <a:rPr lang="en-US" dirty="0"/>
              <a:t>for the ADAPT Investigator Study Group</a:t>
            </a:r>
            <a:endParaRPr lang="en-US" dirty="0"/>
          </a:p>
        </p:txBody>
      </p:sp>
      <p:sp>
        <p:nvSpPr>
          <p:cNvPr id="4" name="Text Placeholder 3"/>
          <p:cNvSpPr>
            <a:spLocks noGrp="1"/>
          </p:cNvSpPr>
          <p:nvPr>
            <p:ph type="body" sz="quarter" idx="15"/>
          </p:nvPr>
        </p:nvSpPr>
        <p:spPr/>
        <p:txBody>
          <a:bodyPr/>
          <a:lstStyle/>
          <a:p>
            <a:r>
              <a:rPr lang="en-US" dirty="0"/>
              <a:t>Evaluation of the Long-Term Safety and Efficacy of Efgartigimod in Japanese Patients With Generalized </a:t>
            </a:r>
            <a:r>
              <a:rPr lang="en-US"/>
              <a:t>Myasthenia Gravis</a:t>
            </a:r>
            <a:endParaRPr lang="en-US" dirty="0"/>
          </a:p>
        </p:txBody>
      </p:sp>
      <p:pic>
        <p:nvPicPr>
          <p:cNvPr id="6" name="Picture 5"/>
          <p:cNvPicPr>
            <a:picLocks noChangeAspect="1"/>
          </p:cNvPicPr>
          <p:nvPr/>
        </p:nvPicPr>
        <p:blipFill>
          <a:blip r:embed="rId1"/>
          <a:stretch>
            <a:fillRect/>
          </a:stretch>
        </p:blipFill>
        <p:spPr>
          <a:xfrm>
            <a:off x="249055" y="78908"/>
            <a:ext cx="1999195" cy="1321267"/>
          </a:xfrm>
          <a:prstGeom prst="rect">
            <a:avLst/>
          </a:prstGeom>
        </p:spPr>
      </p:pic>
      <p:sp>
        <p:nvSpPr>
          <p:cNvPr id="13" name="TextBox 12"/>
          <p:cNvSpPr txBox="1"/>
          <p:nvPr/>
        </p:nvSpPr>
        <p:spPr>
          <a:xfrm>
            <a:off x="249055" y="5863905"/>
            <a:ext cx="114866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1</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Tokyo Medical University,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International University of Health and Welfare,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3</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Sendai Medical Center,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4</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Toho University Ohashi Hospital Medical Center,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5</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Kindai University Hospital,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6</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Hiroshima University,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7</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Sapporo Medical University Hospital,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8</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argenx,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9</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Hakone Hospital,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10</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Osaka University Hospital,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11</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Chiba University,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12</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Hanamaki General Hospital</a:t>
            </a:r>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sp>
        <p:nvSpPr>
          <p:cNvPr id="14" name="Slide Number Placeholder 13"/>
          <p:cNvSpPr>
            <a:spLocks noGrp="1"/>
          </p:cNvSpPr>
          <p:nvPr>
            <p:ph type="sldNum" sz="quarter" idx="12"/>
          </p:nvPr>
        </p:nvSpPr>
        <p:spPr/>
        <p:txBody>
          <a:bodyPr/>
          <a:lstStyle/>
          <a:p>
            <a:fld id="{B48761F4-F1F1-664A-8986-F3B9ABAB05F9}" type="slidenum">
              <a:rPr lang="en-US" smtClean="0"/>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 name="Rectangle: Rounded Corners 130"/>
          <p:cNvSpPr/>
          <p:nvPr/>
        </p:nvSpPr>
        <p:spPr>
          <a:xfrm>
            <a:off x="-1" y="5189706"/>
            <a:ext cx="12192001" cy="109504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3" name="Content Placeholder 6"/>
          <p:cNvGraphicFramePr/>
          <p:nvPr/>
        </p:nvGraphicFramePr>
        <p:xfrm>
          <a:off x="6744829" y="1531766"/>
          <a:ext cx="5502225" cy="5006975"/>
        </p:xfrm>
        <a:graphic>
          <a:graphicData uri="http://schemas.openxmlformats.org/drawingml/2006/chart">
            <c:chart xmlns:c="http://schemas.openxmlformats.org/drawingml/2006/chart" xmlns:r="http://schemas.openxmlformats.org/officeDocument/2006/relationships" r:id="rId1"/>
          </a:graphicData>
        </a:graphic>
      </p:graphicFrame>
      <p:cxnSp>
        <p:nvCxnSpPr>
          <p:cNvPr id="133" name="Straight Arrow Connector 132"/>
          <p:cNvCxnSpPr/>
          <p:nvPr/>
        </p:nvCxnSpPr>
        <p:spPr>
          <a:xfrm flipV="1">
            <a:off x="11888076" y="1726196"/>
            <a:ext cx="0" cy="3392535"/>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11903313" y="5221100"/>
            <a:ext cx="0" cy="94768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0638283" y="3032686"/>
            <a:ext cx="1431490" cy="523220"/>
          </a:xfrm>
          <a:prstGeom prst="rect">
            <a:avLst/>
          </a:prstGeom>
          <a:solidFill>
            <a:schemeClr val="bg1"/>
          </a:solidFill>
        </p:spPr>
        <p:txBody>
          <a:bodyPr wrap="square" rtlCol="0">
            <a:spAutoFit/>
          </a:bodyPr>
          <a:lstStyle/>
          <a:p>
            <a:pPr algn="r"/>
            <a:r>
              <a:rPr lang="en-US" sz="1350" b="1" dirty="0">
                <a:solidFill>
                  <a:schemeClr val="accent3"/>
                </a:solidFill>
              </a:rPr>
              <a:t>CMI </a:t>
            </a:r>
            <a:br>
              <a:rPr lang="en-US" sz="1350" b="1" dirty="0">
                <a:solidFill>
                  <a:schemeClr val="accent3"/>
                </a:solidFill>
              </a:rPr>
            </a:br>
            <a:r>
              <a:rPr lang="en-US" sz="1350" dirty="0">
                <a:solidFill>
                  <a:schemeClr val="accent3"/>
                </a:solidFill>
              </a:rPr>
              <a:t>(Cumulative %)</a:t>
            </a:r>
            <a:endParaRPr lang="en-US" sz="1350" dirty="0">
              <a:solidFill>
                <a:schemeClr val="accent3"/>
              </a:solidFill>
            </a:endParaRPr>
          </a:p>
        </p:txBody>
      </p:sp>
      <p:sp>
        <p:nvSpPr>
          <p:cNvPr id="136" name="TextBox 135"/>
          <p:cNvSpPr txBox="1"/>
          <p:nvPr/>
        </p:nvSpPr>
        <p:spPr>
          <a:xfrm>
            <a:off x="10816055" y="5358159"/>
            <a:ext cx="1253718" cy="523220"/>
          </a:xfrm>
          <a:prstGeom prst="rect">
            <a:avLst/>
          </a:prstGeom>
          <a:solidFill>
            <a:srgbClr val="F2F2F2"/>
          </a:solidFill>
        </p:spPr>
        <p:txBody>
          <a:bodyPr wrap="square" rtlCol="0">
            <a:spAutoFit/>
          </a:bodyPr>
          <a:lstStyle/>
          <a:p>
            <a:pPr algn="r"/>
            <a:r>
              <a:rPr lang="en-US" sz="1350" b="1" dirty="0">
                <a:solidFill>
                  <a:srgbClr val="595A59"/>
                </a:solidFill>
              </a:rPr>
              <a:t>No CMI </a:t>
            </a:r>
            <a:br>
              <a:rPr lang="en-US" sz="1350" b="1" dirty="0">
                <a:solidFill>
                  <a:srgbClr val="595A59"/>
                </a:solidFill>
              </a:rPr>
            </a:br>
            <a:r>
              <a:rPr lang="en-US" sz="1350" dirty="0">
                <a:solidFill>
                  <a:srgbClr val="595A59"/>
                </a:solidFill>
              </a:rPr>
              <a:t>(Categorical %)</a:t>
            </a:r>
            <a:endParaRPr lang="en-US" sz="1350" dirty="0">
              <a:solidFill>
                <a:srgbClr val="595A59"/>
              </a:solidFill>
            </a:endParaRPr>
          </a:p>
        </p:txBody>
      </p:sp>
      <p:graphicFrame>
        <p:nvGraphicFramePr>
          <p:cNvPr id="7" name="Content Placeholder 6"/>
          <p:cNvGraphicFramePr>
            <a:graphicFrameLocks noGrp="1"/>
          </p:cNvGraphicFramePr>
          <p:nvPr>
            <p:ph idx="1"/>
          </p:nvPr>
        </p:nvGraphicFramePr>
        <p:xfrm>
          <a:off x="1027375" y="1626870"/>
          <a:ext cx="5502225" cy="49118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68448" y="276982"/>
            <a:ext cx="11823552" cy="970155"/>
          </a:xfrm>
        </p:spPr>
        <p:txBody>
          <a:bodyPr>
            <a:normAutofit fontScale="90000"/>
          </a:bodyPr>
          <a:lstStyle/>
          <a:p>
            <a:r>
              <a:rPr lang="en-US" dirty="0"/>
              <a:t>Proportion of Patients With Increasing MG-ADL Improvement Over Multiple Cycles</a:t>
            </a:r>
            <a:r>
              <a:rPr lang="en-US" baseline="30000" dirty="0"/>
              <a:t>a</a:t>
            </a:r>
            <a:br>
              <a:rPr lang="en-US" baseline="30000" dirty="0"/>
            </a:br>
            <a:r>
              <a:rPr lang="en-US" sz="1800" b="0" i="1" dirty="0"/>
              <a:t>Overall population (AChR-Ab+ and –)</a:t>
            </a:r>
            <a:br>
              <a:rPr lang="en-US" baseline="30000" dirty="0"/>
            </a:br>
            <a:endParaRPr lang="en-US" dirty="0"/>
          </a:p>
        </p:txBody>
      </p:sp>
      <p:sp>
        <p:nvSpPr>
          <p:cNvPr id="39" name="TextBox 38"/>
          <p:cNvSpPr txBox="1"/>
          <p:nvPr/>
        </p:nvSpPr>
        <p:spPr>
          <a:xfrm>
            <a:off x="3733249" y="1223815"/>
            <a:ext cx="1313180" cy="276999"/>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rPr>
              <a:t>Placebo (phase 3)</a:t>
            </a:r>
            <a:endPar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40" name="TextBox 39"/>
          <p:cNvSpPr txBox="1"/>
          <p:nvPr/>
        </p:nvSpPr>
        <p:spPr>
          <a:xfrm>
            <a:off x="1963692" y="1193335"/>
            <a:ext cx="1814792"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rPr>
              <a:t>Efgartigimod (open-label)</a:t>
            </a:r>
            <a:endPar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8" name="TextBox 47"/>
          <p:cNvSpPr txBox="1"/>
          <p:nvPr/>
        </p:nvSpPr>
        <p:spPr>
          <a:xfrm>
            <a:off x="3023426" y="5942607"/>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2.7%</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0" name="TextBox 19"/>
          <p:cNvSpPr txBox="1"/>
          <p:nvPr/>
        </p:nvSpPr>
        <p:spPr>
          <a:xfrm>
            <a:off x="138517" y="1865988"/>
            <a:ext cx="418704"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≥10</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TextBox 20"/>
          <p:cNvSpPr txBox="1"/>
          <p:nvPr/>
        </p:nvSpPr>
        <p:spPr>
          <a:xfrm>
            <a:off x="138517" y="2257698"/>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≥9</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Box 21"/>
          <p:cNvSpPr txBox="1"/>
          <p:nvPr/>
        </p:nvSpPr>
        <p:spPr>
          <a:xfrm>
            <a:off x="138517" y="2596091"/>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≥8</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TextBox 23"/>
          <p:cNvSpPr txBox="1"/>
          <p:nvPr/>
        </p:nvSpPr>
        <p:spPr>
          <a:xfrm>
            <a:off x="138517" y="5221100"/>
            <a:ext cx="263213"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p:cNvSpPr txBox="1"/>
          <p:nvPr/>
        </p:nvSpPr>
        <p:spPr>
          <a:xfrm>
            <a:off x="138517" y="5608518"/>
            <a:ext cx="877100"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TextBox 25"/>
          <p:cNvSpPr txBox="1"/>
          <p:nvPr/>
        </p:nvSpPr>
        <p:spPr>
          <a:xfrm>
            <a:off x="138517" y="5957996"/>
            <a:ext cx="835613"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Worsened</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p:cNvSpPr txBox="1"/>
          <p:nvPr/>
        </p:nvSpPr>
        <p:spPr>
          <a:xfrm>
            <a:off x="3747220" y="1396642"/>
            <a:ext cx="2480026" cy="3831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t>Week 3 of Cycle 1 in ADAPT, %</a:t>
            </a:r>
            <a:b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br>
            <a:endPar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28" name="TextBox 27"/>
          <p:cNvSpPr txBox="1"/>
          <p:nvPr/>
        </p:nvSpPr>
        <p:spPr>
          <a:xfrm>
            <a:off x="209046" y="1396642"/>
            <a:ext cx="3606282" cy="237757"/>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Week 3 of cycles 1–5</a:t>
            </a:r>
            <a:r>
              <a:rPr kumimoji="0" lang="en-US" sz="1050" b="0" i="0" u="none" strike="noStrike" kern="1200" cap="none" spc="0" normalizeH="0" baseline="30000" noProof="0" dirty="0">
                <a:ln>
                  <a:noFill/>
                </a:ln>
                <a:solidFill>
                  <a:srgbClr val="076F3C"/>
                </a:solidFill>
                <a:effectLst/>
                <a:uLnTx/>
                <a:uFillTx/>
                <a:latin typeface="Calibri" panose="020F0502020204030204"/>
                <a:ea typeface="+mn-ea"/>
                <a:cs typeface="+mn-cs"/>
              </a:rPr>
              <a:t>a </a:t>
            </a: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in ADAPT+, median % (range)</a:t>
            </a:r>
            <a:endPar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1" name="TextBox 40"/>
          <p:cNvSpPr txBox="1"/>
          <p:nvPr/>
        </p:nvSpPr>
        <p:spPr>
          <a:xfrm>
            <a:off x="2268184" y="2626868"/>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29.1%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2" name="TextBox 41"/>
          <p:cNvSpPr txBox="1"/>
          <p:nvPr/>
        </p:nvSpPr>
        <p:spPr>
          <a:xfrm>
            <a:off x="2128859" y="3021049"/>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36.4%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3" name="TextBox 42"/>
          <p:cNvSpPr txBox="1"/>
          <p:nvPr/>
        </p:nvSpPr>
        <p:spPr>
          <a:xfrm>
            <a:off x="1893062" y="3386305"/>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46.2%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4" name="TextBox 43"/>
          <p:cNvSpPr txBox="1"/>
          <p:nvPr/>
        </p:nvSpPr>
        <p:spPr>
          <a:xfrm>
            <a:off x="1553717" y="376369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56.4%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6" name="TextBox 45"/>
          <p:cNvSpPr txBox="1"/>
          <p:nvPr/>
        </p:nvSpPr>
        <p:spPr>
          <a:xfrm>
            <a:off x="1306854" y="413247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69.1%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7" name="TextBox 46"/>
          <p:cNvSpPr txBox="1"/>
          <p:nvPr/>
        </p:nvSpPr>
        <p:spPr>
          <a:xfrm>
            <a:off x="988891" y="4876814"/>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86.1%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34" name="TextBox 33"/>
          <p:cNvSpPr txBox="1"/>
          <p:nvPr/>
        </p:nvSpPr>
        <p:spPr>
          <a:xfrm>
            <a:off x="2622162" y="1896765"/>
            <a:ext cx="453650"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17.3</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9" name="TextBox 48"/>
          <p:cNvSpPr txBox="1"/>
          <p:nvPr/>
        </p:nvSpPr>
        <p:spPr>
          <a:xfrm>
            <a:off x="2471367" y="2288475"/>
            <a:ext cx="453650"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22.7%</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56" name="TextBox 55"/>
          <p:cNvSpPr txBox="1"/>
          <p:nvPr/>
        </p:nvSpPr>
        <p:spPr>
          <a:xfrm>
            <a:off x="138517" y="2990272"/>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≥7</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7" name="TextBox 56"/>
          <p:cNvSpPr txBox="1"/>
          <p:nvPr/>
        </p:nvSpPr>
        <p:spPr>
          <a:xfrm>
            <a:off x="138517" y="3355528"/>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≥6</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8" name="TextBox 57"/>
          <p:cNvSpPr txBox="1"/>
          <p:nvPr/>
        </p:nvSpPr>
        <p:spPr>
          <a:xfrm>
            <a:off x="138517" y="3732916"/>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≥5</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9" name="TextBox 58"/>
          <p:cNvSpPr txBox="1"/>
          <p:nvPr/>
        </p:nvSpPr>
        <p:spPr>
          <a:xfrm>
            <a:off x="138517" y="4101696"/>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≥4</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0" name="TextBox 59"/>
          <p:cNvSpPr txBox="1"/>
          <p:nvPr/>
        </p:nvSpPr>
        <p:spPr>
          <a:xfrm>
            <a:off x="138517" y="4477455"/>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≥3</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1" name="TextBox 60"/>
          <p:cNvSpPr txBox="1"/>
          <p:nvPr/>
        </p:nvSpPr>
        <p:spPr>
          <a:xfrm>
            <a:off x="138517" y="4846037"/>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≥2</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2" name="TextBox 61"/>
          <p:cNvSpPr txBox="1"/>
          <p:nvPr/>
        </p:nvSpPr>
        <p:spPr>
          <a:xfrm>
            <a:off x="3023426" y="5593129"/>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5.1%</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63" name="TextBox 62"/>
          <p:cNvSpPr txBox="1"/>
          <p:nvPr/>
        </p:nvSpPr>
        <p:spPr>
          <a:xfrm>
            <a:off x="3023426" y="5205711"/>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8.0</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64" name="TextBox 63"/>
          <p:cNvSpPr txBox="1"/>
          <p:nvPr/>
        </p:nvSpPr>
        <p:spPr>
          <a:xfrm>
            <a:off x="1095753" y="4508232"/>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78.4%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71" name="Text Placeholder 15"/>
          <p:cNvSpPr txBox="1"/>
          <p:nvPr/>
        </p:nvSpPr>
        <p:spPr>
          <a:xfrm>
            <a:off x="138517" y="6339888"/>
            <a:ext cx="12005766" cy="554043"/>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rPr>
              <a:t>AChR-Ab, acetylcholine receptor antibody; CMI, clinically meaningful improvement; MG-ADL, Myasthenia Gravis Activities of Daily Living</a:t>
            </a:r>
            <a:r>
              <a:rPr lang="en-US" sz="1200" dirty="0">
                <a:solidFill>
                  <a:srgbClr val="595A59"/>
                </a:solidFill>
                <a:latin typeface="Calibri" panose="020F0502020204030204"/>
              </a:rPr>
              <a:t>.</a:t>
            </a:r>
            <a:r>
              <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rPr>
              <a:t> </a:t>
            </a:r>
            <a:r>
              <a:rPr lang="en-US" sz="1200" baseline="30000" dirty="0">
                <a:solidFill>
                  <a:srgbClr val="595A59"/>
                </a:solidFill>
              </a:rPr>
              <a:t>a</a:t>
            </a:r>
            <a:r>
              <a:rPr lang="en-US" sz="1200" dirty="0">
                <a:solidFill>
                  <a:srgbClr val="595A59"/>
                </a:solidFill>
              </a:rPr>
              <a:t>Only cycles with data out to week 11 are included. </a:t>
            </a:r>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sp>
        <p:nvSpPr>
          <p:cNvPr id="104" name="TextBox 103"/>
          <p:cNvSpPr txBox="1">
            <a:spLocks noChangeAspect="1"/>
          </p:cNvSpPr>
          <p:nvPr/>
        </p:nvSpPr>
        <p:spPr>
          <a:xfrm>
            <a:off x="990078" y="963559"/>
            <a:ext cx="5015180" cy="307777"/>
          </a:xfrm>
          <a:prstGeom prst="rect">
            <a:avLst/>
          </a:prstGeom>
          <a:solidFill>
            <a:schemeClr val="accent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Change in MG-ADL Total Score (</a:t>
            </a:r>
            <a:r>
              <a:rPr lang="en-US" sz="1400" b="1" dirty="0">
                <a:solidFill>
                  <a:srgbClr val="FFFFFF"/>
                </a:solidFill>
                <a:latin typeface="Calibri" panose="020F0502020204030204"/>
                <a:ea typeface="Calibri" panose="020F0502020204030204" pitchFamily="34" charset="0"/>
                <a:cs typeface="Arial" panose="020B0604020202020204" pitchFamily="34" charset="0"/>
              </a:rPr>
              <a:t>Overall</a:t>
            </a: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 Population)</a:t>
            </a:r>
            <a:endParaRPr kumimoji="0" lang="en-US" sz="1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grpSp>
        <p:nvGrpSpPr>
          <p:cNvPr id="5" name="Group 4"/>
          <p:cNvGrpSpPr/>
          <p:nvPr/>
        </p:nvGrpSpPr>
        <p:grpSpPr>
          <a:xfrm>
            <a:off x="418370" y="-1352925"/>
            <a:ext cx="1385164" cy="1145812"/>
            <a:chOff x="-2902039" y="2118873"/>
            <a:chExt cx="1385164" cy="1145812"/>
          </a:xfrm>
        </p:grpSpPr>
        <p:sp>
          <p:nvSpPr>
            <p:cNvPr id="108" name="TextBox 107"/>
            <p:cNvSpPr txBox="1"/>
            <p:nvPr/>
          </p:nvSpPr>
          <p:spPr>
            <a:xfrm>
              <a:off x="-1985611" y="2311358"/>
              <a:ext cx="153888"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136</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09" name="TextBox 108"/>
            <p:cNvSpPr txBox="1"/>
            <p:nvPr/>
          </p:nvSpPr>
          <p:spPr>
            <a:xfrm>
              <a:off x="-2498723" y="2321102"/>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0" name="TextBox 109"/>
            <p:cNvSpPr txBox="1"/>
            <p:nvPr/>
          </p:nvSpPr>
          <p:spPr>
            <a:xfrm>
              <a:off x="-1988762" y="2425230"/>
              <a:ext cx="153888"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125</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1" name="TextBox 110"/>
            <p:cNvSpPr txBox="1"/>
            <p:nvPr/>
          </p:nvSpPr>
          <p:spPr>
            <a:xfrm>
              <a:off x="-2498723" y="2423091"/>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2" name="TextBox 111"/>
            <p:cNvSpPr txBox="1"/>
            <p:nvPr/>
          </p:nvSpPr>
          <p:spPr>
            <a:xfrm>
              <a:off x="-1988762" y="2523303"/>
              <a:ext cx="153888"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110</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3" name="TextBox 112"/>
            <p:cNvSpPr txBox="1"/>
            <p:nvPr/>
          </p:nvSpPr>
          <p:spPr>
            <a:xfrm>
              <a:off x="-2498723" y="2521164"/>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3</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4" name="TextBox 113"/>
            <p:cNvSpPr txBox="1"/>
            <p:nvPr/>
          </p:nvSpPr>
          <p:spPr>
            <a:xfrm>
              <a:off x="-1937466" y="2621376"/>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91</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5" name="TextBox 114"/>
            <p:cNvSpPr txBox="1"/>
            <p:nvPr/>
          </p:nvSpPr>
          <p:spPr>
            <a:xfrm>
              <a:off x="-2498723" y="2619237"/>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4</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6" name="TextBox 115"/>
            <p:cNvSpPr txBox="1"/>
            <p:nvPr/>
          </p:nvSpPr>
          <p:spPr>
            <a:xfrm>
              <a:off x="-1937466" y="2719449"/>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79</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7" name="TextBox 116"/>
            <p:cNvSpPr txBox="1"/>
            <p:nvPr/>
          </p:nvSpPr>
          <p:spPr>
            <a:xfrm>
              <a:off x="-2498723" y="2717310"/>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8" name="TextBox 117"/>
            <p:cNvSpPr txBox="1"/>
            <p:nvPr/>
          </p:nvSpPr>
          <p:spPr>
            <a:xfrm>
              <a:off x="-2849914" y="2208608"/>
              <a:ext cx="753135"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19" name="TextBox 118"/>
            <p:cNvSpPr txBox="1"/>
            <p:nvPr/>
          </p:nvSpPr>
          <p:spPr>
            <a:xfrm>
              <a:off x="-2060354" y="2186158"/>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cxnSp>
          <p:nvCxnSpPr>
            <p:cNvPr id="120" name="Straight Connector 119"/>
            <p:cNvCxnSpPr/>
            <p:nvPr/>
          </p:nvCxnSpPr>
          <p:spPr>
            <a:xfrm>
              <a:off x="-2755789" y="2308631"/>
              <a:ext cx="564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092383" y="2308631"/>
              <a:ext cx="413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937466" y="3009554"/>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80</a:t>
              </a:r>
              <a:endParaRPr kumimoji="0" lang="en-US" sz="800" b="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123" name="TextBox 122"/>
            <p:cNvSpPr txBox="1"/>
            <p:nvPr/>
          </p:nvSpPr>
          <p:spPr>
            <a:xfrm>
              <a:off x="-2702348" y="3019298"/>
              <a:ext cx="47288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1 (placebo)</a:t>
              </a:r>
              <a:endPar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124" name="TextBox 123"/>
            <p:cNvSpPr txBox="1"/>
            <p:nvPr/>
          </p:nvSpPr>
          <p:spPr>
            <a:xfrm>
              <a:off x="-2849914" y="2906804"/>
              <a:ext cx="753136"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25" name="TextBox 124"/>
            <p:cNvSpPr txBox="1"/>
            <p:nvPr/>
          </p:nvSpPr>
          <p:spPr>
            <a:xfrm>
              <a:off x="-2060354" y="2884353"/>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cxnSp>
          <p:nvCxnSpPr>
            <p:cNvPr id="126" name="Straight Connector 125"/>
            <p:cNvCxnSpPr/>
            <p:nvPr/>
          </p:nvCxnSpPr>
          <p:spPr>
            <a:xfrm>
              <a:off x="-2755789" y="3006826"/>
              <a:ext cx="564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092383" y="3006826"/>
              <a:ext cx="413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Rounded Corners 131"/>
            <p:cNvSpPr/>
            <p:nvPr/>
          </p:nvSpPr>
          <p:spPr>
            <a:xfrm>
              <a:off x="-2902039" y="2118873"/>
              <a:ext cx="1385164" cy="11458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04" name="TextBox 203"/>
          <p:cNvSpPr txBox="1"/>
          <p:nvPr/>
        </p:nvSpPr>
        <p:spPr>
          <a:xfrm>
            <a:off x="9444690" y="1223961"/>
            <a:ext cx="1313180" cy="276999"/>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rPr>
              <a:t>Placebo (phase 3)</a:t>
            </a:r>
            <a:endPar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205" name="TextBox 204"/>
          <p:cNvSpPr txBox="1"/>
          <p:nvPr/>
        </p:nvSpPr>
        <p:spPr>
          <a:xfrm>
            <a:off x="7675133" y="1223961"/>
            <a:ext cx="1814792"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rPr>
              <a:t>Efgartigimod (open-label)</a:t>
            </a:r>
            <a:endPar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06" name="TextBox 205"/>
          <p:cNvSpPr txBox="1"/>
          <p:nvPr/>
        </p:nvSpPr>
        <p:spPr>
          <a:xfrm>
            <a:off x="8734867" y="5942607"/>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0.0</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5" name="TextBox 214"/>
          <p:cNvSpPr txBox="1"/>
          <p:nvPr/>
        </p:nvSpPr>
        <p:spPr>
          <a:xfrm>
            <a:off x="8640735" y="2626868"/>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10.0%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6" name="TextBox 215"/>
          <p:cNvSpPr txBox="1"/>
          <p:nvPr/>
        </p:nvSpPr>
        <p:spPr>
          <a:xfrm>
            <a:off x="8196934" y="3021049"/>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14.3%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7" name="TextBox 216"/>
          <p:cNvSpPr txBox="1"/>
          <p:nvPr/>
        </p:nvSpPr>
        <p:spPr>
          <a:xfrm>
            <a:off x="7761951" y="3386305"/>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33.3%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8" name="TextBox 217"/>
          <p:cNvSpPr txBox="1"/>
          <p:nvPr/>
        </p:nvSpPr>
        <p:spPr>
          <a:xfrm>
            <a:off x="7475224" y="376369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42.9%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9" name="TextBox 218"/>
          <p:cNvSpPr txBox="1"/>
          <p:nvPr/>
        </p:nvSpPr>
        <p:spPr>
          <a:xfrm>
            <a:off x="7268225" y="413247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66.7%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21" name="TextBox 220"/>
          <p:cNvSpPr txBox="1"/>
          <p:nvPr/>
        </p:nvSpPr>
        <p:spPr>
          <a:xfrm>
            <a:off x="8735321" y="1896765"/>
            <a:ext cx="362279"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0.0%</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22" name="TextBox 221"/>
          <p:cNvSpPr txBox="1"/>
          <p:nvPr/>
        </p:nvSpPr>
        <p:spPr>
          <a:xfrm>
            <a:off x="8746431" y="2288475"/>
            <a:ext cx="362279"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0.0</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29" name="TextBox 228"/>
          <p:cNvSpPr txBox="1"/>
          <p:nvPr/>
        </p:nvSpPr>
        <p:spPr>
          <a:xfrm>
            <a:off x="8734867" y="5593129"/>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0.0</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30" name="TextBox 229"/>
          <p:cNvSpPr txBox="1"/>
          <p:nvPr/>
        </p:nvSpPr>
        <p:spPr>
          <a:xfrm>
            <a:off x="8389920" y="5205711"/>
            <a:ext cx="63831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14.3%</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31" name="TextBox 230"/>
          <p:cNvSpPr txBox="1"/>
          <p:nvPr/>
        </p:nvSpPr>
        <p:spPr>
          <a:xfrm>
            <a:off x="6826174" y="4513617"/>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34D28"/>
                </a:solidFill>
                <a:effectLst/>
                <a:uLnTx/>
                <a:uFillTx/>
                <a:latin typeface="Calibri" panose="020F0502020204030204"/>
                <a:ea typeface="+mn-ea"/>
                <a:cs typeface="+mn-cs"/>
              </a:rPr>
              <a:t>83.3% </a:t>
            </a:r>
            <a:endParaRPr kumimoji="0" lang="en-US" sz="1400" b="0" i="0" u="none" strike="noStrike" kern="1200" cap="none" spc="0" normalizeH="0" baseline="0" noProof="0" dirty="0">
              <a:ln>
                <a:noFill/>
              </a:ln>
              <a:solidFill>
                <a:srgbClr val="034D28"/>
              </a:solidFill>
              <a:effectLst/>
              <a:uLnTx/>
              <a:uFillTx/>
              <a:latin typeface="Calibri" panose="020F0502020204030204"/>
              <a:ea typeface="+mn-ea"/>
              <a:cs typeface="+mn-cs"/>
            </a:endParaRPr>
          </a:p>
        </p:txBody>
      </p:sp>
      <p:sp>
        <p:nvSpPr>
          <p:cNvPr id="235" name="TextBox 234"/>
          <p:cNvSpPr txBox="1">
            <a:spLocks noChangeAspect="1"/>
          </p:cNvSpPr>
          <p:nvPr/>
        </p:nvSpPr>
        <p:spPr>
          <a:xfrm>
            <a:off x="6701519" y="963559"/>
            <a:ext cx="5015180" cy="307777"/>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Change in MG-ADL Total Score (Japanese Population)</a:t>
            </a:r>
            <a:endParaRPr kumimoji="0" lang="en-US" sz="1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grpSp>
        <p:nvGrpSpPr>
          <p:cNvPr id="6" name="Group 5"/>
          <p:cNvGrpSpPr/>
          <p:nvPr/>
        </p:nvGrpSpPr>
        <p:grpSpPr>
          <a:xfrm>
            <a:off x="10582490" y="-1383688"/>
            <a:ext cx="1385164" cy="1145812"/>
            <a:chOff x="13178573" y="2072995"/>
            <a:chExt cx="1385164" cy="1145812"/>
          </a:xfrm>
        </p:grpSpPr>
        <p:sp>
          <p:nvSpPr>
            <p:cNvPr id="236" name="TextBox 235"/>
            <p:cNvSpPr txBox="1"/>
            <p:nvPr/>
          </p:nvSpPr>
          <p:spPr>
            <a:xfrm>
              <a:off x="14168522" y="2265480"/>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10</a:t>
              </a:r>
              <a:endPar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37" name="TextBox 236"/>
            <p:cNvSpPr txBox="1"/>
            <p:nvPr/>
          </p:nvSpPr>
          <p:spPr>
            <a:xfrm>
              <a:off x="13581889" y="2275224"/>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38" name="TextBox 237"/>
            <p:cNvSpPr txBox="1"/>
            <p:nvPr/>
          </p:nvSpPr>
          <p:spPr>
            <a:xfrm>
              <a:off x="14194442" y="2379352"/>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39" name="TextBox 238"/>
            <p:cNvSpPr txBox="1"/>
            <p:nvPr/>
          </p:nvSpPr>
          <p:spPr>
            <a:xfrm>
              <a:off x="13581889" y="2377213"/>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0" name="TextBox 239"/>
            <p:cNvSpPr txBox="1"/>
            <p:nvPr/>
          </p:nvSpPr>
          <p:spPr>
            <a:xfrm>
              <a:off x="14194442" y="2477425"/>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7</a:t>
              </a:r>
              <a:endPar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1" name="TextBox 240"/>
            <p:cNvSpPr txBox="1"/>
            <p:nvPr/>
          </p:nvSpPr>
          <p:spPr>
            <a:xfrm>
              <a:off x="13581889" y="2475286"/>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3</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2" name="TextBox 241"/>
            <p:cNvSpPr txBox="1"/>
            <p:nvPr/>
          </p:nvSpPr>
          <p:spPr>
            <a:xfrm>
              <a:off x="14194442" y="2575498"/>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6</a:t>
              </a:r>
              <a:endPar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3" name="TextBox 242"/>
            <p:cNvSpPr txBox="1"/>
            <p:nvPr/>
          </p:nvSpPr>
          <p:spPr>
            <a:xfrm>
              <a:off x="13581889" y="2573359"/>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4</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4" name="TextBox 243"/>
            <p:cNvSpPr txBox="1"/>
            <p:nvPr/>
          </p:nvSpPr>
          <p:spPr>
            <a:xfrm>
              <a:off x="14194442" y="2673571"/>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a:t>
              </a:r>
              <a:endPar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5" name="TextBox 244"/>
            <p:cNvSpPr txBox="1"/>
            <p:nvPr/>
          </p:nvSpPr>
          <p:spPr>
            <a:xfrm>
              <a:off x="13581889" y="2671432"/>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6" name="TextBox 245"/>
            <p:cNvSpPr txBox="1"/>
            <p:nvPr/>
          </p:nvSpPr>
          <p:spPr>
            <a:xfrm>
              <a:off x="13230698" y="2162730"/>
              <a:ext cx="753135"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247" name="TextBox 246"/>
            <p:cNvSpPr txBox="1"/>
            <p:nvPr/>
          </p:nvSpPr>
          <p:spPr>
            <a:xfrm>
              <a:off x="14020258" y="2140280"/>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cxnSp>
          <p:nvCxnSpPr>
            <p:cNvPr id="248" name="Straight Connector 247"/>
            <p:cNvCxnSpPr/>
            <p:nvPr/>
          </p:nvCxnSpPr>
          <p:spPr>
            <a:xfrm>
              <a:off x="13324823" y="2262753"/>
              <a:ext cx="564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13988229" y="2262753"/>
              <a:ext cx="413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13928730" y="2967571"/>
              <a:ext cx="542529"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7</a:t>
              </a:r>
              <a:endParaRPr kumimoji="0" lang="en-US" sz="80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251" name="TextBox 250"/>
            <p:cNvSpPr txBox="1"/>
            <p:nvPr/>
          </p:nvSpPr>
          <p:spPr>
            <a:xfrm>
              <a:off x="13378264" y="2973420"/>
              <a:ext cx="47288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1</a:t>
              </a:r>
              <a:r>
                <a:rPr lang="en-US" sz="800" b="1" dirty="0">
                  <a:solidFill>
                    <a:srgbClr val="595A59"/>
                  </a:solidFill>
                  <a:latin typeface="Calibri" panose="020F0502020204030204"/>
                  <a:cs typeface="Arial" panose="020B0604020202020204" pitchFamily="34" charset="0"/>
                </a:rPr>
                <a:t> (</a:t>
              </a:r>
              <a:r>
                <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placebo)</a:t>
              </a:r>
              <a:endPar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252" name="TextBox 251"/>
            <p:cNvSpPr txBox="1"/>
            <p:nvPr/>
          </p:nvSpPr>
          <p:spPr>
            <a:xfrm>
              <a:off x="13230698" y="2860926"/>
              <a:ext cx="753136"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253" name="TextBox 252"/>
            <p:cNvSpPr txBox="1"/>
            <p:nvPr/>
          </p:nvSpPr>
          <p:spPr>
            <a:xfrm>
              <a:off x="14020258" y="2838475"/>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cxnSp>
          <p:nvCxnSpPr>
            <p:cNvPr id="254" name="Straight Connector 253"/>
            <p:cNvCxnSpPr/>
            <p:nvPr/>
          </p:nvCxnSpPr>
          <p:spPr>
            <a:xfrm>
              <a:off x="13324823" y="2960948"/>
              <a:ext cx="564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3988229" y="2960948"/>
              <a:ext cx="413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Rectangle: Rounded Corners 255"/>
            <p:cNvSpPr/>
            <p:nvPr/>
          </p:nvSpPr>
          <p:spPr>
            <a:xfrm>
              <a:off x="13178573" y="2072995"/>
              <a:ext cx="1385164" cy="11458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128" name="TextBox 127"/>
          <p:cNvSpPr txBox="1"/>
          <p:nvPr/>
        </p:nvSpPr>
        <p:spPr>
          <a:xfrm>
            <a:off x="9421817" y="1396642"/>
            <a:ext cx="2480026" cy="3831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t>Week 3 of Cycle 1 in ADAPT, %</a:t>
            </a:r>
            <a:b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br>
            <a:r>
              <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rPr>
              <a:t>n=7</a:t>
            </a:r>
            <a:endPar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129" name="TextBox 128"/>
          <p:cNvSpPr txBox="1"/>
          <p:nvPr/>
        </p:nvSpPr>
        <p:spPr>
          <a:xfrm>
            <a:off x="5900928" y="1396642"/>
            <a:ext cx="3606282" cy="38318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Week 3 of cycles 1–5</a:t>
            </a:r>
            <a:r>
              <a:rPr kumimoji="0" lang="en-US" sz="1050" b="0" i="0" u="none" strike="noStrike" kern="1200" cap="none" spc="0" normalizeH="0" baseline="30000" noProof="0" dirty="0">
                <a:ln>
                  <a:noFill/>
                </a:ln>
                <a:solidFill>
                  <a:srgbClr val="076F3C"/>
                </a:solidFill>
                <a:effectLst/>
                <a:uLnTx/>
                <a:uFillTx/>
                <a:latin typeface="Calibri" panose="020F0502020204030204"/>
                <a:ea typeface="+mn-ea"/>
                <a:cs typeface="+mn-cs"/>
              </a:rPr>
              <a:t>a </a:t>
            </a: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in ADAPT+, median % (range)</a:t>
            </a:r>
            <a:endPar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0"/>
              </a:spcBef>
              <a:spcAft>
                <a:spcPts val="0"/>
              </a:spcAft>
              <a:buClrTx/>
              <a:buSzTx/>
              <a:buFontTx/>
              <a:buNone/>
              <a:defRPr/>
            </a:pPr>
            <a:r>
              <a:rPr lang="en-US" sz="1050" i="1" dirty="0">
                <a:solidFill>
                  <a:srgbClr val="076F3C"/>
                </a:solidFill>
                <a:latin typeface="Calibri" panose="020F0502020204030204"/>
              </a:rPr>
              <a:t>n=5–10</a:t>
            </a:r>
            <a:endParaRPr kumimoji="0" lang="en-US" sz="1050" b="0" i="1"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130" name="TextBox 129"/>
          <p:cNvSpPr txBox="1"/>
          <p:nvPr/>
        </p:nvSpPr>
        <p:spPr>
          <a:xfrm>
            <a:off x="6289507" y="1891246"/>
            <a:ext cx="418704"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≥10</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7" name="TextBox 136"/>
          <p:cNvSpPr txBox="1"/>
          <p:nvPr/>
        </p:nvSpPr>
        <p:spPr>
          <a:xfrm>
            <a:off x="6323525" y="2257698"/>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≥9</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8" name="TextBox 137"/>
          <p:cNvSpPr txBox="1"/>
          <p:nvPr/>
        </p:nvSpPr>
        <p:spPr>
          <a:xfrm>
            <a:off x="6323525" y="2596091"/>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≥8</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9" name="TextBox 138"/>
          <p:cNvSpPr txBox="1"/>
          <p:nvPr/>
        </p:nvSpPr>
        <p:spPr>
          <a:xfrm>
            <a:off x="6323525" y="5221100"/>
            <a:ext cx="263213"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0" name="TextBox 139"/>
          <p:cNvSpPr txBox="1"/>
          <p:nvPr/>
        </p:nvSpPr>
        <p:spPr>
          <a:xfrm>
            <a:off x="6323525" y="5608518"/>
            <a:ext cx="877100"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1" name="TextBox 140"/>
          <p:cNvSpPr txBox="1"/>
          <p:nvPr/>
        </p:nvSpPr>
        <p:spPr>
          <a:xfrm>
            <a:off x="6323525" y="5957996"/>
            <a:ext cx="835613"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Worsened</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2" name="TextBox 141"/>
          <p:cNvSpPr txBox="1"/>
          <p:nvPr/>
        </p:nvSpPr>
        <p:spPr>
          <a:xfrm>
            <a:off x="6323525" y="2990272"/>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≥7</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3" name="TextBox 142"/>
          <p:cNvSpPr txBox="1"/>
          <p:nvPr/>
        </p:nvSpPr>
        <p:spPr>
          <a:xfrm>
            <a:off x="6323525" y="3355528"/>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≥6</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4" name="TextBox 143"/>
          <p:cNvSpPr txBox="1"/>
          <p:nvPr/>
        </p:nvSpPr>
        <p:spPr>
          <a:xfrm>
            <a:off x="6323525" y="3732916"/>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≥5</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5" name="TextBox 144"/>
          <p:cNvSpPr txBox="1"/>
          <p:nvPr/>
        </p:nvSpPr>
        <p:spPr>
          <a:xfrm>
            <a:off x="6323525" y="4101696"/>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≥4</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6" name="TextBox 145"/>
          <p:cNvSpPr txBox="1"/>
          <p:nvPr/>
        </p:nvSpPr>
        <p:spPr>
          <a:xfrm>
            <a:off x="6323525" y="4477455"/>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≥3</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7" name="TextBox 146"/>
          <p:cNvSpPr txBox="1"/>
          <p:nvPr/>
        </p:nvSpPr>
        <p:spPr>
          <a:xfrm>
            <a:off x="6323525" y="4846037"/>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≥2</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8" name="TextBox 147"/>
          <p:cNvSpPr txBox="1"/>
          <p:nvPr/>
        </p:nvSpPr>
        <p:spPr>
          <a:xfrm>
            <a:off x="6615120" y="4876814"/>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34D28"/>
                </a:solidFill>
                <a:effectLst/>
                <a:uLnTx/>
                <a:uFillTx/>
                <a:latin typeface="Calibri" panose="020F0502020204030204"/>
                <a:ea typeface="+mn-ea"/>
                <a:cs typeface="+mn-cs"/>
              </a:rPr>
              <a:t>83.3% </a:t>
            </a:r>
            <a:endParaRPr kumimoji="0" lang="en-US" sz="1400" b="0" i="0" u="none" strike="noStrike" kern="1200" cap="none" spc="0" normalizeH="0" baseline="0" noProof="0" dirty="0">
              <a:ln>
                <a:noFill/>
              </a:ln>
              <a:solidFill>
                <a:srgbClr val="034D28"/>
              </a:solidFill>
              <a:effectLst/>
              <a:uLnTx/>
              <a:uFillTx/>
              <a:latin typeface="Calibri" panose="020F0502020204030204"/>
              <a:ea typeface="+mn-ea"/>
              <a:cs typeface="+mn-cs"/>
            </a:endParaRPr>
          </a:p>
        </p:txBody>
      </p:sp>
      <p:sp>
        <p:nvSpPr>
          <p:cNvPr id="150" name="TextBox 149"/>
          <p:cNvSpPr txBox="1"/>
          <p:nvPr/>
        </p:nvSpPr>
        <p:spPr>
          <a:xfrm>
            <a:off x="4953138" y="2667099"/>
            <a:ext cx="1793776" cy="369332"/>
          </a:xfrm>
          <a:prstGeom prst="rect">
            <a:avLst/>
          </a:prstGeom>
          <a:noFill/>
        </p:spPr>
        <p:txBody>
          <a:bodyPr wrap="square" rtlCol="0">
            <a:spAutoFit/>
          </a:bodyPr>
          <a:lstStyle/>
          <a:p>
            <a:r>
              <a:rPr lang="en-US" sz="900" dirty="0">
                <a:solidFill>
                  <a:schemeClr val="tx2"/>
                </a:solidFill>
              </a:rPr>
              <a:t>ADAPT Cycle 1</a:t>
            </a:r>
            <a:br>
              <a:rPr lang="en-US" sz="900" dirty="0">
                <a:solidFill>
                  <a:schemeClr val="tx2"/>
                </a:solidFill>
              </a:rPr>
            </a:br>
            <a:r>
              <a:rPr kumimoji="0" lang="en-US" sz="900" b="0" i="1" u="none" strike="noStrike" kern="1200" cap="none" spc="0" normalizeH="0" baseline="0" noProof="0" dirty="0">
                <a:ln>
                  <a:noFill/>
                </a:ln>
                <a:solidFill>
                  <a:srgbClr val="767171"/>
                </a:solidFill>
                <a:effectLst/>
                <a:uLnTx/>
                <a:uFillTx/>
                <a:latin typeface="Calibri" panose="020F0502020204030204"/>
                <a:ea typeface="+mn-ea"/>
                <a:cs typeface="+mn-cs"/>
              </a:rPr>
              <a:t>n=80</a:t>
            </a:r>
            <a:endParaRPr lang="en-US" sz="900" dirty="0">
              <a:solidFill>
                <a:schemeClr val="tx2"/>
              </a:solidFill>
            </a:endParaRPr>
          </a:p>
        </p:txBody>
      </p:sp>
      <p:sp>
        <p:nvSpPr>
          <p:cNvPr id="151" name="TextBox 150"/>
          <p:cNvSpPr txBox="1"/>
          <p:nvPr/>
        </p:nvSpPr>
        <p:spPr>
          <a:xfrm>
            <a:off x="4953138" y="2132230"/>
            <a:ext cx="1549082" cy="507831"/>
          </a:xfrm>
          <a:prstGeom prst="rect">
            <a:avLst/>
          </a:prstGeom>
          <a:noFill/>
        </p:spPr>
        <p:txBody>
          <a:bodyPr wrap="square" rtlCol="0">
            <a:spAutoFit/>
          </a:bodyPr>
          <a:lstStyle/>
          <a:p>
            <a:r>
              <a:rPr lang="en-US" sz="900" dirty="0">
                <a:solidFill>
                  <a:schemeClr val="accent2"/>
                </a:solidFill>
              </a:rPr>
              <a:t>ADAPT+ Cycles 1-5</a:t>
            </a:r>
            <a:br>
              <a:rPr lang="en-US" sz="900" dirty="0">
                <a:solidFill>
                  <a:schemeClr val="accent2"/>
                </a:solidFill>
              </a:rPr>
            </a:br>
            <a:r>
              <a:rPr lang="en-US" sz="900" i="1" dirty="0">
                <a:solidFill>
                  <a:srgbClr val="076F3C"/>
                </a:solidFill>
                <a:latin typeface="Calibri" panose="020F0502020204030204"/>
              </a:rPr>
              <a:t>n=136/125/110/91/79</a:t>
            </a:r>
            <a:endParaRPr kumimoji="0" lang="en-US" sz="900" b="0" i="1" u="none" strike="noStrike" kern="1200" cap="none" spc="0" normalizeH="0" baseline="0" noProof="0" dirty="0">
              <a:ln>
                <a:noFill/>
              </a:ln>
              <a:solidFill>
                <a:srgbClr val="076F3C"/>
              </a:solidFill>
              <a:effectLst/>
              <a:uLnTx/>
              <a:uFillTx/>
              <a:latin typeface="Calibri" panose="020F0502020204030204"/>
              <a:ea typeface="+mn-ea"/>
              <a:cs typeface="+mn-cs"/>
            </a:endParaRPr>
          </a:p>
          <a:p>
            <a:endParaRPr lang="en-US" sz="900" dirty="0">
              <a:solidFill>
                <a:schemeClr val="accent2"/>
              </a:solidFill>
            </a:endParaRPr>
          </a:p>
        </p:txBody>
      </p:sp>
      <p:sp>
        <p:nvSpPr>
          <p:cNvPr id="156" name="TextBox 155"/>
          <p:cNvSpPr txBox="1"/>
          <p:nvPr/>
        </p:nvSpPr>
        <p:spPr>
          <a:xfrm>
            <a:off x="4953138" y="1973367"/>
            <a:ext cx="1248015" cy="216824"/>
          </a:xfrm>
          <a:prstGeom prst="rect">
            <a:avLst/>
          </a:prstGeom>
          <a:noFill/>
        </p:spPr>
        <p:txBody>
          <a:bodyPr wrap="square" rtlCol="0">
            <a:spAutoFit/>
          </a:bodyPr>
          <a:lstStyle/>
          <a:p>
            <a:r>
              <a:rPr lang="en-US" sz="1050" b="1" dirty="0">
                <a:solidFill>
                  <a:schemeClr val="accent2"/>
                </a:solidFill>
              </a:rPr>
              <a:t>Efgartigimod</a:t>
            </a:r>
            <a:endParaRPr lang="en-US" sz="1050" b="1" dirty="0">
              <a:solidFill>
                <a:schemeClr val="accent2"/>
              </a:solidFill>
            </a:endParaRPr>
          </a:p>
        </p:txBody>
      </p:sp>
      <p:sp>
        <p:nvSpPr>
          <p:cNvPr id="157" name="TextBox 156"/>
          <p:cNvSpPr txBox="1"/>
          <p:nvPr/>
        </p:nvSpPr>
        <p:spPr>
          <a:xfrm>
            <a:off x="4953138" y="2519536"/>
            <a:ext cx="1045549" cy="216824"/>
          </a:xfrm>
          <a:prstGeom prst="rect">
            <a:avLst/>
          </a:prstGeom>
          <a:noFill/>
        </p:spPr>
        <p:txBody>
          <a:bodyPr wrap="square" rtlCol="0">
            <a:spAutoFit/>
          </a:bodyPr>
          <a:lstStyle/>
          <a:p>
            <a:r>
              <a:rPr lang="en-US" sz="1050" b="1" dirty="0">
                <a:solidFill>
                  <a:schemeClr val="tx2"/>
                </a:solidFill>
              </a:rPr>
              <a:t>Placebo</a:t>
            </a:r>
            <a:endParaRPr lang="en-US" sz="1050" b="1" dirty="0">
              <a:solidFill>
                <a:schemeClr val="tx2"/>
              </a:solidFill>
            </a:endParaRPr>
          </a:p>
        </p:txBody>
      </p:sp>
      <p:sp>
        <p:nvSpPr>
          <p:cNvPr id="158" name="Rectangle 157"/>
          <p:cNvSpPr/>
          <p:nvPr/>
        </p:nvSpPr>
        <p:spPr>
          <a:xfrm>
            <a:off x="4804788" y="2034143"/>
            <a:ext cx="182880" cy="61487"/>
          </a:xfrm>
          <a:prstGeom prst="rect">
            <a:avLst/>
          </a:prstGeom>
          <a:solidFill>
            <a:srgbClr val="C5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9" name="Rectangle 158"/>
          <p:cNvSpPr/>
          <p:nvPr/>
        </p:nvSpPr>
        <p:spPr>
          <a:xfrm>
            <a:off x="4804788" y="2120692"/>
            <a:ext cx="182880" cy="61487"/>
          </a:xfrm>
          <a:prstGeom prst="rect">
            <a:avLst/>
          </a:prstGeom>
          <a:solidFill>
            <a:srgbClr val="739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0" name="Rectangle 159"/>
          <p:cNvSpPr/>
          <p:nvPr/>
        </p:nvSpPr>
        <p:spPr>
          <a:xfrm>
            <a:off x="4804788" y="2207241"/>
            <a:ext cx="182880" cy="61487"/>
          </a:xfrm>
          <a:prstGeom prst="rect">
            <a:avLst/>
          </a:prstGeom>
          <a:solidFill>
            <a:srgbClr val="076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1" name="Rectangle 160"/>
          <p:cNvSpPr/>
          <p:nvPr/>
        </p:nvSpPr>
        <p:spPr>
          <a:xfrm>
            <a:off x="4804788" y="2293790"/>
            <a:ext cx="182880" cy="61487"/>
          </a:xfrm>
          <a:prstGeom prst="rect">
            <a:avLst/>
          </a:prstGeom>
          <a:solidFill>
            <a:srgbClr val="066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2" name="Rectangle 161"/>
          <p:cNvSpPr/>
          <p:nvPr/>
        </p:nvSpPr>
        <p:spPr>
          <a:xfrm>
            <a:off x="4804788" y="2380337"/>
            <a:ext cx="182880" cy="61487"/>
          </a:xfrm>
          <a:prstGeom prst="rect">
            <a:avLst/>
          </a:prstGeom>
          <a:solidFill>
            <a:srgbClr val="055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3" name="Rectangle 162"/>
          <p:cNvSpPr/>
          <p:nvPr/>
        </p:nvSpPr>
        <p:spPr>
          <a:xfrm>
            <a:off x="4804788" y="2731029"/>
            <a:ext cx="182880" cy="61487"/>
          </a:xfrm>
          <a:prstGeom prst="rect">
            <a:avLst/>
          </a:prstGeom>
          <a:solidFill>
            <a:srgbClr val="595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7" name="TextBox 186"/>
          <p:cNvSpPr txBox="1"/>
          <p:nvPr/>
        </p:nvSpPr>
        <p:spPr>
          <a:xfrm>
            <a:off x="10551410" y="2594886"/>
            <a:ext cx="1793776" cy="369332"/>
          </a:xfrm>
          <a:prstGeom prst="rect">
            <a:avLst/>
          </a:prstGeom>
          <a:noFill/>
        </p:spPr>
        <p:txBody>
          <a:bodyPr wrap="square" rtlCol="0">
            <a:spAutoFit/>
          </a:bodyPr>
          <a:lstStyle/>
          <a:p>
            <a:r>
              <a:rPr lang="en-US" sz="900" dirty="0">
                <a:solidFill>
                  <a:schemeClr val="tx2"/>
                </a:solidFill>
              </a:rPr>
              <a:t>ADAPT Cycle 1</a:t>
            </a:r>
            <a:br>
              <a:rPr lang="en-US" sz="900" dirty="0">
                <a:solidFill>
                  <a:schemeClr val="tx2"/>
                </a:solidFill>
              </a:rPr>
            </a:br>
            <a:r>
              <a:rPr kumimoji="0" lang="en-US" sz="900" b="0" i="1" u="none" strike="noStrike" kern="1200" cap="none" spc="0" normalizeH="0" baseline="0" noProof="0" dirty="0">
                <a:ln>
                  <a:noFill/>
                </a:ln>
                <a:solidFill>
                  <a:srgbClr val="767171"/>
                </a:solidFill>
                <a:effectLst/>
                <a:uLnTx/>
                <a:uFillTx/>
                <a:latin typeface="Calibri" panose="020F0502020204030204"/>
                <a:ea typeface="+mn-ea"/>
                <a:cs typeface="+mn-cs"/>
              </a:rPr>
              <a:t>n=7</a:t>
            </a:r>
            <a:endParaRPr lang="en-US" sz="900" dirty="0">
              <a:solidFill>
                <a:schemeClr val="tx2"/>
              </a:solidFill>
            </a:endParaRPr>
          </a:p>
        </p:txBody>
      </p:sp>
      <p:sp>
        <p:nvSpPr>
          <p:cNvPr id="188" name="TextBox 187"/>
          <p:cNvSpPr txBox="1"/>
          <p:nvPr/>
        </p:nvSpPr>
        <p:spPr>
          <a:xfrm>
            <a:off x="10551410" y="2060017"/>
            <a:ext cx="1549082" cy="507831"/>
          </a:xfrm>
          <a:prstGeom prst="rect">
            <a:avLst/>
          </a:prstGeom>
          <a:noFill/>
        </p:spPr>
        <p:txBody>
          <a:bodyPr wrap="square" rtlCol="0">
            <a:spAutoFit/>
          </a:bodyPr>
          <a:lstStyle/>
          <a:p>
            <a:r>
              <a:rPr lang="en-US" sz="900" dirty="0">
                <a:solidFill>
                  <a:schemeClr val="accent2"/>
                </a:solidFill>
              </a:rPr>
              <a:t>ADAPT+ Cycles 1-5</a:t>
            </a:r>
            <a:br>
              <a:rPr lang="en-US" sz="900" dirty="0">
                <a:solidFill>
                  <a:schemeClr val="accent2"/>
                </a:solidFill>
              </a:rPr>
            </a:br>
            <a:r>
              <a:rPr lang="en-US" sz="900" i="1" dirty="0">
                <a:solidFill>
                  <a:srgbClr val="076F3C"/>
                </a:solidFill>
                <a:latin typeface="Calibri" panose="020F0502020204030204"/>
              </a:rPr>
              <a:t>n=10/9/7/6/5</a:t>
            </a:r>
            <a:endParaRPr kumimoji="0" lang="en-US" sz="900" b="0" i="1" u="none" strike="noStrike" kern="1200" cap="none" spc="0" normalizeH="0" baseline="0" noProof="0" dirty="0">
              <a:ln>
                <a:noFill/>
              </a:ln>
              <a:solidFill>
                <a:srgbClr val="076F3C"/>
              </a:solidFill>
              <a:effectLst/>
              <a:uLnTx/>
              <a:uFillTx/>
              <a:latin typeface="Calibri" panose="020F0502020204030204"/>
              <a:ea typeface="+mn-ea"/>
              <a:cs typeface="+mn-cs"/>
            </a:endParaRPr>
          </a:p>
          <a:p>
            <a:endParaRPr lang="en-US" sz="900" dirty="0">
              <a:solidFill>
                <a:schemeClr val="accent2"/>
              </a:solidFill>
            </a:endParaRPr>
          </a:p>
        </p:txBody>
      </p:sp>
      <p:sp>
        <p:nvSpPr>
          <p:cNvPr id="189" name="TextBox 188"/>
          <p:cNvSpPr txBox="1"/>
          <p:nvPr/>
        </p:nvSpPr>
        <p:spPr>
          <a:xfrm>
            <a:off x="10551410" y="1901154"/>
            <a:ext cx="1248015" cy="216824"/>
          </a:xfrm>
          <a:prstGeom prst="rect">
            <a:avLst/>
          </a:prstGeom>
          <a:noFill/>
        </p:spPr>
        <p:txBody>
          <a:bodyPr wrap="square" rtlCol="0">
            <a:spAutoFit/>
          </a:bodyPr>
          <a:lstStyle/>
          <a:p>
            <a:r>
              <a:rPr lang="en-US" sz="1050" b="1" dirty="0">
                <a:solidFill>
                  <a:schemeClr val="accent2"/>
                </a:solidFill>
              </a:rPr>
              <a:t>Efgartigimod</a:t>
            </a:r>
            <a:endParaRPr lang="en-US" sz="1050" b="1" dirty="0">
              <a:solidFill>
                <a:schemeClr val="accent2"/>
              </a:solidFill>
            </a:endParaRPr>
          </a:p>
        </p:txBody>
      </p:sp>
      <p:sp>
        <p:nvSpPr>
          <p:cNvPr id="190" name="TextBox 189"/>
          <p:cNvSpPr txBox="1"/>
          <p:nvPr/>
        </p:nvSpPr>
        <p:spPr>
          <a:xfrm>
            <a:off x="10551410" y="2447323"/>
            <a:ext cx="1045549" cy="216824"/>
          </a:xfrm>
          <a:prstGeom prst="rect">
            <a:avLst/>
          </a:prstGeom>
          <a:noFill/>
        </p:spPr>
        <p:txBody>
          <a:bodyPr wrap="square" rtlCol="0">
            <a:spAutoFit/>
          </a:bodyPr>
          <a:lstStyle/>
          <a:p>
            <a:r>
              <a:rPr lang="en-US" sz="1050" b="1" dirty="0">
                <a:solidFill>
                  <a:schemeClr val="tx2"/>
                </a:solidFill>
              </a:rPr>
              <a:t>Placebo</a:t>
            </a:r>
            <a:endParaRPr lang="en-US" sz="1050" b="1" dirty="0">
              <a:solidFill>
                <a:schemeClr val="tx2"/>
              </a:solidFill>
            </a:endParaRPr>
          </a:p>
        </p:txBody>
      </p:sp>
      <p:sp>
        <p:nvSpPr>
          <p:cNvPr id="191" name="Rectangle 190"/>
          <p:cNvSpPr/>
          <p:nvPr/>
        </p:nvSpPr>
        <p:spPr>
          <a:xfrm>
            <a:off x="10403060" y="1961930"/>
            <a:ext cx="182880" cy="61487"/>
          </a:xfrm>
          <a:prstGeom prst="rect">
            <a:avLst/>
          </a:prstGeom>
          <a:solidFill>
            <a:srgbClr val="C5D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2" name="Rectangle 191"/>
          <p:cNvSpPr/>
          <p:nvPr/>
        </p:nvSpPr>
        <p:spPr>
          <a:xfrm>
            <a:off x="10403060" y="2048479"/>
            <a:ext cx="182880" cy="61487"/>
          </a:xfrm>
          <a:prstGeom prst="rect">
            <a:avLst/>
          </a:prstGeom>
          <a:solidFill>
            <a:srgbClr val="739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3" name="Rectangle 192"/>
          <p:cNvSpPr/>
          <p:nvPr/>
        </p:nvSpPr>
        <p:spPr>
          <a:xfrm>
            <a:off x="10403060" y="2135028"/>
            <a:ext cx="182880" cy="61487"/>
          </a:xfrm>
          <a:prstGeom prst="rect">
            <a:avLst/>
          </a:prstGeom>
          <a:solidFill>
            <a:srgbClr val="076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4" name="Rectangle 193"/>
          <p:cNvSpPr/>
          <p:nvPr/>
        </p:nvSpPr>
        <p:spPr>
          <a:xfrm>
            <a:off x="10403060" y="2221577"/>
            <a:ext cx="182880" cy="61487"/>
          </a:xfrm>
          <a:prstGeom prst="rect">
            <a:avLst/>
          </a:prstGeom>
          <a:solidFill>
            <a:srgbClr val="066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5" name="Rectangle 194"/>
          <p:cNvSpPr/>
          <p:nvPr/>
        </p:nvSpPr>
        <p:spPr>
          <a:xfrm>
            <a:off x="10403060" y="2308124"/>
            <a:ext cx="182880" cy="61487"/>
          </a:xfrm>
          <a:prstGeom prst="rect">
            <a:avLst/>
          </a:prstGeom>
          <a:solidFill>
            <a:srgbClr val="055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6" name="Rectangle 195"/>
          <p:cNvSpPr/>
          <p:nvPr/>
        </p:nvSpPr>
        <p:spPr>
          <a:xfrm>
            <a:off x="10403060" y="2658816"/>
            <a:ext cx="182880" cy="61487"/>
          </a:xfrm>
          <a:prstGeom prst="rect">
            <a:avLst/>
          </a:prstGeom>
          <a:solidFill>
            <a:srgbClr val="595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Rounded Corners 130"/>
          <p:cNvSpPr/>
          <p:nvPr/>
        </p:nvSpPr>
        <p:spPr>
          <a:xfrm>
            <a:off x="8030" y="4793934"/>
            <a:ext cx="12192001" cy="150607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3" name="Content Placeholder 6"/>
          <p:cNvGraphicFramePr/>
          <p:nvPr/>
        </p:nvGraphicFramePr>
        <p:xfrm>
          <a:off x="6465429" y="1531766"/>
          <a:ext cx="5502225" cy="5006975"/>
        </p:xfrm>
        <a:graphic>
          <a:graphicData uri="http://schemas.openxmlformats.org/drawingml/2006/chart">
            <c:chart xmlns:c="http://schemas.openxmlformats.org/drawingml/2006/chart" xmlns:r="http://schemas.openxmlformats.org/officeDocument/2006/relationships" r:id="rId1"/>
          </a:graphicData>
        </a:graphic>
      </p:graphicFrame>
      <p:cxnSp>
        <p:nvCxnSpPr>
          <p:cNvPr id="133" name="Straight Arrow Connector 132"/>
          <p:cNvCxnSpPr/>
          <p:nvPr/>
        </p:nvCxnSpPr>
        <p:spPr>
          <a:xfrm flipV="1">
            <a:off x="11888076" y="1726197"/>
            <a:ext cx="0" cy="3028257"/>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11890613" y="4903287"/>
            <a:ext cx="0" cy="126550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0638283" y="3032686"/>
            <a:ext cx="1431490" cy="523220"/>
          </a:xfrm>
          <a:prstGeom prst="rect">
            <a:avLst/>
          </a:prstGeom>
          <a:solidFill>
            <a:schemeClr val="bg1"/>
          </a:solidFill>
        </p:spPr>
        <p:txBody>
          <a:bodyPr wrap="square" rtlCol="0">
            <a:spAutoFit/>
          </a:bodyPr>
          <a:lstStyle/>
          <a:p>
            <a:pPr algn="r"/>
            <a:r>
              <a:rPr lang="en-US" sz="1400" b="1" dirty="0">
                <a:solidFill>
                  <a:schemeClr val="accent3"/>
                </a:solidFill>
              </a:rPr>
              <a:t>CMI </a:t>
            </a:r>
            <a:br>
              <a:rPr lang="en-US" sz="1400" b="1" dirty="0">
                <a:solidFill>
                  <a:schemeClr val="accent3"/>
                </a:solidFill>
              </a:rPr>
            </a:br>
            <a:r>
              <a:rPr lang="en-US" sz="1400" dirty="0">
                <a:solidFill>
                  <a:schemeClr val="accent3"/>
                </a:solidFill>
              </a:rPr>
              <a:t>(Cumulative %)</a:t>
            </a:r>
            <a:endParaRPr lang="en-US" sz="1400" dirty="0">
              <a:solidFill>
                <a:schemeClr val="accent3"/>
              </a:solidFill>
            </a:endParaRPr>
          </a:p>
        </p:txBody>
      </p:sp>
      <p:sp>
        <p:nvSpPr>
          <p:cNvPr id="136" name="TextBox 135"/>
          <p:cNvSpPr txBox="1"/>
          <p:nvPr/>
        </p:nvSpPr>
        <p:spPr>
          <a:xfrm>
            <a:off x="10638283" y="5149509"/>
            <a:ext cx="1431490" cy="523220"/>
          </a:xfrm>
          <a:prstGeom prst="rect">
            <a:avLst/>
          </a:prstGeom>
          <a:solidFill>
            <a:srgbClr val="F2F2F2"/>
          </a:solidFill>
        </p:spPr>
        <p:txBody>
          <a:bodyPr wrap="square" rtlCol="0">
            <a:spAutoFit/>
          </a:bodyPr>
          <a:lstStyle/>
          <a:p>
            <a:pPr algn="r"/>
            <a:r>
              <a:rPr lang="en-US" sz="1400" b="1" dirty="0">
                <a:solidFill>
                  <a:srgbClr val="595A59"/>
                </a:solidFill>
              </a:rPr>
              <a:t>No CMI </a:t>
            </a:r>
            <a:br>
              <a:rPr lang="en-US" sz="1400" b="1" dirty="0">
                <a:solidFill>
                  <a:srgbClr val="595A59"/>
                </a:solidFill>
              </a:rPr>
            </a:br>
            <a:r>
              <a:rPr lang="en-US" sz="1400" dirty="0">
                <a:solidFill>
                  <a:srgbClr val="595A59"/>
                </a:solidFill>
              </a:rPr>
              <a:t>(Categorical %)</a:t>
            </a:r>
            <a:endParaRPr lang="en-US" sz="1400" dirty="0">
              <a:solidFill>
                <a:srgbClr val="595A59"/>
              </a:solidFill>
            </a:endParaRPr>
          </a:p>
        </p:txBody>
      </p:sp>
      <p:graphicFrame>
        <p:nvGraphicFramePr>
          <p:cNvPr id="7" name="Content Placeholder 6"/>
          <p:cNvGraphicFramePr>
            <a:graphicFrameLocks noGrp="1"/>
          </p:cNvGraphicFramePr>
          <p:nvPr>
            <p:ph idx="1"/>
          </p:nvPr>
        </p:nvGraphicFramePr>
        <p:xfrm>
          <a:off x="655550" y="1626870"/>
          <a:ext cx="5502225" cy="49118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68448" y="276982"/>
            <a:ext cx="11823552" cy="970155"/>
          </a:xfrm>
        </p:spPr>
        <p:txBody>
          <a:bodyPr>
            <a:normAutofit fontScale="90000"/>
          </a:bodyPr>
          <a:lstStyle/>
          <a:p>
            <a:r>
              <a:rPr lang="en-US" dirty="0"/>
              <a:t>Proportion of Patients With Increasing QMG Improvement Over Multiple Cycles</a:t>
            </a:r>
            <a:r>
              <a:rPr lang="en-US" baseline="30000" dirty="0"/>
              <a:t>a</a:t>
            </a:r>
            <a:br>
              <a:rPr lang="en-US" baseline="30000" dirty="0"/>
            </a:br>
            <a:r>
              <a:rPr lang="en-US" sz="1800" b="0" i="1" dirty="0"/>
              <a:t>Overall population (AChR-Ab+ and –)</a:t>
            </a:r>
            <a:br>
              <a:rPr lang="en-US" baseline="30000" dirty="0"/>
            </a:br>
            <a:endParaRPr lang="en-US" dirty="0"/>
          </a:p>
        </p:txBody>
      </p:sp>
      <p:sp>
        <p:nvSpPr>
          <p:cNvPr id="39" name="TextBox 38"/>
          <p:cNvSpPr txBox="1"/>
          <p:nvPr/>
        </p:nvSpPr>
        <p:spPr>
          <a:xfrm>
            <a:off x="3361424" y="1223815"/>
            <a:ext cx="1313180" cy="276999"/>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rPr>
              <a:t>Placebo (phase 3)</a:t>
            </a:r>
            <a:endPar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40" name="TextBox 39"/>
          <p:cNvSpPr txBox="1"/>
          <p:nvPr/>
        </p:nvSpPr>
        <p:spPr>
          <a:xfrm>
            <a:off x="1591867" y="1193335"/>
            <a:ext cx="1814792"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rPr>
              <a:t>Efgartigimod (open-label)</a:t>
            </a:r>
            <a:endPar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8" name="TextBox 47"/>
          <p:cNvSpPr txBox="1"/>
          <p:nvPr/>
        </p:nvSpPr>
        <p:spPr>
          <a:xfrm>
            <a:off x="2553192" y="5942607"/>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6.8%</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0" name="TextBox 19"/>
          <p:cNvSpPr txBox="1"/>
          <p:nvPr/>
        </p:nvSpPr>
        <p:spPr>
          <a:xfrm>
            <a:off x="148922" y="1865988"/>
            <a:ext cx="418704"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≥10</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TextBox 20"/>
          <p:cNvSpPr txBox="1"/>
          <p:nvPr/>
        </p:nvSpPr>
        <p:spPr>
          <a:xfrm>
            <a:off x="148922" y="2257698"/>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≥9</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Box 21"/>
          <p:cNvSpPr txBox="1"/>
          <p:nvPr/>
        </p:nvSpPr>
        <p:spPr>
          <a:xfrm>
            <a:off x="148922" y="2596091"/>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≥8</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TextBox 23"/>
          <p:cNvSpPr txBox="1"/>
          <p:nvPr/>
        </p:nvSpPr>
        <p:spPr>
          <a:xfrm>
            <a:off x="148922" y="5221100"/>
            <a:ext cx="263213"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p:cNvSpPr txBox="1"/>
          <p:nvPr/>
        </p:nvSpPr>
        <p:spPr>
          <a:xfrm>
            <a:off x="148922" y="5608518"/>
            <a:ext cx="877100"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TextBox 25"/>
          <p:cNvSpPr txBox="1"/>
          <p:nvPr/>
        </p:nvSpPr>
        <p:spPr>
          <a:xfrm>
            <a:off x="148922" y="5957996"/>
            <a:ext cx="835613"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Worsened</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p:cNvSpPr txBox="1"/>
          <p:nvPr/>
        </p:nvSpPr>
        <p:spPr>
          <a:xfrm>
            <a:off x="3375395" y="1396642"/>
            <a:ext cx="2480026" cy="3831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t>Week 3 of Cycle 1 in ADAPT, %</a:t>
            </a:r>
            <a:b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br>
            <a:r>
              <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rPr>
              <a:t>n=</a:t>
            </a:r>
            <a:r>
              <a:rPr lang="en-US" sz="1050" i="1" dirty="0">
                <a:solidFill>
                  <a:srgbClr val="767171"/>
                </a:solidFill>
                <a:latin typeface="Calibri" panose="020F0502020204030204"/>
              </a:rPr>
              <a:t>77</a:t>
            </a:r>
            <a:endPar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28" name="TextBox 27"/>
          <p:cNvSpPr txBox="1"/>
          <p:nvPr/>
        </p:nvSpPr>
        <p:spPr>
          <a:xfrm>
            <a:off x="-162779" y="1396642"/>
            <a:ext cx="3606282" cy="38318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Week 3 of cycles 1–5</a:t>
            </a:r>
            <a:r>
              <a:rPr kumimoji="0" lang="en-US" sz="1050" b="0" i="0" u="none" strike="noStrike" kern="1200" cap="none" spc="0" normalizeH="0" baseline="30000" noProof="0" dirty="0">
                <a:ln>
                  <a:noFill/>
                </a:ln>
                <a:solidFill>
                  <a:srgbClr val="076F3C"/>
                </a:solidFill>
                <a:effectLst/>
                <a:uLnTx/>
                <a:uFillTx/>
                <a:latin typeface="Calibri" panose="020F0502020204030204"/>
                <a:ea typeface="+mn-ea"/>
                <a:cs typeface="+mn-cs"/>
              </a:rPr>
              <a:t>a </a:t>
            </a: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in ADAPT+, median % (range)</a:t>
            </a:r>
            <a:endPar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0"/>
              </a:spcBef>
              <a:spcAft>
                <a:spcPts val="0"/>
              </a:spcAft>
              <a:buClrTx/>
              <a:buSzTx/>
              <a:buFontTx/>
              <a:buNone/>
              <a:defRPr/>
            </a:pPr>
            <a:r>
              <a:rPr lang="en-US" sz="1050" i="1" dirty="0">
                <a:solidFill>
                  <a:srgbClr val="076F3C"/>
                </a:solidFill>
                <a:latin typeface="Calibri" panose="020F0502020204030204"/>
              </a:rPr>
              <a:t>n=54–133</a:t>
            </a:r>
            <a:endParaRPr kumimoji="0" lang="en-US" sz="1050" b="0" i="1"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1" name="TextBox 40"/>
          <p:cNvSpPr txBox="1"/>
          <p:nvPr/>
        </p:nvSpPr>
        <p:spPr>
          <a:xfrm>
            <a:off x="2118675" y="2626868"/>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24.1%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2" name="TextBox 41"/>
          <p:cNvSpPr txBox="1"/>
          <p:nvPr/>
        </p:nvSpPr>
        <p:spPr>
          <a:xfrm>
            <a:off x="1979351" y="3021049"/>
            <a:ext cx="493725"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29.2%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3" name="TextBox 42"/>
          <p:cNvSpPr txBox="1"/>
          <p:nvPr/>
        </p:nvSpPr>
        <p:spPr>
          <a:xfrm>
            <a:off x="1743553" y="3386305"/>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35.3%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4" name="TextBox 43"/>
          <p:cNvSpPr txBox="1"/>
          <p:nvPr/>
        </p:nvSpPr>
        <p:spPr>
          <a:xfrm>
            <a:off x="1404208" y="376369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44.8%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6" name="TextBox 45"/>
          <p:cNvSpPr txBox="1"/>
          <p:nvPr/>
        </p:nvSpPr>
        <p:spPr>
          <a:xfrm>
            <a:off x="1157345" y="413247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54.1%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7" name="TextBox 46"/>
          <p:cNvSpPr txBox="1"/>
          <p:nvPr/>
        </p:nvSpPr>
        <p:spPr>
          <a:xfrm>
            <a:off x="2717509" y="4903287"/>
            <a:ext cx="402354"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9.3%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34" name="TextBox 33"/>
          <p:cNvSpPr txBox="1"/>
          <p:nvPr/>
        </p:nvSpPr>
        <p:spPr>
          <a:xfrm>
            <a:off x="2472653" y="1896765"/>
            <a:ext cx="453650"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12.1</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9" name="TextBox 48"/>
          <p:cNvSpPr txBox="1"/>
          <p:nvPr/>
        </p:nvSpPr>
        <p:spPr>
          <a:xfrm>
            <a:off x="2321858" y="2288475"/>
            <a:ext cx="453650"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15.8%</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56" name="TextBox 55"/>
          <p:cNvSpPr txBox="1"/>
          <p:nvPr/>
        </p:nvSpPr>
        <p:spPr>
          <a:xfrm>
            <a:off x="148922" y="2990272"/>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≥7</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7" name="TextBox 56"/>
          <p:cNvSpPr txBox="1"/>
          <p:nvPr/>
        </p:nvSpPr>
        <p:spPr>
          <a:xfrm>
            <a:off x="148922" y="3355528"/>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≥6</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8" name="TextBox 57"/>
          <p:cNvSpPr txBox="1"/>
          <p:nvPr/>
        </p:nvSpPr>
        <p:spPr>
          <a:xfrm>
            <a:off x="148922" y="3732916"/>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≥5</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9" name="TextBox 58"/>
          <p:cNvSpPr txBox="1"/>
          <p:nvPr/>
        </p:nvSpPr>
        <p:spPr>
          <a:xfrm>
            <a:off x="148922" y="4101696"/>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≥4</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0" name="TextBox 59"/>
          <p:cNvSpPr txBox="1"/>
          <p:nvPr/>
        </p:nvSpPr>
        <p:spPr>
          <a:xfrm>
            <a:off x="148922" y="4477455"/>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≥3</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1" name="TextBox 60"/>
          <p:cNvSpPr txBox="1"/>
          <p:nvPr/>
        </p:nvSpPr>
        <p:spPr>
          <a:xfrm>
            <a:off x="148922" y="4872510"/>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2</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2" name="TextBox 61"/>
          <p:cNvSpPr txBox="1"/>
          <p:nvPr/>
        </p:nvSpPr>
        <p:spPr>
          <a:xfrm>
            <a:off x="2651601" y="5593129"/>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5.2%</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63" name="TextBox 62"/>
          <p:cNvSpPr txBox="1"/>
          <p:nvPr/>
        </p:nvSpPr>
        <p:spPr>
          <a:xfrm>
            <a:off x="2384089" y="5205711"/>
            <a:ext cx="63831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12.5</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64" name="TextBox 63"/>
          <p:cNvSpPr txBox="1"/>
          <p:nvPr/>
        </p:nvSpPr>
        <p:spPr>
          <a:xfrm>
            <a:off x="946244" y="4508232"/>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65.6%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71" name="Text Placeholder 15"/>
          <p:cNvSpPr txBox="1"/>
          <p:nvPr/>
        </p:nvSpPr>
        <p:spPr>
          <a:xfrm>
            <a:off x="339420" y="6339888"/>
            <a:ext cx="11548656" cy="554043"/>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rPr>
              <a:t>AChR-Ab, acetylcholine receptor autoantibody; CMI, clinically meaningful improvement; QMG, Quantitative Myasthenia Gravis. </a:t>
            </a:r>
            <a:r>
              <a:rPr lang="en-US" sz="1200" baseline="30000" dirty="0">
                <a:solidFill>
                  <a:srgbClr val="595A59"/>
                </a:solidFill>
              </a:rPr>
              <a:t>a</a:t>
            </a:r>
            <a:r>
              <a:rPr lang="en-US" sz="1200" dirty="0">
                <a:solidFill>
                  <a:srgbClr val="595A59"/>
                </a:solidFill>
              </a:rPr>
              <a:t>Only cycles with data out to week 11 are included. </a:t>
            </a:r>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sp>
        <p:nvSpPr>
          <p:cNvPr id="104" name="TextBox 103"/>
          <p:cNvSpPr txBox="1">
            <a:spLocks noChangeAspect="1"/>
          </p:cNvSpPr>
          <p:nvPr/>
        </p:nvSpPr>
        <p:spPr>
          <a:xfrm>
            <a:off x="618253" y="963559"/>
            <a:ext cx="5015180" cy="307777"/>
          </a:xfrm>
          <a:prstGeom prst="rect">
            <a:avLst/>
          </a:prstGeom>
          <a:solidFill>
            <a:schemeClr val="accent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Change in QMG Total Score (</a:t>
            </a:r>
            <a:r>
              <a:rPr lang="en-US" sz="1400" b="1" dirty="0">
                <a:solidFill>
                  <a:srgbClr val="FFFFFF"/>
                </a:solidFill>
                <a:latin typeface="Calibri" panose="020F0502020204030204"/>
                <a:ea typeface="Calibri" panose="020F0502020204030204" pitchFamily="34" charset="0"/>
                <a:cs typeface="Arial" panose="020B0604020202020204" pitchFamily="34" charset="0"/>
              </a:rPr>
              <a:t>Overall</a:t>
            </a: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 Population)</a:t>
            </a:r>
            <a:endParaRPr kumimoji="0" lang="en-US" sz="1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204" name="TextBox 203"/>
          <p:cNvSpPr txBox="1"/>
          <p:nvPr/>
        </p:nvSpPr>
        <p:spPr>
          <a:xfrm>
            <a:off x="9165290" y="1223961"/>
            <a:ext cx="1313180" cy="276999"/>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rPr>
              <a:t>Placebo (phase 3)</a:t>
            </a:r>
            <a:endPar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205" name="TextBox 204"/>
          <p:cNvSpPr txBox="1"/>
          <p:nvPr/>
        </p:nvSpPr>
        <p:spPr>
          <a:xfrm>
            <a:off x="7395733" y="1223961"/>
            <a:ext cx="1814792"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rPr>
              <a:t>Efgartigimod (open-label)</a:t>
            </a:r>
            <a:endPar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06" name="TextBox 205"/>
          <p:cNvSpPr txBox="1"/>
          <p:nvPr/>
        </p:nvSpPr>
        <p:spPr>
          <a:xfrm>
            <a:off x="8411260" y="5942607"/>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0.0</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5" name="TextBox 214"/>
          <p:cNvSpPr txBox="1"/>
          <p:nvPr/>
        </p:nvSpPr>
        <p:spPr>
          <a:xfrm>
            <a:off x="8191007" y="2626868"/>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14.3%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6" name="TextBox 215"/>
          <p:cNvSpPr txBox="1"/>
          <p:nvPr/>
        </p:nvSpPr>
        <p:spPr>
          <a:xfrm>
            <a:off x="8182815" y="3021049"/>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20.0%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7" name="TextBox 216"/>
          <p:cNvSpPr txBox="1"/>
          <p:nvPr/>
        </p:nvSpPr>
        <p:spPr>
          <a:xfrm>
            <a:off x="7891091" y="3386305"/>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20.0%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8" name="TextBox 217"/>
          <p:cNvSpPr txBox="1"/>
          <p:nvPr/>
        </p:nvSpPr>
        <p:spPr>
          <a:xfrm>
            <a:off x="7602204" y="376369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30.0%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9" name="TextBox 218"/>
          <p:cNvSpPr txBox="1"/>
          <p:nvPr/>
        </p:nvSpPr>
        <p:spPr>
          <a:xfrm>
            <a:off x="7312165" y="413247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44.4%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21" name="TextBox 220"/>
          <p:cNvSpPr txBox="1"/>
          <p:nvPr/>
        </p:nvSpPr>
        <p:spPr>
          <a:xfrm>
            <a:off x="8455921" y="1896765"/>
            <a:ext cx="362279"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0.0%</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22" name="TextBox 221"/>
          <p:cNvSpPr txBox="1"/>
          <p:nvPr/>
        </p:nvSpPr>
        <p:spPr>
          <a:xfrm>
            <a:off x="8298110" y="2288475"/>
            <a:ext cx="453650"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11.1</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29" name="TextBox 228"/>
          <p:cNvSpPr txBox="1"/>
          <p:nvPr/>
        </p:nvSpPr>
        <p:spPr>
          <a:xfrm>
            <a:off x="8775712" y="5593129"/>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0.0</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30" name="TextBox 229"/>
          <p:cNvSpPr txBox="1"/>
          <p:nvPr/>
        </p:nvSpPr>
        <p:spPr>
          <a:xfrm>
            <a:off x="8110520" y="5205711"/>
            <a:ext cx="63831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11.1</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31" name="TextBox 230"/>
          <p:cNvSpPr txBox="1"/>
          <p:nvPr/>
        </p:nvSpPr>
        <p:spPr>
          <a:xfrm>
            <a:off x="6668874" y="4489114"/>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34D28"/>
                </a:solidFill>
                <a:effectLst/>
                <a:uLnTx/>
                <a:uFillTx/>
                <a:latin typeface="Calibri" panose="020F0502020204030204"/>
                <a:ea typeface="+mn-ea"/>
                <a:cs typeface="+mn-cs"/>
              </a:rPr>
              <a:t>66.7% </a:t>
            </a:r>
            <a:endParaRPr kumimoji="0" lang="en-US" sz="1400" b="0" i="0" u="none" strike="noStrike" kern="1200" cap="none" spc="0" normalizeH="0" baseline="0" noProof="0" dirty="0">
              <a:ln>
                <a:noFill/>
              </a:ln>
              <a:solidFill>
                <a:srgbClr val="034D28"/>
              </a:solidFill>
              <a:effectLst/>
              <a:uLnTx/>
              <a:uFillTx/>
              <a:latin typeface="Calibri" panose="020F0502020204030204"/>
              <a:ea typeface="+mn-ea"/>
              <a:cs typeface="+mn-cs"/>
            </a:endParaRPr>
          </a:p>
        </p:txBody>
      </p:sp>
      <p:sp>
        <p:nvSpPr>
          <p:cNvPr id="235" name="TextBox 234"/>
          <p:cNvSpPr txBox="1">
            <a:spLocks noChangeAspect="1"/>
          </p:cNvSpPr>
          <p:nvPr/>
        </p:nvSpPr>
        <p:spPr>
          <a:xfrm>
            <a:off x="6422119" y="963559"/>
            <a:ext cx="5015180" cy="307777"/>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Change in QMG Total Score (Japanese Population)</a:t>
            </a:r>
            <a:endParaRPr kumimoji="0" lang="en-US" sz="1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28" name="TextBox 127"/>
          <p:cNvSpPr txBox="1"/>
          <p:nvPr/>
        </p:nvSpPr>
        <p:spPr>
          <a:xfrm>
            <a:off x="9142417" y="1396642"/>
            <a:ext cx="2480026" cy="3831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t>Week 3 of Cycle 1 in ADAPT, %</a:t>
            </a:r>
            <a:b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br>
            <a:r>
              <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rPr>
              <a:t>n=7</a:t>
            </a:r>
            <a:endPar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129" name="TextBox 128"/>
          <p:cNvSpPr txBox="1"/>
          <p:nvPr/>
        </p:nvSpPr>
        <p:spPr>
          <a:xfrm>
            <a:off x="5621528" y="1396642"/>
            <a:ext cx="3606282" cy="38318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Week 3 of cycles 1–5</a:t>
            </a:r>
            <a:r>
              <a:rPr kumimoji="0" lang="en-US" sz="1050" b="0" i="0" u="none" strike="noStrike" kern="1200" cap="none" spc="0" normalizeH="0" baseline="30000" noProof="0" dirty="0">
                <a:ln>
                  <a:noFill/>
                </a:ln>
                <a:solidFill>
                  <a:srgbClr val="076F3C"/>
                </a:solidFill>
                <a:effectLst/>
                <a:uLnTx/>
                <a:uFillTx/>
                <a:latin typeface="Calibri" panose="020F0502020204030204"/>
                <a:ea typeface="+mn-ea"/>
                <a:cs typeface="+mn-cs"/>
              </a:rPr>
              <a:t>a </a:t>
            </a: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in ADAPT+, median % (range)</a:t>
            </a:r>
            <a:endPar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0"/>
              </a:spcBef>
              <a:spcAft>
                <a:spcPts val="0"/>
              </a:spcAft>
              <a:buClrTx/>
              <a:buSzTx/>
              <a:buFontTx/>
              <a:buNone/>
              <a:defRPr/>
            </a:pPr>
            <a:r>
              <a:rPr lang="en-US" sz="1050" i="1" dirty="0">
                <a:solidFill>
                  <a:srgbClr val="076F3C"/>
                </a:solidFill>
                <a:latin typeface="Calibri" panose="020F0502020204030204"/>
              </a:rPr>
              <a:t>n=5–10</a:t>
            </a:r>
            <a:endParaRPr kumimoji="0" lang="en-US" sz="1050" b="0" i="1"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130" name="TextBox 129"/>
          <p:cNvSpPr txBox="1"/>
          <p:nvPr/>
        </p:nvSpPr>
        <p:spPr>
          <a:xfrm>
            <a:off x="6259117" y="1891246"/>
            <a:ext cx="418704"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≥10</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7" name="TextBox 136"/>
          <p:cNvSpPr txBox="1"/>
          <p:nvPr/>
        </p:nvSpPr>
        <p:spPr>
          <a:xfrm>
            <a:off x="6259117" y="2257698"/>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≥9</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8" name="TextBox 137"/>
          <p:cNvSpPr txBox="1"/>
          <p:nvPr/>
        </p:nvSpPr>
        <p:spPr>
          <a:xfrm>
            <a:off x="6259117" y="2596091"/>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≥8</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9" name="TextBox 138"/>
          <p:cNvSpPr txBox="1"/>
          <p:nvPr/>
        </p:nvSpPr>
        <p:spPr>
          <a:xfrm>
            <a:off x="6259117" y="5221100"/>
            <a:ext cx="263213"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0" name="TextBox 139"/>
          <p:cNvSpPr txBox="1"/>
          <p:nvPr/>
        </p:nvSpPr>
        <p:spPr>
          <a:xfrm>
            <a:off x="6259117" y="5608518"/>
            <a:ext cx="877100"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1" name="TextBox 140"/>
          <p:cNvSpPr txBox="1"/>
          <p:nvPr/>
        </p:nvSpPr>
        <p:spPr>
          <a:xfrm>
            <a:off x="6259117" y="5957996"/>
            <a:ext cx="835613"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Worsened</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2" name="TextBox 141"/>
          <p:cNvSpPr txBox="1"/>
          <p:nvPr/>
        </p:nvSpPr>
        <p:spPr>
          <a:xfrm>
            <a:off x="6259117" y="2990272"/>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≥7</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3" name="TextBox 142"/>
          <p:cNvSpPr txBox="1"/>
          <p:nvPr/>
        </p:nvSpPr>
        <p:spPr>
          <a:xfrm>
            <a:off x="6259117" y="3355528"/>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≥6</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4" name="TextBox 143"/>
          <p:cNvSpPr txBox="1"/>
          <p:nvPr/>
        </p:nvSpPr>
        <p:spPr>
          <a:xfrm>
            <a:off x="6259117" y="3732916"/>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≥5</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5" name="TextBox 144"/>
          <p:cNvSpPr txBox="1"/>
          <p:nvPr/>
        </p:nvSpPr>
        <p:spPr>
          <a:xfrm>
            <a:off x="6259117" y="4101696"/>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≥4</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6" name="TextBox 145"/>
          <p:cNvSpPr txBox="1"/>
          <p:nvPr/>
        </p:nvSpPr>
        <p:spPr>
          <a:xfrm>
            <a:off x="6259117" y="4477455"/>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≥3</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7" name="TextBox 146"/>
          <p:cNvSpPr txBox="1"/>
          <p:nvPr/>
        </p:nvSpPr>
        <p:spPr>
          <a:xfrm>
            <a:off x="6259117" y="4872510"/>
            <a:ext cx="263214"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2</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8" name="TextBox 147"/>
          <p:cNvSpPr txBox="1"/>
          <p:nvPr/>
        </p:nvSpPr>
        <p:spPr>
          <a:xfrm>
            <a:off x="7724330" y="4894508"/>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34D28"/>
                </a:solidFill>
                <a:effectLst/>
                <a:uLnTx/>
                <a:uFillTx/>
                <a:latin typeface="Calibri" panose="020F0502020204030204"/>
                <a:ea typeface="+mn-ea"/>
                <a:cs typeface="+mn-cs"/>
              </a:rPr>
              <a:t>20.0% </a:t>
            </a:r>
            <a:endParaRPr kumimoji="0" lang="en-US" sz="1400" b="0" i="0" u="none" strike="noStrike" kern="1200" cap="none" spc="0" normalizeH="0" baseline="0" noProof="0" dirty="0">
              <a:ln>
                <a:noFill/>
              </a:ln>
              <a:solidFill>
                <a:srgbClr val="034D28"/>
              </a:solidFill>
              <a:effectLst/>
              <a:uLnTx/>
              <a:uFillTx/>
              <a:latin typeface="Calibri" panose="020F0502020204030204"/>
              <a:ea typeface="+mn-ea"/>
              <a:cs typeface="+mn-cs"/>
            </a:endParaRPr>
          </a:p>
        </p:txBody>
      </p:sp>
      <p:sp>
        <p:nvSpPr>
          <p:cNvPr id="149" name="TextBox 148"/>
          <p:cNvSpPr txBox="1"/>
          <p:nvPr/>
        </p:nvSpPr>
        <p:spPr>
          <a:xfrm>
            <a:off x="9570645" y="-1157138"/>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10</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50" name="TextBox 149"/>
          <p:cNvSpPr txBox="1"/>
          <p:nvPr/>
        </p:nvSpPr>
        <p:spPr>
          <a:xfrm>
            <a:off x="8987767" y="-1147782"/>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51" name="TextBox 150"/>
          <p:cNvSpPr txBox="1"/>
          <p:nvPr/>
        </p:nvSpPr>
        <p:spPr>
          <a:xfrm>
            <a:off x="9596704" y="-1043887"/>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800" dirty="0">
                <a:solidFill>
                  <a:schemeClr val="accent2"/>
                </a:solidFill>
                <a:latin typeface="Calibri" panose="020F0502020204030204"/>
                <a:cs typeface="Arial" panose="020B0604020202020204" pitchFamily="34" charset="0"/>
              </a:rPr>
              <a:t>9</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52" name="TextBox 151"/>
          <p:cNvSpPr txBox="1"/>
          <p:nvPr/>
        </p:nvSpPr>
        <p:spPr>
          <a:xfrm>
            <a:off x="8987767" y="-1046349"/>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53" name="TextBox 152"/>
          <p:cNvSpPr txBox="1"/>
          <p:nvPr/>
        </p:nvSpPr>
        <p:spPr>
          <a:xfrm>
            <a:off x="9596704" y="-946348"/>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7</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54" name="TextBox 153"/>
          <p:cNvSpPr txBox="1"/>
          <p:nvPr/>
        </p:nvSpPr>
        <p:spPr>
          <a:xfrm>
            <a:off x="8987767" y="-948810"/>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3</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55" name="TextBox 154"/>
          <p:cNvSpPr txBox="1"/>
          <p:nvPr/>
        </p:nvSpPr>
        <p:spPr>
          <a:xfrm>
            <a:off x="9596704" y="-848809"/>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56" name="TextBox 155"/>
          <p:cNvSpPr txBox="1"/>
          <p:nvPr/>
        </p:nvSpPr>
        <p:spPr>
          <a:xfrm>
            <a:off x="8987767" y="-851271"/>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4</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57" name="TextBox 156"/>
          <p:cNvSpPr txBox="1"/>
          <p:nvPr/>
        </p:nvSpPr>
        <p:spPr>
          <a:xfrm>
            <a:off x="9596704" y="-751270"/>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58" name="TextBox 157"/>
          <p:cNvSpPr txBox="1"/>
          <p:nvPr/>
        </p:nvSpPr>
        <p:spPr>
          <a:xfrm>
            <a:off x="8987767" y="-753732"/>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59" name="TextBox 158"/>
          <p:cNvSpPr txBox="1"/>
          <p:nvPr/>
        </p:nvSpPr>
        <p:spPr>
          <a:xfrm>
            <a:off x="8638489" y="-1259904"/>
            <a:ext cx="749032"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60" name="TextBox 159"/>
          <p:cNvSpPr txBox="1"/>
          <p:nvPr/>
        </p:nvSpPr>
        <p:spPr>
          <a:xfrm>
            <a:off x="9422796" y="-1282327"/>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63" name="TextBox 162"/>
          <p:cNvSpPr txBox="1"/>
          <p:nvPr/>
        </p:nvSpPr>
        <p:spPr>
          <a:xfrm>
            <a:off x="9586099" y="-428627"/>
            <a:ext cx="38472" cy="9233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7</a:t>
            </a:r>
            <a:endParaRPr kumimoji="0" lang="en-US" sz="600" b="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164" name="TextBox 163"/>
          <p:cNvSpPr txBox="1"/>
          <p:nvPr/>
        </p:nvSpPr>
        <p:spPr>
          <a:xfrm>
            <a:off x="8785251" y="-426319"/>
            <a:ext cx="436017"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1, placebo</a:t>
            </a:r>
            <a:endPar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165" name="TextBox 164"/>
          <p:cNvSpPr txBox="1"/>
          <p:nvPr/>
        </p:nvSpPr>
        <p:spPr>
          <a:xfrm>
            <a:off x="8638489" y="-538440"/>
            <a:ext cx="749033"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66" name="TextBox 165"/>
          <p:cNvSpPr txBox="1"/>
          <p:nvPr/>
        </p:nvSpPr>
        <p:spPr>
          <a:xfrm>
            <a:off x="9422796" y="-560864"/>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69" name="Rectangle: Rounded Corners 168"/>
          <p:cNvSpPr/>
          <p:nvPr/>
        </p:nvSpPr>
        <p:spPr>
          <a:xfrm>
            <a:off x="8586648" y="-1348575"/>
            <a:ext cx="1377618" cy="11548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0" name="TextBox 169"/>
          <p:cNvSpPr txBox="1"/>
          <p:nvPr/>
        </p:nvSpPr>
        <p:spPr>
          <a:xfrm>
            <a:off x="3280078" y="-1152425"/>
            <a:ext cx="153888"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133</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1" name="TextBox 170"/>
          <p:cNvSpPr txBox="1"/>
          <p:nvPr/>
        </p:nvSpPr>
        <p:spPr>
          <a:xfrm>
            <a:off x="2770721" y="-1143069"/>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2" name="TextBox 171"/>
          <p:cNvSpPr txBox="1"/>
          <p:nvPr/>
        </p:nvSpPr>
        <p:spPr>
          <a:xfrm>
            <a:off x="3277066" y="-1039174"/>
            <a:ext cx="153888"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116</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3" name="TextBox 172"/>
          <p:cNvSpPr txBox="1"/>
          <p:nvPr/>
        </p:nvSpPr>
        <p:spPr>
          <a:xfrm>
            <a:off x="2770721" y="-1041636"/>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4" name="TextBox 173"/>
          <p:cNvSpPr txBox="1"/>
          <p:nvPr/>
        </p:nvSpPr>
        <p:spPr>
          <a:xfrm>
            <a:off x="3328362" y="-941635"/>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96</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5" name="TextBox 174"/>
          <p:cNvSpPr txBox="1"/>
          <p:nvPr/>
        </p:nvSpPr>
        <p:spPr>
          <a:xfrm>
            <a:off x="2770721" y="-944097"/>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3</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6" name="TextBox 175"/>
          <p:cNvSpPr txBox="1"/>
          <p:nvPr/>
        </p:nvSpPr>
        <p:spPr>
          <a:xfrm>
            <a:off x="3328362" y="-844096"/>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67</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7" name="TextBox 176"/>
          <p:cNvSpPr txBox="1"/>
          <p:nvPr/>
        </p:nvSpPr>
        <p:spPr>
          <a:xfrm>
            <a:off x="2770721" y="-846558"/>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4</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8" name="TextBox 177"/>
          <p:cNvSpPr txBox="1"/>
          <p:nvPr/>
        </p:nvSpPr>
        <p:spPr>
          <a:xfrm>
            <a:off x="3328362" y="-746557"/>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54</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9" name="TextBox 178"/>
          <p:cNvSpPr txBox="1"/>
          <p:nvPr/>
        </p:nvSpPr>
        <p:spPr>
          <a:xfrm>
            <a:off x="2770721" y="-763311"/>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80" name="TextBox 179"/>
          <p:cNvSpPr txBox="1"/>
          <p:nvPr/>
        </p:nvSpPr>
        <p:spPr>
          <a:xfrm>
            <a:off x="2421443" y="-1255191"/>
            <a:ext cx="749032"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81" name="TextBox 180"/>
          <p:cNvSpPr txBox="1"/>
          <p:nvPr/>
        </p:nvSpPr>
        <p:spPr>
          <a:xfrm>
            <a:off x="3205750" y="-1277614"/>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84" name="TextBox 183"/>
          <p:cNvSpPr txBox="1"/>
          <p:nvPr/>
        </p:nvSpPr>
        <p:spPr>
          <a:xfrm>
            <a:off x="3328362" y="-430962"/>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77</a:t>
            </a:r>
            <a:endParaRPr kumimoji="0" lang="en-US" sz="800" b="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185" name="TextBox 184"/>
          <p:cNvSpPr txBox="1"/>
          <p:nvPr/>
        </p:nvSpPr>
        <p:spPr>
          <a:xfrm>
            <a:off x="2568205" y="-421606"/>
            <a:ext cx="47288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1 (placebo)</a:t>
            </a:r>
            <a:endPar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186" name="TextBox 185"/>
          <p:cNvSpPr txBox="1"/>
          <p:nvPr/>
        </p:nvSpPr>
        <p:spPr>
          <a:xfrm>
            <a:off x="2421443" y="-533727"/>
            <a:ext cx="749033"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87" name="TextBox 186"/>
          <p:cNvSpPr txBox="1"/>
          <p:nvPr/>
        </p:nvSpPr>
        <p:spPr>
          <a:xfrm>
            <a:off x="3205750" y="-556151"/>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90" name="Rectangle: Rounded Corners 189"/>
          <p:cNvSpPr/>
          <p:nvPr/>
        </p:nvSpPr>
        <p:spPr>
          <a:xfrm>
            <a:off x="2369602" y="-1343862"/>
            <a:ext cx="1377618" cy="11548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246131"/>
            <a:ext cx="11476037" cy="976375"/>
          </a:xfrm>
        </p:spPr>
        <p:txBody>
          <a:bodyPr>
            <a:normAutofit/>
          </a:bodyPr>
          <a:lstStyle/>
          <a:p>
            <a:r>
              <a:rPr lang="en-US" dirty="0"/>
              <a:t>Safety: Summary of AEs—</a:t>
            </a:r>
            <a:r>
              <a:rPr lang="en-US" b="0" dirty="0">
                <a:solidFill>
                  <a:srgbClr val="003A69"/>
                </a:solidFill>
                <a:latin typeface="Calibri" panose="020F0502020204030204"/>
              </a:rPr>
              <a:t>Overall</a:t>
            </a:r>
            <a:r>
              <a:rPr kumimoji="0" lang="en-US" b="0" u="none" strike="noStrike" kern="1200" cap="none" spc="0" normalizeH="0" baseline="0" noProof="0" dirty="0">
                <a:ln>
                  <a:noFill/>
                </a:ln>
                <a:solidFill>
                  <a:srgbClr val="003A69"/>
                </a:solidFill>
                <a:effectLst/>
                <a:uLnTx/>
                <a:uFillTx/>
                <a:latin typeface="Calibri" panose="020F0502020204030204"/>
                <a:ea typeface="+mj-ea"/>
                <a:cs typeface="+mj-cs"/>
              </a:rPr>
              <a:t> </a:t>
            </a:r>
            <a:r>
              <a:rPr lang="en-US" b="0" dirty="0">
                <a:solidFill>
                  <a:srgbClr val="003A69"/>
                </a:solidFill>
                <a:latin typeface="Calibri" panose="020F0502020204030204"/>
              </a:rPr>
              <a:t>P</a:t>
            </a:r>
            <a:r>
              <a:rPr kumimoji="0" lang="en-US" b="0" u="none" strike="noStrike" kern="1200" cap="none" spc="0" normalizeH="0" baseline="0" noProof="0" dirty="0">
                <a:ln>
                  <a:noFill/>
                </a:ln>
                <a:solidFill>
                  <a:srgbClr val="003A69"/>
                </a:solidFill>
                <a:effectLst/>
                <a:uLnTx/>
                <a:uFillTx/>
                <a:latin typeface="Calibri" panose="020F0502020204030204"/>
                <a:ea typeface="+mj-ea"/>
                <a:cs typeface="+mj-cs"/>
              </a:rPr>
              <a:t>opulation</a:t>
            </a:r>
            <a:br>
              <a:rPr lang="en-US" b="1" dirty="0">
                <a:solidFill>
                  <a:schemeClr val="accent3"/>
                </a:solidFill>
                <a:latin typeface="+mj-lt"/>
              </a:rPr>
            </a:br>
            <a:endParaRPr lang="en-US" dirty="0"/>
          </a:p>
        </p:txBody>
      </p:sp>
      <p:sp>
        <p:nvSpPr>
          <p:cNvPr id="84" name="Text Placeholder 15"/>
          <p:cNvSpPr txBox="1"/>
          <p:nvPr/>
        </p:nvSpPr>
        <p:spPr>
          <a:xfrm>
            <a:off x="245745" y="5903621"/>
            <a:ext cx="11297325" cy="976374"/>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nl-BE" sz="12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rPr>
              <a:t>AE, adverse event; IR, incidence rate; PY, patient year; SAE, serious adverse event</a:t>
            </a:r>
            <a:r>
              <a:rPr lang="nl-BE" sz="1200" dirty="0">
                <a:solidFill>
                  <a:srgbClr val="595A59">
                    <a:lumMod val="75000"/>
                  </a:srgbClr>
                </a:solidFill>
                <a:effectLst>
                  <a:glow>
                    <a:srgbClr val="000000"/>
                  </a:glow>
                </a:effectLst>
                <a:latin typeface="Arial" panose="020B0604020202020204"/>
              </a:rPr>
              <a:t>.</a:t>
            </a:r>
            <a:endParaRPr kumimoji="0" lang="nl-BE" sz="12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endParaRPr>
          </a:p>
        </p:txBody>
      </p:sp>
      <p:sp>
        <p:nvSpPr>
          <p:cNvPr id="40" name="Slide Number Placeholder 2"/>
          <p:cNvSpPr>
            <a:spLocks noGrp="1"/>
          </p:cNvSpPr>
          <p:nvPr>
            <p:ph type="sldNum" sz="quarter" idx="12"/>
          </p:nvPr>
        </p:nvSpPr>
        <p:spPr>
          <a:xfrm>
            <a:off x="11188700" y="6356350"/>
            <a:ext cx="6635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2CE451-38B6-4970-B200-7962877A3A8C}" type="slidenum">
              <a:rPr kumimoji="0" lang="en-US" sz="1200" b="0" i="0" u="none" strike="noStrike" kern="1200" cap="none" spc="0" normalizeH="0" baseline="0" noProof="0" smtClean="0">
                <a:ln>
                  <a:noFill/>
                </a:ln>
                <a:solidFill>
                  <a:srgbClr val="595A59"/>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graphicFrame>
        <p:nvGraphicFramePr>
          <p:cNvPr id="12" name="Table 11"/>
          <p:cNvGraphicFramePr>
            <a:graphicFrameLocks noGrp="1"/>
          </p:cNvGraphicFramePr>
          <p:nvPr/>
        </p:nvGraphicFramePr>
        <p:xfrm>
          <a:off x="303572" y="737233"/>
          <a:ext cx="11600768" cy="5359653"/>
        </p:xfrm>
        <a:graphic>
          <a:graphicData uri="http://schemas.openxmlformats.org/drawingml/2006/table">
            <a:tbl>
              <a:tblPr firstRow="1" bandRow="1">
                <a:tableStyleId>{F2DE63D5-997A-4646-A377-4702673A728D}</a:tableStyleId>
              </a:tblPr>
              <a:tblGrid>
                <a:gridCol w="4630485"/>
                <a:gridCol w="1055940"/>
                <a:gridCol w="1063418"/>
                <a:gridCol w="1013032"/>
                <a:gridCol w="1198757"/>
                <a:gridCol w="1394899"/>
                <a:gridCol w="1244237"/>
              </a:tblGrid>
              <a:tr h="414489">
                <a:tc>
                  <a:txBody>
                    <a:bodyPr/>
                    <a:lstStyle/>
                    <a:p>
                      <a:pPr algn="ctr"/>
                      <a:endParaRPr lang="en-US" sz="1500" dirty="0"/>
                    </a:p>
                  </a:txBody>
                  <a:tcPr/>
                </a:tc>
                <a:tc gridSpan="4">
                  <a:txBody>
                    <a:bodyPr/>
                    <a:lstStyle/>
                    <a:p>
                      <a:pPr algn="ctr"/>
                      <a:r>
                        <a:rPr lang="en-US" sz="2000" dirty="0"/>
                        <a:t>ADAPT</a:t>
                      </a:r>
                      <a:endParaRPr lang="en-US" sz="2000" dirty="0"/>
                    </a:p>
                  </a:txBody>
                  <a:tcPr/>
                </a:tc>
                <a:tc hMerge="1">
                  <a:tcPr/>
                </a:tc>
                <a:tc hMerge="1">
                  <a:tcPr>
                    <a:lnB w="25400" cmpd="sng">
                      <a:noFill/>
                    </a:lnB>
                  </a:tcPr>
                </a:tc>
                <a:tc hMerge="1">
                  <a:tcPr/>
                </a:tc>
                <a:tc gridSpan="2">
                  <a:txBody>
                    <a:bodyPr/>
                    <a:lstStyle/>
                    <a:p>
                      <a:pPr algn="ctr"/>
                      <a:r>
                        <a:rPr lang="en-US" sz="2000" dirty="0"/>
                        <a:t>ADAPT+</a:t>
                      </a:r>
                      <a:endParaRPr lang="en-US" sz="2000" dirty="0"/>
                    </a:p>
                  </a:txBody>
                  <a:tcPr/>
                </a:tc>
                <a:tc hMerge="1">
                  <a:tcPr/>
                </a:tc>
              </a:tr>
              <a:tr h="573907">
                <a:tc rowSpan="2">
                  <a:txBody>
                    <a:bodyPr/>
                    <a:lstStyle/>
                    <a:p>
                      <a:pPr algn="ctr"/>
                      <a:endParaRPr lang="en-US" sz="1800" dirty="0"/>
                    </a:p>
                  </a:txBody>
                  <a:tcPr>
                    <a:solidFill>
                      <a:schemeClr val="accent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b="1" dirty="0">
                          <a:solidFill>
                            <a:schemeClr val="bg1"/>
                          </a:solidFill>
                        </a:rPr>
                        <a:t>Placebo (n=83)</a:t>
                      </a:r>
                      <a:endParaRPr lang="en-US" sz="16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[34.51 PY]</a:t>
                      </a:r>
                      <a:endParaRPr lang="en-US" sz="1400" b="0" dirty="0">
                        <a:solidFill>
                          <a:schemeClr val="bg1"/>
                        </a:solidFill>
                      </a:endParaRPr>
                    </a:p>
                  </a:txBody>
                  <a:tcPr anchor="ctr">
                    <a:solidFill>
                      <a:schemeClr val="tx2"/>
                    </a:solidFill>
                  </a:tcPr>
                </a:tc>
                <a:tc hMerge="1">
                  <a:tcPr anchor="ctr">
                    <a:solidFill>
                      <a:schemeClr val="tx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b="1" dirty="0">
                          <a:solidFill>
                            <a:schemeClr val="bg1"/>
                          </a:solidFill>
                        </a:rPr>
                        <a:t>Efgartigimod (n=84)</a:t>
                      </a:r>
                      <a:endParaRPr lang="en-US" sz="16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1400" b="0" kern="1200" dirty="0">
                          <a:solidFill>
                            <a:schemeClr val="bg1"/>
                          </a:solidFill>
                          <a:latin typeface="+mn-lt"/>
                          <a:ea typeface="+mn-ea"/>
                          <a:cs typeface="+mn-cs"/>
                        </a:rPr>
                        <a:t>[34.86 PY]</a:t>
                      </a:r>
                      <a:endParaRPr lang="en-US" sz="1400" b="0" kern="1200" dirty="0">
                        <a:solidFill>
                          <a:schemeClr val="bg1"/>
                        </a:solidFill>
                        <a:latin typeface="+mn-lt"/>
                        <a:ea typeface="+mn-ea"/>
                        <a:cs typeface="+mn-cs"/>
                      </a:endParaRPr>
                    </a:p>
                  </a:txBody>
                  <a:tcPr anchor="ctr">
                    <a:lnT w="6350" cap="flat" cmpd="sng" algn="ctr">
                      <a:noFill/>
                      <a:prstDash val="solid"/>
                      <a:miter lim="800000"/>
                    </a:lnT>
                    <a:solidFill>
                      <a:schemeClr val="accent1"/>
                    </a:solidFill>
                  </a:tcPr>
                </a:tc>
                <a:tc hMerge="1">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b="1" dirty="0">
                          <a:solidFill>
                            <a:schemeClr val="bg1"/>
                          </a:solidFill>
                        </a:rPr>
                        <a:t>Total Efgartigimod (n=139)</a:t>
                      </a:r>
                      <a:endParaRPr lang="en-US" sz="16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1400" b="0" kern="1200" dirty="0">
                          <a:solidFill>
                            <a:schemeClr val="bg1"/>
                          </a:solidFill>
                          <a:latin typeface="+mn-lt"/>
                          <a:ea typeface="+mn-ea"/>
                          <a:cs typeface="+mn-cs"/>
                        </a:rPr>
                        <a:t>[138.14 PY]</a:t>
                      </a:r>
                      <a:endParaRPr lang="en-US" sz="1400" b="0" kern="1200" dirty="0">
                        <a:solidFill>
                          <a:schemeClr val="bg1"/>
                        </a:solidFill>
                        <a:latin typeface="+mn-lt"/>
                        <a:ea typeface="+mn-ea"/>
                        <a:cs typeface="+mn-cs"/>
                      </a:endParaRPr>
                    </a:p>
                  </a:txBody>
                  <a:tcPr anchor="ctr">
                    <a:solidFill>
                      <a:schemeClr val="accent2"/>
                    </a:solidFill>
                  </a:tcPr>
                </a:tc>
                <a:tc hMerge="1">
                  <a:tcPr/>
                </a:tc>
              </a:tr>
              <a:tr h="318837">
                <a:tc v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IR/PY</a:t>
                      </a:r>
                      <a:endParaRPr lang="en-US" sz="1400" b="0" dirty="0">
                        <a:solidFill>
                          <a:schemeClr val="bg1"/>
                        </a:solidFill>
                      </a:endParaRP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n (%)</a:t>
                      </a:r>
                      <a:endParaRPr lang="en-US" sz="1400" b="0" dirty="0">
                        <a:solidFill>
                          <a:schemeClr val="bg1"/>
                        </a:solidFill>
                      </a:endParaRP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IR/PY</a:t>
                      </a:r>
                      <a:endParaRPr lang="en-US" sz="1400" b="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n (%)</a:t>
                      </a:r>
                      <a:endParaRPr lang="en-US" sz="1400" b="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IR/PY</a:t>
                      </a:r>
                      <a:endParaRPr lang="en-US" sz="1400" b="0" dirty="0">
                        <a:solidFill>
                          <a:schemeClr val="bg1"/>
                        </a:solidFill>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n (%)</a:t>
                      </a:r>
                      <a:endParaRPr lang="en-US" sz="1400" b="0" dirty="0">
                        <a:solidFill>
                          <a:schemeClr val="bg1"/>
                        </a:solidFill>
                      </a:endParaRPr>
                    </a:p>
                  </a:txBody>
                  <a:tcPr anchor="ctr">
                    <a:solidFill>
                      <a:schemeClr val="accent2"/>
                    </a:solid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sz="1300" b="1" dirty="0">
                          <a:solidFill>
                            <a:schemeClr val="tx1"/>
                          </a:solidFill>
                          <a:effectLst>
                            <a:glow>
                              <a:srgbClr val="000000"/>
                            </a:glow>
                          </a:effectLst>
                          <a:latin typeface="+mn-lt"/>
                          <a:cs typeface="Arial" panose="020B0604020202020204" pitchFamily="34" charset="0"/>
                        </a:rPr>
                        <a:t>AEs</a:t>
                      </a:r>
                      <a:endParaRPr lang="en-US" sz="1300" b="1" i="0" baseline="30000" dirty="0">
                        <a:solidFill>
                          <a:schemeClr val="tx1"/>
                        </a:solidFill>
                        <a:effectLst>
                          <a:glow>
                            <a:srgbClr val="000000"/>
                          </a:glow>
                        </a:effectLst>
                        <a:latin typeface="+mn-lt"/>
                        <a:cs typeface="Arial" panose="020B0604020202020204" pitchFamily="34" charset="0"/>
                      </a:endParaRPr>
                    </a:p>
                  </a:txBody>
                  <a:tcPr marL="45720" marR="45720" marT="36576" marB="36576" anchor="ctr">
                    <a:noFill/>
                  </a:tcPr>
                </a:tc>
                <a:tc>
                  <a:txBody>
                    <a:bodyPr/>
                    <a:lstStyle/>
                    <a:p>
                      <a:pPr algn="ctr">
                        <a:lnSpc>
                          <a:spcPct val="100000"/>
                        </a:lnSpc>
                      </a:pPr>
                      <a:r>
                        <a:rPr lang="en-US" sz="1300" b="1" kern="1200" dirty="0">
                          <a:solidFill>
                            <a:schemeClr val="tx1"/>
                          </a:solidFill>
                          <a:effectLst>
                            <a:glow>
                              <a:srgbClr val="000000"/>
                            </a:glow>
                          </a:effectLst>
                          <a:latin typeface="+mn-lt"/>
                          <a:ea typeface="+mn-ea"/>
                          <a:cs typeface="Arial" panose="020B0604020202020204" pitchFamily="34" charset="0"/>
                        </a:rPr>
                        <a:t>7.83</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en-US" sz="1300" b="0" kern="1200" dirty="0">
                          <a:solidFill>
                            <a:schemeClr val="tx1"/>
                          </a:solidFill>
                          <a:effectLst>
                            <a:glow>
                              <a:srgbClr val="000000"/>
                            </a:glow>
                          </a:effectLst>
                          <a:latin typeface="+mn-lt"/>
                          <a:ea typeface="+mn-ea"/>
                          <a:cs typeface="Arial" panose="020B0604020202020204" pitchFamily="34" charset="0"/>
                        </a:rPr>
                        <a:t>70 (84) </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7.23</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65 (77)</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4.06</a:t>
                      </a:r>
                      <a:endParaRPr lang="en-US" dirty="0"/>
                    </a:p>
                  </a:txBody>
                  <a:tcPr marL="45720" marR="45720" marT="36576" marB="36576" anchor="ctr">
                    <a:noFill/>
                  </a:tcPr>
                </a:tc>
                <a:tc>
                  <a:txBody>
                    <a:bodyPr/>
                    <a:lstStyle/>
                    <a:p>
                      <a:pPr algn="ctr">
                        <a:lnSpc>
                          <a:spcPct val="100000"/>
                        </a:lnSpc>
                      </a:pPr>
                      <a:r>
                        <a:rPr lang="en-US" sz="1300" b="0" kern="1200" dirty="0">
                          <a:solidFill>
                            <a:schemeClr val="tx1"/>
                          </a:solidFill>
                          <a:effectLst>
                            <a:glow>
                              <a:srgbClr val="000000"/>
                            </a:glow>
                          </a:effectLst>
                          <a:latin typeface="+mn-lt"/>
                          <a:ea typeface="+mn-ea"/>
                          <a:cs typeface="Arial" panose="020B0604020202020204" pitchFamily="34" charset="0"/>
                        </a:rPr>
                        <a:t>112 (81)</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sz="1300" b="1" dirty="0">
                          <a:solidFill>
                            <a:schemeClr val="tx1"/>
                          </a:solidFill>
                          <a:effectLst>
                            <a:glow>
                              <a:srgbClr val="000000"/>
                            </a:glow>
                          </a:effectLst>
                          <a:latin typeface="+mn-lt"/>
                          <a:cs typeface="Arial" panose="020B0604020202020204" pitchFamily="34" charset="0"/>
                        </a:rPr>
                        <a:t>SAEs</a:t>
                      </a:r>
                      <a:endParaRPr lang="en-US" sz="1300" b="1" i="1" dirty="0">
                        <a:solidFill>
                          <a:schemeClr val="tx1"/>
                        </a:solidFill>
                        <a:effectLst>
                          <a:glow>
                            <a:srgbClr val="000000"/>
                          </a:glow>
                        </a:effectLst>
                        <a:latin typeface="+mn-lt"/>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0.29</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7 (8)</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0.11</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4 (5)</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0.25</a:t>
                      </a:r>
                      <a:endParaRPr lang="en-US"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21 (15)</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sz="1300" b="1" i="0" kern="1200" dirty="0">
                          <a:solidFill>
                            <a:schemeClr val="tx1"/>
                          </a:solidFill>
                          <a:effectLst>
                            <a:glow>
                              <a:srgbClr val="000000"/>
                            </a:glow>
                          </a:effectLst>
                          <a:latin typeface="+mn-lt"/>
                          <a:ea typeface="+mn-ea"/>
                          <a:cs typeface="Arial" panose="020B0604020202020204" pitchFamily="34" charset="0"/>
                        </a:rPr>
                        <a:t>≥1 Infusion-related reaction event</a:t>
                      </a:r>
                      <a:endParaRPr lang="en-US" sz="1300" b="1" i="0" kern="1200" baseline="300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0.26</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8 (10)</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0.09</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3 (4)</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0.09</a:t>
                      </a:r>
                      <a:endParaRPr lang="en-US"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10 (7)</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sz="1300" b="1" i="0" kern="1200" dirty="0">
                          <a:solidFill>
                            <a:schemeClr val="tx1"/>
                          </a:solidFill>
                          <a:effectLst>
                            <a:glow>
                              <a:srgbClr val="000000"/>
                            </a:glow>
                          </a:effectLst>
                          <a:latin typeface="+mn-lt"/>
                          <a:ea typeface="+mn-ea"/>
                          <a:cs typeface="Arial" panose="020B0604020202020204" pitchFamily="34" charset="0"/>
                        </a:rPr>
                        <a:t>Infection AEs</a:t>
                      </a:r>
                      <a:endParaRPr lang="en-US" sz="1300" b="1"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1.22</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31 (37)</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1.61</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39 (46)</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0.84</a:t>
                      </a:r>
                      <a:endParaRPr lang="en-US"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65 (47)</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nSpc>
                          <a:spcPct val="100000"/>
                        </a:lnSpc>
                      </a:pPr>
                      <a:r>
                        <a:rPr lang="en-GB" sz="1300" b="1" dirty="0">
                          <a:solidFill>
                            <a:schemeClr val="tx1"/>
                          </a:solidFill>
                          <a:effectLst>
                            <a:glow>
                              <a:srgbClr val="000000"/>
                            </a:glow>
                          </a:effectLst>
                          <a:latin typeface="+mn-lt"/>
                          <a:cs typeface="Arial" panose="020B0604020202020204" pitchFamily="34" charset="0"/>
                        </a:rPr>
                        <a:t>Discontinued study treatment due to AEs</a:t>
                      </a:r>
                      <a:endParaRPr lang="en-GB" sz="1300" b="1" i="1" dirty="0">
                        <a:solidFill>
                          <a:schemeClr val="tx1"/>
                        </a:solidFill>
                        <a:effectLst>
                          <a:glow>
                            <a:srgbClr val="000000"/>
                          </a:glow>
                        </a:effectLst>
                        <a:latin typeface="+mn-lt"/>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0.09</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3 (4)</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0.20</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3 (4)</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0.07</a:t>
                      </a:r>
                      <a:endParaRPr lang="en-US"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8 (6)</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p>
                      <a:pPr lvl="0">
                        <a:lnSpc>
                          <a:spcPct val="100000"/>
                        </a:lnSpc>
                      </a:pPr>
                      <a:r>
                        <a:rPr lang="en-GB" sz="1300" b="1" i="0" kern="1200" dirty="0">
                          <a:solidFill>
                            <a:schemeClr val="tx1"/>
                          </a:solidFill>
                          <a:effectLst>
                            <a:glow>
                              <a:srgbClr val="000000"/>
                            </a:glow>
                          </a:effectLst>
                          <a:latin typeface="+mn-lt"/>
                          <a:ea typeface="+mn-ea"/>
                          <a:cs typeface="Arial" panose="020B0604020202020204" pitchFamily="34" charset="0"/>
                        </a:rPr>
                        <a:t>Severe AEs (grade </a:t>
                      </a:r>
                      <a:r>
                        <a:rPr lang="en-US" sz="1300" b="1" i="0" kern="1200" dirty="0">
                          <a:solidFill>
                            <a:schemeClr val="tx1"/>
                          </a:solidFill>
                          <a:effectLst>
                            <a:glow>
                              <a:srgbClr val="000000"/>
                            </a:glow>
                          </a:effectLst>
                          <a:latin typeface="+mn-lt"/>
                          <a:ea typeface="+mn-ea"/>
                          <a:cs typeface="Arial" panose="020B0604020202020204" pitchFamily="34" charset="0"/>
                        </a:rPr>
                        <a:t>≥</a:t>
                      </a:r>
                      <a:r>
                        <a:rPr lang="en-GB" sz="1300" b="1" i="0" kern="1200" dirty="0">
                          <a:solidFill>
                            <a:schemeClr val="tx1"/>
                          </a:solidFill>
                          <a:effectLst>
                            <a:glow>
                              <a:srgbClr val="000000"/>
                            </a:glow>
                          </a:effectLst>
                          <a:latin typeface="+mn-lt"/>
                          <a:ea typeface="+mn-ea"/>
                          <a:cs typeface="Arial" panose="020B0604020202020204" pitchFamily="34" charset="0"/>
                        </a:rPr>
                        <a:t>3)</a:t>
                      </a:r>
                      <a:endParaRPr lang="en-GB" sz="1300" b="1"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0.35</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8 (10)</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0.29</a:t>
                      </a:r>
                      <a:endParaRPr lang="en-US"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9 (11)</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0.41</a:t>
                      </a:r>
                      <a:endParaRPr lang="en-US"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26 (19)</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p>
                      <a:pPr lvl="0">
                        <a:lnSpc>
                          <a:spcPct val="100000"/>
                        </a:lnSpc>
                      </a:pPr>
                      <a:r>
                        <a:rPr lang="en-GB" sz="1300" b="1" i="0" dirty="0">
                          <a:solidFill>
                            <a:schemeClr val="tx1"/>
                          </a:solidFill>
                          <a:effectLst>
                            <a:glow>
                              <a:srgbClr val="000000"/>
                            </a:glow>
                          </a:effectLst>
                          <a:latin typeface="+mn-lt"/>
                          <a:cs typeface="Arial" panose="020B0604020202020204" pitchFamily="34" charset="0"/>
                        </a:rPr>
                        <a:t>Death</a:t>
                      </a:r>
                      <a:endParaRPr lang="en-GB" sz="1300" b="1" i="0" dirty="0">
                        <a:solidFill>
                          <a:schemeClr val="tx1"/>
                        </a:solidFill>
                        <a:effectLst>
                          <a:glow>
                            <a:srgbClr val="000000"/>
                          </a:glow>
                        </a:effectLst>
                        <a:latin typeface="+mn-lt"/>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1300" b="1" kern="1200" dirty="0">
                          <a:solidFill>
                            <a:schemeClr val="tx1"/>
                          </a:solidFill>
                          <a:latin typeface="+mn-lt"/>
                          <a:ea typeface="+mn-ea"/>
                          <a:cs typeface="Arial" panose="020B0604020202020204" pitchFamily="34" charset="0"/>
                        </a:rPr>
                        <a:t>0</a:t>
                      </a:r>
                      <a:endParaRPr lang="en-GB" sz="1300" b="1" kern="1200" dirty="0">
                        <a:solidFill>
                          <a:schemeClr val="tx1"/>
                        </a:solidFill>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1300" b="0" kern="1200" dirty="0">
                          <a:solidFill>
                            <a:schemeClr val="tx1"/>
                          </a:solidFill>
                          <a:latin typeface="+mn-lt"/>
                          <a:ea typeface="+mn-ea"/>
                          <a:cs typeface="Arial" panose="020B0604020202020204" pitchFamily="34" charset="0"/>
                        </a:rPr>
                        <a:t>0 (0)</a:t>
                      </a:r>
                      <a:endParaRPr lang="en-GB" sz="1300" b="1" kern="1200" dirty="0">
                        <a:solidFill>
                          <a:schemeClr val="tx1"/>
                        </a:solidFill>
                        <a:latin typeface="+mn-lt"/>
                        <a:ea typeface="+mn-ea"/>
                        <a:cs typeface="Arial" panose="020B0604020202020204" pitchFamily="34" charset="0"/>
                      </a:endParaRPr>
                    </a:p>
                  </a:txBody>
                  <a:tcPr marL="45720" marR="45720" marT="36576" marB="36576" anchor="ctr">
                    <a:noFill/>
                  </a:tcPr>
                </a:tc>
                <a:tc>
                  <a:txBody>
                    <a:bodyPr/>
                    <a:lstStyle/>
                    <a:p>
                      <a:pPr algn="ctr"/>
                      <a:r>
                        <a:rPr lang="en-GB" sz="1300" b="1" kern="1200" dirty="0">
                          <a:solidFill>
                            <a:schemeClr val="tx1"/>
                          </a:solidFill>
                          <a:latin typeface="+mn-lt"/>
                          <a:ea typeface="+mn-ea"/>
                          <a:cs typeface="Arial" panose="020B0604020202020204" pitchFamily="34" charset="0"/>
                        </a:rPr>
                        <a:t>0</a:t>
                      </a:r>
                      <a:endParaRPr lang="en-US"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1300" b="0" kern="1200" dirty="0">
                          <a:solidFill>
                            <a:schemeClr val="tx1"/>
                          </a:solidFill>
                          <a:latin typeface="+mn-lt"/>
                          <a:ea typeface="+mn-ea"/>
                          <a:cs typeface="Arial" panose="020B0604020202020204" pitchFamily="34" charset="0"/>
                        </a:rPr>
                        <a:t>0 (0) </a:t>
                      </a:r>
                      <a:endParaRPr lang="en-GB" sz="1300" b="1" kern="1200" dirty="0">
                        <a:solidFill>
                          <a:schemeClr val="tx1"/>
                        </a:solidFill>
                        <a:latin typeface="+mn-lt"/>
                        <a:ea typeface="+mn-ea"/>
                        <a:cs typeface="Arial" panose="020B0604020202020204" pitchFamily="34" charset="0"/>
                      </a:endParaRPr>
                    </a:p>
                  </a:txBody>
                  <a:tcPr marL="45720" marR="45720" marT="36576" marB="36576" anchor="ctr">
                    <a:noFill/>
                  </a:tcPr>
                </a:tc>
                <a:tc>
                  <a:txBody>
                    <a:bodyPr/>
                    <a:lstStyle/>
                    <a:p>
                      <a:pPr algn="ctr"/>
                      <a:r>
                        <a:rPr lang="en-GB" sz="1300" b="1" kern="1200">
                          <a:solidFill>
                            <a:schemeClr val="tx1"/>
                          </a:solidFill>
                          <a:latin typeface="+mn-lt"/>
                          <a:ea typeface="+mn-ea"/>
                          <a:cs typeface="Arial" panose="020B0604020202020204" pitchFamily="34" charset="0"/>
                        </a:rPr>
                        <a:t>0.04</a:t>
                      </a:r>
                      <a:endParaRPr lang="en-US"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1300" b="0" kern="1200" dirty="0">
                          <a:solidFill>
                            <a:schemeClr val="tx1"/>
                          </a:solidFill>
                          <a:latin typeface="+mn-lt"/>
                          <a:ea typeface="+mn-ea"/>
                          <a:cs typeface="Arial" panose="020B0604020202020204" pitchFamily="34" charset="0"/>
                        </a:rPr>
                        <a:t>5 (4)</a:t>
                      </a:r>
                      <a:endParaRPr lang="en-GB" sz="1300" b="1" kern="1200" dirty="0">
                        <a:solidFill>
                          <a:schemeClr val="tx1"/>
                        </a:solidFill>
                        <a:latin typeface="+mn-lt"/>
                        <a:ea typeface="+mn-ea"/>
                        <a:cs typeface="Arial" panose="020B0604020202020204" pitchFamily="34" charset="0"/>
                      </a:endParaRPr>
                    </a:p>
                  </a:txBody>
                  <a:tcPr marL="45720" marR="45720" marT="36576" marB="36576" anchor="ctr">
                    <a:noFill/>
                  </a:tcPr>
                </a:tc>
              </a:tr>
              <a:tr h="3634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nSpc>
                          <a:spcPct val="100000"/>
                        </a:lnSpc>
                      </a:pPr>
                      <a:r>
                        <a:rPr lang="en-GB" sz="1300" b="1" dirty="0">
                          <a:solidFill>
                            <a:schemeClr val="tx1"/>
                          </a:solidFill>
                          <a:effectLst>
                            <a:glow>
                              <a:srgbClr val="000000"/>
                            </a:glow>
                          </a:effectLst>
                          <a:latin typeface="+mn-lt"/>
                          <a:cs typeface="Arial" panose="020B0604020202020204" pitchFamily="34" charset="0"/>
                        </a:rPr>
                        <a:t>Most frequent AEs</a:t>
                      </a:r>
                      <a:endParaRPr lang="en-GB" sz="1300" b="1" i="1" dirty="0">
                        <a:solidFill>
                          <a:schemeClr val="tx1"/>
                        </a:solidFill>
                        <a:effectLst>
                          <a:glow>
                            <a:srgbClr val="000000"/>
                          </a:glow>
                        </a:effectLst>
                        <a:latin typeface="+mn-lt"/>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GB" sz="1300" b="0" kern="1200" dirty="0">
                        <a:solidFill>
                          <a:schemeClr val="tx1"/>
                        </a:solidFill>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en-GB" sz="1300" b="0" kern="1200" dirty="0">
                        <a:solidFill>
                          <a:schemeClr val="tx1"/>
                        </a:solidFill>
                        <a:latin typeface="+mn-lt"/>
                        <a:ea typeface="+mn-ea"/>
                        <a:cs typeface="Arial" panose="020B0604020202020204" pitchFamily="34" charset="0"/>
                      </a:endParaRPr>
                    </a:p>
                  </a:txBody>
                  <a:tcPr marL="45720" marR="45720" marT="36576" marB="36576" anchor="ctr">
                    <a:noFill/>
                  </a:tcPr>
                </a:tc>
                <a:tc>
                  <a:txBody>
                    <a:bodyPr/>
                    <a:lstStyle/>
                    <a:p>
                      <a:pPr algn="ct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300" i="0" dirty="0">
                        <a:solidFill>
                          <a:schemeClr val="tx1"/>
                        </a:solidFill>
                        <a:latin typeface="+mn-lt"/>
                        <a:cs typeface="Arial" panose="020B0604020202020204" pitchFamily="34" charset="0"/>
                      </a:endParaRPr>
                    </a:p>
                  </a:txBody>
                  <a:tcPr marL="45720" marR="45720" marT="36576" marB="36576" anchor="ctr">
                    <a:noFill/>
                  </a:tcPr>
                </a:tc>
                <a:tc>
                  <a:txBody>
                    <a:bodyPr/>
                    <a:lstStyle/>
                    <a:p>
                      <a:pPr algn="ctr"/>
                      <a:endParaRPr lang="en-US"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GB" sz="1300" b="0" kern="1200" dirty="0">
                        <a:solidFill>
                          <a:schemeClr val="tx1"/>
                        </a:solidFill>
                        <a:latin typeface="+mn-lt"/>
                        <a:ea typeface="+mn-ea"/>
                        <a:cs typeface="Arial" panose="020B0604020202020204" pitchFamily="34" charset="0"/>
                      </a:endParaRPr>
                    </a:p>
                  </a:txBody>
                  <a:tcPr marL="45720" marR="45720" marT="36576" marB="36576" anchor="ctr">
                    <a:no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gn="l" defTabSz="914400" rtl="0" eaLnBrk="1" latinLnBrk="0" hangingPunct="1">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Nasopharyngitis</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0.49</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15 (18)</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0.34</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53975"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10 (12)</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0.14</a:t>
                      </a:r>
                      <a:endParaRPr lang="en-US" dirty="0"/>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15 (11)</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gn="l" defTabSz="914400" rtl="0" eaLnBrk="1" latinLnBrk="0" hangingPunct="1">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Upper respiratory tract infection</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0.15</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4 (5)</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0.32</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53975"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9 (11)</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0.04</a:t>
                      </a:r>
                      <a:endParaRPr lang="en-US" dirty="0"/>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5 (4)</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gn="l" defTabSz="914400" rtl="0" eaLnBrk="1" latinLnBrk="0" hangingPunct="1">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Urinary tract infection</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0.12</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4 (5)</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0.26</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53975"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8 (10)</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0.09</a:t>
                      </a:r>
                      <a:endParaRPr lang="en-US" dirty="0"/>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10 (7)</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Headache</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1.13</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23 (28)</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1.15</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24 (29)</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0.49</a:t>
                      </a:r>
                      <a:endParaRPr lang="en-US" dirty="0"/>
                    </a:p>
                  </a:txBody>
                  <a:tcPr marL="45720" marR="45720" marT="36576" marB="36576" anchor="ctr">
                    <a:noFill/>
                  </a:tcPr>
                </a:tc>
                <a:tc>
                  <a:txBody>
                    <a:bodyPr/>
                    <a:lstStyle/>
                    <a:p>
                      <a:pPr marL="0" marR="0"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31 (22)</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gn="l" defTabSz="914400" rtl="0" eaLnBrk="1" latinLnBrk="0" hangingPunct="1">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Nausea</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0.43</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9 (11)</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0.20</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7 (8)</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0.07</a:t>
                      </a:r>
                      <a:endParaRPr lang="en-US" dirty="0"/>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7 (5)</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2837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gn="l" defTabSz="914400" rtl="0" eaLnBrk="1" latinLnBrk="0" hangingPunct="1">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Diarrhea</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0.41</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9 (11)</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0.17</a:t>
                      </a:r>
                      <a:endParaRPr lang="en-US"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53975"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6 (7)</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kern="1200" dirty="0">
                          <a:solidFill>
                            <a:schemeClr val="tx1"/>
                          </a:solidFill>
                          <a:effectLst>
                            <a:glow>
                              <a:srgbClr val="000000"/>
                            </a:glow>
                          </a:effectLst>
                          <a:latin typeface="+mn-lt"/>
                          <a:ea typeface="+mn-ea"/>
                          <a:cs typeface="Arial" panose="020B0604020202020204" pitchFamily="34" charset="0"/>
                        </a:rPr>
                        <a:t>0.11</a:t>
                      </a:r>
                      <a:endParaRPr lang="en-US" dirty="0"/>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12 (9)</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bl>
          </a:graphicData>
        </a:graphic>
      </p:graphicFrame>
      <p:sp>
        <p:nvSpPr>
          <p:cNvPr id="13" name="Rectangle 12"/>
          <p:cNvSpPr/>
          <p:nvPr/>
        </p:nvSpPr>
        <p:spPr>
          <a:xfrm>
            <a:off x="4933087" y="1956619"/>
            <a:ext cx="2149886" cy="414027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p:cNvSpPr/>
          <p:nvPr/>
        </p:nvSpPr>
        <p:spPr>
          <a:xfrm>
            <a:off x="7082973" y="1956619"/>
            <a:ext cx="2198188" cy="414027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p:cNvSpPr/>
          <p:nvPr/>
        </p:nvSpPr>
        <p:spPr>
          <a:xfrm>
            <a:off x="9281161" y="1956619"/>
            <a:ext cx="2623179" cy="415242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246131"/>
            <a:ext cx="11476037" cy="976375"/>
          </a:xfrm>
        </p:spPr>
        <p:txBody>
          <a:bodyPr>
            <a:normAutofit/>
          </a:bodyPr>
          <a:lstStyle/>
          <a:p>
            <a:r>
              <a:rPr lang="en-US" dirty="0"/>
              <a:t>Safety: Summary of AEs—</a:t>
            </a:r>
            <a:r>
              <a:rPr kumimoji="0" lang="en-US" b="0" u="none" strike="noStrike" kern="1200" cap="none" spc="0" normalizeH="0" baseline="0" noProof="0" dirty="0">
                <a:ln>
                  <a:noFill/>
                </a:ln>
                <a:solidFill>
                  <a:srgbClr val="003A69"/>
                </a:solidFill>
                <a:effectLst/>
                <a:uLnTx/>
                <a:uFillTx/>
                <a:latin typeface="Calibri" panose="020F0502020204030204"/>
                <a:ea typeface="+mj-ea"/>
                <a:cs typeface="+mj-cs"/>
              </a:rPr>
              <a:t>Japanese Subpopulation</a:t>
            </a:r>
            <a:br>
              <a:rPr lang="en-US" b="1" dirty="0">
                <a:solidFill>
                  <a:schemeClr val="accent3"/>
                </a:solidFill>
                <a:latin typeface="+mj-lt"/>
              </a:rPr>
            </a:br>
            <a:endParaRPr lang="en-US" dirty="0"/>
          </a:p>
        </p:txBody>
      </p:sp>
      <p:sp>
        <p:nvSpPr>
          <p:cNvPr id="84" name="Text Placeholder 15"/>
          <p:cNvSpPr txBox="1"/>
          <p:nvPr/>
        </p:nvSpPr>
        <p:spPr>
          <a:xfrm>
            <a:off x="245745" y="5903621"/>
            <a:ext cx="11297325" cy="976374"/>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nl-BE" sz="12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rPr>
              <a:t>AE, adverse event; IR, incidence rate; PY, patient year; SAE, serious adverse event</a:t>
            </a:r>
            <a:r>
              <a:rPr lang="nl-BE" sz="1200" dirty="0">
                <a:solidFill>
                  <a:srgbClr val="595A59">
                    <a:lumMod val="75000"/>
                  </a:srgbClr>
                </a:solidFill>
                <a:effectLst>
                  <a:glow>
                    <a:srgbClr val="000000"/>
                  </a:glow>
                </a:effectLst>
                <a:latin typeface="Arial" panose="020B0604020202020204"/>
              </a:rPr>
              <a:t>.</a:t>
            </a:r>
            <a:endParaRPr kumimoji="0" lang="nl-BE" sz="1200" b="0" i="0" u="none" strike="noStrike" kern="1200" cap="none" spc="0" normalizeH="0" baseline="0" noProof="0" dirty="0">
              <a:ln>
                <a:noFill/>
              </a:ln>
              <a:solidFill>
                <a:srgbClr val="595A59">
                  <a:lumMod val="75000"/>
                </a:srgbClr>
              </a:solidFill>
              <a:effectLst>
                <a:glow>
                  <a:srgbClr val="000000"/>
                </a:glow>
              </a:effectLst>
              <a:uLnTx/>
              <a:uFillTx/>
              <a:latin typeface="Arial" panose="020B0604020202020204"/>
              <a:ea typeface="+mn-ea"/>
              <a:cs typeface="+mn-cs"/>
            </a:endParaRPr>
          </a:p>
        </p:txBody>
      </p:sp>
      <p:sp>
        <p:nvSpPr>
          <p:cNvPr id="40" name="Slide Number Placeholder 2"/>
          <p:cNvSpPr>
            <a:spLocks noGrp="1"/>
          </p:cNvSpPr>
          <p:nvPr>
            <p:ph type="sldNum" sz="quarter" idx="12"/>
          </p:nvPr>
        </p:nvSpPr>
        <p:spPr>
          <a:xfrm>
            <a:off x="11188700" y="6356350"/>
            <a:ext cx="6635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2CE451-38B6-4970-B200-7962877A3A8C}" type="slidenum">
              <a:rPr kumimoji="0" lang="en-US" sz="1200" b="0" i="0" u="none" strike="noStrike" kern="1200" cap="none" spc="0" normalizeH="0" baseline="0" noProof="0" smtClean="0">
                <a:ln>
                  <a:noFill/>
                </a:ln>
                <a:solidFill>
                  <a:srgbClr val="595A59"/>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graphicFrame>
        <p:nvGraphicFramePr>
          <p:cNvPr id="12" name="Table 11"/>
          <p:cNvGraphicFramePr>
            <a:graphicFrameLocks noGrp="1"/>
          </p:cNvGraphicFramePr>
          <p:nvPr/>
        </p:nvGraphicFramePr>
        <p:xfrm>
          <a:off x="310697" y="734317"/>
          <a:ext cx="11600768" cy="5622024"/>
        </p:xfrm>
        <a:graphic>
          <a:graphicData uri="http://schemas.openxmlformats.org/drawingml/2006/table">
            <a:tbl>
              <a:tblPr firstRow="1" bandRow="1">
                <a:tableStyleId>{F2DE63D5-997A-4646-A377-4702673A728D}</a:tableStyleId>
              </a:tblPr>
              <a:tblGrid>
                <a:gridCol w="4630485"/>
                <a:gridCol w="1055940"/>
                <a:gridCol w="1063418"/>
                <a:gridCol w="1013032"/>
                <a:gridCol w="1198757"/>
                <a:gridCol w="1394899"/>
                <a:gridCol w="1244237"/>
              </a:tblGrid>
              <a:tr h="460998">
                <a:tc>
                  <a:txBody>
                    <a:bodyPr/>
                    <a:lstStyle/>
                    <a:p>
                      <a:pPr algn="ctr"/>
                      <a:endParaRPr lang="en-US" sz="1500" dirty="0"/>
                    </a:p>
                  </a:txBody>
                  <a:tcPr/>
                </a:tc>
                <a:tc gridSpan="4">
                  <a:txBody>
                    <a:bodyPr/>
                    <a:lstStyle/>
                    <a:p>
                      <a:pPr algn="ctr"/>
                      <a:r>
                        <a:rPr lang="en-US" sz="2000" dirty="0"/>
                        <a:t>ADAPT</a:t>
                      </a:r>
                      <a:endParaRPr lang="en-US" sz="2000" dirty="0"/>
                    </a:p>
                  </a:txBody>
                  <a:tcPr/>
                </a:tc>
                <a:tc hMerge="1">
                  <a:tcPr/>
                </a:tc>
                <a:tc hMerge="1">
                  <a:tcPr>
                    <a:lnB w="25400" cmpd="sng">
                      <a:noFill/>
                    </a:lnB>
                  </a:tcPr>
                </a:tc>
                <a:tc hMerge="1">
                  <a:tcPr/>
                </a:tc>
                <a:tc gridSpan="2">
                  <a:txBody>
                    <a:bodyPr/>
                    <a:lstStyle/>
                    <a:p>
                      <a:pPr algn="ctr"/>
                      <a:r>
                        <a:rPr lang="en-US" sz="2000" dirty="0"/>
                        <a:t>ADAPT+</a:t>
                      </a:r>
                      <a:endParaRPr lang="en-US" sz="2000" dirty="0"/>
                    </a:p>
                  </a:txBody>
                  <a:tcPr/>
                </a:tc>
                <a:tc hMerge="1">
                  <a:tcPr/>
                </a:tc>
              </a:tr>
              <a:tr h="638305">
                <a:tc rowSpan="2">
                  <a:txBody>
                    <a:bodyPr/>
                    <a:lstStyle/>
                    <a:p>
                      <a:pPr algn="ctr"/>
                      <a:endParaRPr lang="en-US" sz="1800" dirty="0"/>
                    </a:p>
                  </a:txBody>
                  <a:tcPr>
                    <a:solidFill>
                      <a:schemeClr val="accent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b="1" dirty="0">
                          <a:solidFill>
                            <a:schemeClr val="bg1"/>
                          </a:solidFill>
                        </a:rPr>
                        <a:t>Placebo (n=7)</a:t>
                      </a:r>
                      <a:endParaRPr lang="en-US" sz="16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[2.63 PY]</a:t>
                      </a:r>
                      <a:endParaRPr lang="en-US" sz="1400" b="0" dirty="0">
                        <a:solidFill>
                          <a:schemeClr val="bg1"/>
                        </a:solidFill>
                      </a:endParaRPr>
                    </a:p>
                  </a:txBody>
                  <a:tcPr anchor="ctr">
                    <a:solidFill>
                      <a:schemeClr val="tx2"/>
                    </a:solidFill>
                  </a:tcPr>
                </a:tc>
                <a:tc hMerge="1">
                  <a:tcPr anchor="ctr">
                    <a:solidFill>
                      <a:schemeClr val="tx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b="1" dirty="0">
                          <a:solidFill>
                            <a:schemeClr val="bg1"/>
                          </a:solidFill>
                        </a:rPr>
                        <a:t>Efgartigimod (n=8)</a:t>
                      </a:r>
                      <a:endParaRPr lang="en-US" sz="16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1400" b="0" kern="1200" dirty="0">
                          <a:solidFill>
                            <a:schemeClr val="bg1"/>
                          </a:solidFill>
                          <a:latin typeface="+mn-lt"/>
                          <a:ea typeface="+mn-ea"/>
                          <a:cs typeface="+mn-cs"/>
                        </a:rPr>
                        <a:t>[3.36 PY]</a:t>
                      </a:r>
                      <a:endParaRPr lang="en-US" sz="1400" b="0" kern="1200" dirty="0">
                        <a:solidFill>
                          <a:schemeClr val="bg1"/>
                        </a:solidFill>
                        <a:latin typeface="+mn-lt"/>
                        <a:ea typeface="+mn-ea"/>
                        <a:cs typeface="+mn-cs"/>
                      </a:endParaRPr>
                    </a:p>
                  </a:txBody>
                  <a:tcPr anchor="ctr">
                    <a:lnT w="6350" cap="flat" cmpd="sng" algn="ctr">
                      <a:noFill/>
                      <a:prstDash val="solid"/>
                      <a:miter lim="800000"/>
                    </a:lnT>
                    <a:solidFill>
                      <a:schemeClr val="accent1"/>
                    </a:solidFill>
                  </a:tcPr>
                </a:tc>
                <a:tc hMerge="1">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b="1" dirty="0">
                          <a:solidFill>
                            <a:schemeClr val="bg1"/>
                          </a:solidFill>
                        </a:rPr>
                        <a:t>Total Efgartigimod (n=10)</a:t>
                      </a:r>
                      <a:endParaRPr lang="en-US" sz="16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1400" b="0" kern="1200" dirty="0">
                          <a:solidFill>
                            <a:schemeClr val="bg1"/>
                          </a:solidFill>
                          <a:latin typeface="+mn-lt"/>
                          <a:ea typeface="+mn-ea"/>
                          <a:cs typeface="+mn-cs"/>
                        </a:rPr>
                        <a:t>[10.38 PY]</a:t>
                      </a:r>
                      <a:endParaRPr lang="en-US" sz="1400" b="0" kern="1200" dirty="0">
                        <a:solidFill>
                          <a:schemeClr val="bg1"/>
                        </a:solidFill>
                        <a:latin typeface="+mn-lt"/>
                        <a:ea typeface="+mn-ea"/>
                        <a:cs typeface="+mn-cs"/>
                      </a:endParaRPr>
                    </a:p>
                  </a:txBody>
                  <a:tcPr anchor="ctr">
                    <a:solidFill>
                      <a:schemeClr val="accent2"/>
                    </a:solidFill>
                  </a:tcPr>
                </a:tc>
                <a:tc hMerge="1">
                  <a:tcPr/>
                </a:tc>
              </a:tr>
              <a:tr h="354614">
                <a:tc v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IR/PY</a:t>
                      </a:r>
                      <a:endParaRPr lang="en-US" sz="1400" b="0" dirty="0">
                        <a:solidFill>
                          <a:schemeClr val="bg1"/>
                        </a:solidFill>
                      </a:endParaRP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n (%)</a:t>
                      </a:r>
                      <a:endParaRPr lang="en-US" sz="1400" b="0" dirty="0">
                        <a:solidFill>
                          <a:schemeClr val="bg1"/>
                        </a:solidFill>
                      </a:endParaRP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IR/PY</a:t>
                      </a:r>
                      <a:endParaRPr lang="en-US" sz="1400" b="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n (%)</a:t>
                      </a:r>
                      <a:endParaRPr lang="en-US" sz="1400" b="0" dirty="0">
                        <a:solidFill>
                          <a:schemeClr val="bg1"/>
                        </a:solidFill>
                      </a:endParaRP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IR/PY</a:t>
                      </a:r>
                      <a:endParaRPr lang="en-US" sz="1400" b="0" dirty="0">
                        <a:solidFill>
                          <a:schemeClr val="bg1"/>
                        </a:solidFill>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b="0" dirty="0">
                          <a:solidFill>
                            <a:schemeClr val="bg1"/>
                          </a:solidFill>
                        </a:rPr>
                        <a:t>n (%)</a:t>
                      </a:r>
                      <a:endParaRPr lang="en-US" sz="1400" b="0" dirty="0">
                        <a:solidFill>
                          <a:schemeClr val="bg1"/>
                        </a:solidFill>
                      </a:endParaRPr>
                    </a:p>
                  </a:txBody>
                  <a:tcPr anchor="ctr">
                    <a:solidFill>
                      <a:schemeClr val="accent2"/>
                    </a:solidFill>
                  </a:tcPr>
                </a:tc>
              </a:tr>
              <a:tr h="315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sz="1300" b="1" dirty="0">
                          <a:solidFill>
                            <a:schemeClr val="tx1"/>
                          </a:solidFill>
                          <a:effectLst>
                            <a:glow>
                              <a:srgbClr val="000000"/>
                            </a:glow>
                          </a:effectLst>
                          <a:latin typeface="+mn-lt"/>
                          <a:cs typeface="Arial" panose="020B0604020202020204" pitchFamily="34" charset="0"/>
                        </a:rPr>
                        <a:t>AEs</a:t>
                      </a:r>
                      <a:endParaRPr lang="en-US" sz="1300" b="1" i="0" baseline="30000" dirty="0">
                        <a:solidFill>
                          <a:schemeClr val="tx1"/>
                        </a:solidFill>
                        <a:effectLst>
                          <a:glow>
                            <a:srgbClr val="000000"/>
                          </a:glow>
                        </a:effectLst>
                        <a:latin typeface="+mn-lt"/>
                        <a:cs typeface="Arial" panose="020B0604020202020204" pitchFamily="34" charset="0"/>
                      </a:endParaRPr>
                    </a:p>
                  </a:txBody>
                  <a:tcPr marL="45720" marR="45720" marT="36576" marB="36576" anchor="ctr">
                    <a:noFill/>
                  </a:tcPr>
                </a:tc>
                <a:tc>
                  <a:txBody>
                    <a:bodyPr/>
                    <a:lstStyle/>
                    <a:p>
                      <a:pPr algn="ctr">
                        <a:lnSpc>
                          <a:spcPct val="100000"/>
                        </a:lnSpc>
                      </a:pPr>
                      <a:r>
                        <a:rPr lang="en-US" sz="1300" b="1" kern="1200" dirty="0">
                          <a:solidFill>
                            <a:schemeClr val="tx1"/>
                          </a:solidFill>
                          <a:effectLst>
                            <a:glow>
                              <a:srgbClr val="000000"/>
                            </a:glow>
                          </a:effectLst>
                          <a:latin typeface="+mn-lt"/>
                          <a:ea typeface="+mn-ea"/>
                          <a:cs typeface="Arial" panose="020B0604020202020204" pitchFamily="34" charset="0"/>
                        </a:rPr>
                        <a:t>9.12</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en-US" sz="1300" b="0" kern="1200" dirty="0">
                          <a:solidFill>
                            <a:schemeClr val="tx1"/>
                          </a:solidFill>
                          <a:effectLst>
                            <a:glow>
                              <a:srgbClr val="000000"/>
                            </a:glow>
                          </a:effectLst>
                          <a:latin typeface="+mn-lt"/>
                          <a:ea typeface="+mn-ea"/>
                          <a:cs typeface="Arial" panose="020B0604020202020204" pitchFamily="34" charset="0"/>
                        </a:rPr>
                        <a:t>7 (100)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7.34</a:t>
                      </a: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7 (87.5)</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3.57</a:t>
                      </a:r>
                      <a:endParaRPr lang="en-US" sz="1300" b="1" dirty="0"/>
                    </a:p>
                  </a:txBody>
                  <a:tcPr marL="45720" marR="45720" marT="36576" marB="36576" anchor="ctr">
                    <a:noFill/>
                  </a:tcPr>
                </a:tc>
                <a:tc>
                  <a:txBody>
                    <a:bodyPr/>
                    <a:lstStyle/>
                    <a:p>
                      <a:pPr algn="ctr">
                        <a:lnSpc>
                          <a:spcPct val="100000"/>
                        </a:lnSpc>
                      </a:pPr>
                      <a:r>
                        <a:rPr lang="en-US" sz="1300" b="0" kern="1200" dirty="0">
                          <a:solidFill>
                            <a:schemeClr val="tx1"/>
                          </a:solidFill>
                          <a:effectLst>
                            <a:glow>
                              <a:srgbClr val="000000"/>
                            </a:glow>
                          </a:effectLst>
                          <a:latin typeface="+mn-lt"/>
                          <a:ea typeface="+mn-ea"/>
                          <a:cs typeface="Arial" panose="020B0604020202020204" pitchFamily="34" charset="0"/>
                        </a:rPr>
                        <a:t>9 (90)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315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sz="1300" b="1" dirty="0">
                          <a:solidFill>
                            <a:schemeClr val="tx1"/>
                          </a:solidFill>
                          <a:effectLst>
                            <a:glow>
                              <a:srgbClr val="000000"/>
                            </a:glow>
                          </a:effectLst>
                          <a:latin typeface="+mn-lt"/>
                          <a:cs typeface="Arial" panose="020B0604020202020204" pitchFamily="34" charset="0"/>
                        </a:rPr>
                        <a:t>SAEs</a:t>
                      </a:r>
                      <a:endParaRPr lang="en-US" sz="1300" b="1" i="1" dirty="0">
                        <a:solidFill>
                          <a:schemeClr val="tx1"/>
                        </a:solidFill>
                        <a:effectLst>
                          <a:glow>
                            <a:srgbClr val="000000"/>
                          </a:glow>
                        </a:effectLst>
                        <a:latin typeface="+mn-lt"/>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1.14</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2 (28.6)</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a:t>
                      </a: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a:t>
                      </a:r>
                      <a:endParaRPr lang="en-US" sz="1300" b="1"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315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sz="1300" b="1" i="0" kern="1200" dirty="0">
                          <a:solidFill>
                            <a:schemeClr val="tx1"/>
                          </a:solidFill>
                          <a:effectLst>
                            <a:glow>
                              <a:srgbClr val="000000"/>
                            </a:glow>
                          </a:effectLst>
                          <a:latin typeface="+mn-lt"/>
                          <a:ea typeface="+mn-ea"/>
                          <a:cs typeface="Arial" panose="020B0604020202020204" pitchFamily="34" charset="0"/>
                        </a:rPr>
                        <a:t>≥1 Infusion-related reaction event</a:t>
                      </a:r>
                      <a:endParaRPr lang="en-US" sz="1300" b="1" i="0" kern="1200" baseline="300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a:t>
                      </a: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a:t>
                      </a:r>
                      <a:endParaRPr lang="en-US" sz="1300" b="1"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315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sz="1300" b="1" i="0" kern="1200" dirty="0">
                          <a:solidFill>
                            <a:schemeClr val="tx1"/>
                          </a:solidFill>
                          <a:effectLst>
                            <a:glow>
                              <a:srgbClr val="000000"/>
                            </a:glow>
                          </a:effectLst>
                          <a:latin typeface="+mn-lt"/>
                          <a:ea typeface="+mn-ea"/>
                          <a:cs typeface="Arial" panose="020B0604020202020204" pitchFamily="34" charset="0"/>
                        </a:rPr>
                        <a:t>Infection AEs</a:t>
                      </a:r>
                      <a:endParaRPr lang="en-US" sz="1300" b="1"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3.03</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6 (85.7)</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2.08</a:t>
                      </a: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4 (50)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0.77</a:t>
                      </a:r>
                      <a:endParaRPr lang="en-US" sz="1300" b="1"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5 (50)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315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nSpc>
                          <a:spcPct val="100000"/>
                        </a:lnSpc>
                      </a:pPr>
                      <a:r>
                        <a:rPr lang="en-GB" sz="1300" b="1" dirty="0">
                          <a:solidFill>
                            <a:schemeClr val="tx1"/>
                          </a:solidFill>
                          <a:effectLst>
                            <a:glow>
                              <a:srgbClr val="000000"/>
                            </a:glow>
                          </a:effectLst>
                          <a:latin typeface="+mn-lt"/>
                          <a:cs typeface="Arial" panose="020B0604020202020204" pitchFamily="34" charset="0"/>
                        </a:rPr>
                        <a:t>Discontinued study treatment due to AEs</a:t>
                      </a:r>
                      <a:endParaRPr lang="en-GB" sz="1300" b="1" i="1" dirty="0">
                        <a:solidFill>
                          <a:schemeClr val="tx1"/>
                        </a:solidFill>
                        <a:effectLst>
                          <a:glow>
                            <a:srgbClr val="000000"/>
                          </a:glow>
                        </a:effectLst>
                        <a:latin typeface="+mn-lt"/>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0.38</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1 (14.2)</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a:t>
                      </a: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a:t>
                      </a:r>
                      <a:endParaRPr lang="en-US" sz="1300" b="1"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315606">
                <a:tc>
                  <a:txBody>
                    <a:bodyPr/>
                    <a:lstStyle/>
                    <a:p>
                      <a:pPr lvl="0">
                        <a:lnSpc>
                          <a:spcPct val="100000"/>
                        </a:lnSpc>
                      </a:pPr>
                      <a:r>
                        <a:rPr lang="en-GB" sz="1300" b="1" i="0" kern="1200" dirty="0">
                          <a:solidFill>
                            <a:schemeClr val="tx1"/>
                          </a:solidFill>
                          <a:effectLst>
                            <a:glow>
                              <a:srgbClr val="000000"/>
                            </a:glow>
                          </a:effectLst>
                          <a:latin typeface="+mn-lt"/>
                          <a:ea typeface="+mn-ea"/>
                          <a:cs typeface="Arial" panose="020B0604020202020204" pitchFamily="34" charset="0"/>
                        </a:rPr>
                        <a:t>Severe AEs (grade </a:t>
                      </a:r>
                      <a:r>
                        <a:rPr lang="en-US" sz="1300" b="1" i="0" kern="1200" dirty="0">
                          <a:solidFill>
                            <a:schemeClr val="tx1"/>
                          </a:solidFill>
                          <a:effectLst>
                            <a:glow>
                              <a:srgbClr val="000000"/>
                            </a:glow>
                          </a:effectLst>
                          <a:latin typeface="+mn-lt"/>
                          <a:ea typeface="+mn-ea"/>
                          <a:cs typeface="Arial" panose="020B0604020202020204" pitchFamily="34" charset="0"/>
                        </a:rPr>
                        <a:t>≥</a:t>
                      </a:r>
                      <a:r>
                        <a:rPr lang="en-GB" sz="1300" b="1" i="0" kern="1200" dirty="0">
                          <a:solidFill>
                            <a:schemeClr val="tx1"/>
                          </a:solidFill>
                          <a:effectLst>
                            <a:glow>
                              <a:srgbClr val="000000"/>
                            </a:glow>
                          </a:effectLst>
                          <a:latin typeface="+mn-lt"/>
                          <a:ea typeface="+mn-ea"/>
                          <a:cs typeface="Arial" panose="020B0604020202020204" pitchFamily="34" charset="0"/>
                        </a:rPr>
                        <a:t>3)</a:t>
                      </a:r>
                      <a:endParaRPr lang="en-GB" sz="1300" b="1"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0.76</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2 (28.6)</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a:t>
                      </a:r>
                      <a:endParaRPr lang="en-US" sz="1300" b="1"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a:t>
                      </a:r>
                      <a:endParaRPr lang="en-US" sz="1300" b="1"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315606">
                <a:tc>
                  <a:txBody>
                    <a:bodyPr/>
                    <a:lstStyle/>
                    <a:p>
                      <a:pPr lvl="0">
                        <a:lnSpc>
                          <a:spcPct val="100000"/>
                        </a:lnSpc>
                      </a:pPr>
                      <a:r>
                        <a:rPr lang="en-GB" sz="1300" b="1" i="0" dirty="0">
                          <a:solidFill>
                            <a:schemeClr val="tx1"/>
                          </a:solidFill>
                          <a:effectLst>
                            <a:glow>
                              <a:srgbClr val="000000"/>
                            </a:glow>
                          </a:effectLst>
                          <a:latin typeface="+mn-lt"/>
                          <a:cs typeface="Arial" panose="020B0604020202020204" pitchFamily="34" charset="0"/>
                        </a:rPr>
                        <a:t>Death</a:t>
                      </a:r>
                      <a:endParaRPr lang="en-GB" sz="1300" b="1" i="0" dirty="0">
                        <a:solidFill>
                          <a:schemeClr val="tx1"/>
                        </a:solidFill>
                        <a:effectLst>
                          <a:glow>
                            <a:srgbClr val="000000"/>
                          </a:glow>
                        </a:effectLst>
                        <a:latin typeface="+mn-lt"/>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1300" b="1" kern="1200" dirty="0">
                          <a:solidFill>
                            <a:schemeClr val="tx1"/>
                          </a:solidFill>
                          <a:latin typeface="+mn-lt"/>
                          <a:ea typeface="+mn-ea"/>
                          <a:cs typeface="Arial" panose="020B0604020202020204" pitchFamily="34" charset="0"/>
                        </a:rPr>
                        <a:t>0</a:t>
                      </a:r>
                      <a:endParaRPr lang="en-GB" sz="1300" b="1" kern="1200" dirty="0">
                        <a:solidFill>
                          <a:schemeClr val="tx1"/>
                        </a:solidFill>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1300" b="0" kern="1200" dirty="0">
                          <a:solidFill>
                            <a:schemeClr val="tx1"/>
                          </a:solidFill>
                          <a:latin typeface="+mn-lt"/>
                          <a:ea typeface="+mn-ea"/>
                          <a:cs typeface="Arial" panose="020B0604020202020204" pitchFamily="34" charset="0"/>
                        </a:rPr>
                        <a:t>0</a:t>
                      </a:r>
                      <a:endParaRPr lang="en-GB" sz="1300" b="0" kern="1200" dirty="0">
                        <a:solidFill>
                          <a:schemeClr val="tx1"/>
                        </a:solidFill>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a:t>
                      </a:r>
                      <a:endParaRPr lang="en-US" sz="1300" b="1"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1300" b="0" kern="1200" dirty="0">
                          <a:solidFill>
                            <a:schemeClr val="tx1"/>
                          </a:solidFill>
                          <a:latin typeface="+mn-lt"/>
                          <a:ea typeface="+mn-ea"/>
                          <a:cs typeface="Arial" panose="020B0604020202020204" pitchFamily="34" charset="0"/>
                        </a:rPr>
                        <a:t>0</a:t>
                      </a:r>
                      <a:endParaRPr lang="en-GB" sz="1300" b="0" kern="1200" dirty="0">
                        <a:solidFill>
                          <a:schemeClr val="tx1"/>
                        </a:solidFill>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a:t>
                      </a:r>
                      <a:endParaRPr lang="en-US" sz="1300" b="1"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1300" b="0" kern="1200" dirty="0">
                          <a:solidFill>
                            <a:schemeClr val="tx1"/>
                          </a:solidFill>
                          <a:latin typeface="+mn-lt"/>
                          <a:ea typeface="+mn-ea"/>
                          <a:cs typeface="Arial" panose="020B0604020202020204" pitchFamily="34" charset="0"/>
                        </a:rPr>
                        <a:t>0</a:t>
                      </a:r>
                      <a:endParaRPr lang="en-GB" sz="1300" b="0" kern="1200" dirty="0">
                        <a:solidFill>
                          <a:schemeClr val="tx1"/>
                        </a:solidFill>
                        <a:latin typeface="+mn-lt"/>
                        <a:ea typeface="+mn-ea"/>
                        <a:cs typeface="Arial" panose="020B0604020202020204" pitchFamily="34" charset="0"/>
                      </a:endParaRPr>
                    </a:p>
                  </a:txBody>
                  <a:tcPr marL="45720" marR="45720" marT="36576" marB="36576" anchor="ctr">
                    <a:noFill/>
                  </a:tcPr>
                </a:tc>
              </a:tr>
              <a:tr h="3808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nSpc>
                          <a:spcPct val="100000"/>
                        </a:lnSpc>
                      </a:pPr>
                      <a:r>
                        <a:rPr lang="en-GB" sz="1300" b="1" dirty="0">
                          <a:solidFill>
                            <a:schemeClr val="tx1"/>
                          </a:solidFill>
                          <a:effectLst>
                            <a:glow>
                              <a:srgbClr val="000000"/>
                            </a:glow>
                          </a:effectLst>
                          <a:latin typeface="+mn-lt"/>
                          <a:cs typeface="Arial" panose="020B0604020202020204" pitchFamily="34" charset="0"/>
                        </a:rPr>
                        <a:t>Most frequent AEs</a:t>
                      </a:r>
                      <a:endParaRPr lang="en-GB" sz="1300" b="1" i="1" dirty="0">
                        <a:solidFill>
                          <a:schemeClr val="tx1"/>
                        </a:solidFill>
                        <a:effectLst>
                          <a:glow>
                            <a:srgbClr val="000000"/>
                          </a:glow>
                        </a:effectLst>
                        <a:latin typeface="+mn-lt"/>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GB" sz="1300" b="0" kern="1200" dirty="0">
                        <a:solidFill>
                          <a:schemeClr val="tx1"/>
                        </a:solidFill>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en-GB" sz="1300" b="0" kern="1200" dirty="0">
                        <a:solidFill>
                          <a:schemeClr val="tx1"/>
                        </a:solidFill>
                        <a:latin typeface="+mn-lt"/>
                        <a:ea typeface="+mn-ea"/>
                        <a:cs typeface="Arial" panose="020B0604020202020204" pitchFamily="34" charset="0"/>
                      </a:endParaRPr>
                    </a:p>
                  </a:txBody>
                  <a:tcPr marL="45720" marR="45720" marT="36576" marB="36576" anchor="ctr">
                    <a:noFill/>
                  </a:tcPr>
                </a:tc>
                <a:tc>
                  <a:txBody>
                    <a:bodyPr/>
                    <a:lstStyle/>
                    <a:p>
                      <a:pPr algn="ct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1300" b="0" i="0" dirty="0">
                        <a:solidFill>
                          <a:schemeClr val="tx1"/>
                        </a:solidFill>
                        <a:latin typeface="+mn-lt"/>
                        <a:cs typeface="Arial" panose="020B0604020202020204" pitchFamily="34" charset="0"/>
                      </a:endParaRPr>
                    </a:p>
                  </a:txBody>
                  <a:tcPr marL="45720" marR="45720" marT="36576" marB="36576" anchor="ctr">
                    <a:noFill/>
                  </a:tcPr>
                </a:tc>
                <a:tc>
                  <a:txBody>
                    <a:bodyPr/>
                    <a:lstStyle/>
                    <a:p>
                      <a:pPr algn="ctr"/>
                      <a:endParaRPr lang="en-US" sz="1300" b="1"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GB" sz="1300" b="0" kern="1200" dirty="0">
                        <a:solidFill>
                          <a:schemeClr val="tx1"/>
                        </a:solidFill>
                        <a:latin typeface="+mn-lt"/>
                        <a:ea typeface="+mn-ea"/>
                        <a:cs typeface="Arial" panose="020B0604020202020204" pitchFamily="34" charset="0"/>
                      </a:endParaRPr>
                    </a:p>
                  </a:txBody>
                  <a:tcPr marL="45720" marR="45720" marT="36576" marB="36576" anchor="ctr">
                    <a:noFill/>
                  </a:tcPr>
                </a:tc>
              </a:tr>
              <a:tr h="315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gn="l" defTabSz="914400" rtl="0" eaLnBrk="1" latinLnBrk="0" hangingPunct="1">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Nasopharyngitis</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1.89</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4 (57.1)</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0.59</a:t>
                      </a: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53975"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2 (25)</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0.58</a:t>
                      </a:r>
                      <a:endParaRPr lang="en-US" sz="1300" b="1" dirty="0"/>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4 (40)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315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gn="l" defTabSz="914400" rtl="0" eaLnBrk="1" latinLnBrk="0" hangingPunct="1">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Headache or migraine</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1.19</a:t>
                      </a: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53975"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2 (25)</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0.29</a:t>
                      </a:r>
                      <a:endParaRPr lang="en-US" sz="1300" b="1" dirty="0"/>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2 (20)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315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gn="l" defTabSz="914400" rtl="0" eaLnBrk="1" latinLnBrk="0" hangingPunct="1">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Myalgia</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0.30</a:t>
                      </a: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53975"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1 (12.5)</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0.19</a:t>
                      </a:r>
                      <a:endParaRPr lang="en-US" sz="1300" b="1" dirty="0"/>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2 (20)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315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Arthralgia</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0</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0.30</a:t>
                      </a: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1 (12.5)</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0.19</a:t>
                      </a:r>
                      <a:endParaRPr lang="en-US" sz="1300" b="1" dirty="0"/>
                    </a:p>
                  </a:txBody>
                  <a:tcPr marL="45720" marR="45720" marT="36576" marB="36576" anchor="ctr">
                    <a:no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2 (20)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r h="3156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indent="0" algn="l" defTabSz="914400" rtl="0" eaLnBrk="1" latinLnBrk="0" hangingPunct="1">
                        <a:lnSpc>
                          <a:spcPct val="100000"/>
                        </a:lnSpc>
                        <a:spcBef>
                          <a:spcPts val="300"/>
                        </a:spcBef>
                        <a:spcAft>
                          <a:spcPts val="300"/>
                        </a:spcAft>
                        <a:buClr>
                          <a:schemeClr val="tx1"/>
                        </a:buClr>
                        <a:buFont typeface="Arial" panose="020B0604020202020204" pitchFamily="34" charset="0"/>
                        <a:buNone/>
                      </a:pPr>
                      <a:r>
                        <a:rPr lang="en-US" sz="1300" b="0" i="0" kern="1200" dirty="0">
                          <a:solidFill>
                            <a:schemeClr val="tx1"/>
                          </a:solidFill>
                          <a:effectLst>
                            <a:glow>
                              <a:srgbClr val="000000"/>
                            </a:glow>
                          </a:effectLst>
                          <a:latin typeface="+mn-lt"/>
                          <a:ea typeface="+mn-ea"/>
                          <a:cs typeface="Arial" panose="020B0604020202020204" pitchFamily="34" charset="0"/>
                        </a:rPr>
                        <a:t>Diarrhea</a:t>
                      </a:r>
                      <a:endParaRPr lang="en-US" sz="1300" b="0" i="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1" kern="1200" dirty="0">
                          <a:solidFill>
                            <a:schemeClr val="tx1"/>
                          </a:solidFill>
                          <a:effectLst>
                            <a:glow>
                              <a:srgbClr val="000000"/>
                            </a:glow>
                          </a:effectLst>
                          <a:latin typeface="+mn-lt"/>
                          <a:ea typeface="+mn-ea"/>
                          <a:cs typeface="Arial" panose="020B0604020202020204" pitchFamily="34" charset="0"/>
                        </a:rPr>
                        <a:t>1.52</a:t>
                      </a:r>
                      <a:endParaRPr lang="en-US" sz="1300" b="1"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1 (14.2)</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0.30</a:t>
                      </a:r>
                      <a:endParaRPr lang="en-US" sz="1300" b="1" dirty="0"/>
                    </a:p>
                  </a:txBody>
                  <a:tcPr marL="45720" marR="45720" marT="36576" marB="36576" anchor="c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53975" algn="ctr" defTabSz="914400" rtl="0" eaLnBrk="1" latinLnBrk="0" hangingPunct="1">
                        <a:lnSpc>
                          <a:spcPct val="100000"/>
                        </a:lnSpc>
                        <a:spcBef>
                          <a:spcPts val="300"/>
                        </a:spcBef>
                        <a:spcAft>
                          <a:spcPts val="300"/>
                        </a:spcAft>
                      </a:pPr>
                      <a:r>
                        <a:rPr lang="en-US" sz="1300" b="0" kern="1200" dirty="0">
                          <a:solidFill>
                            <a:schemeClr val="tx1"/>
                          </a:solidFill>
                          <a:effectLst>
                            <a:glow>
                              <a:srgbClr val="000000"/>
                            </a:glow>
                          </a:effectLst>
                          <a:latin typeface="+mn-lt"/>
                          <a:ea typeface="+mn-ea"/>
                          <a:cs typeface="Arial" panose="020B0604020202020204" pitchFamily="34" charset="0"/>
                        </a:rPr>
                        <a:t>1 (12.5)</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c>
                  <a:txBody>
                    <a:bodyPr/>
                    <a:lstStyle/>
                    <a:p>
                      <a:pPr algn="ctr"/>
                      <a:r>
                        <a:rPr lang="en-US" sz="1300" b="1" dirty="0"/>
                        <a:t>0.29</a:t>
                      </a:r>
                      <a:endParaRPr lang="en-US" sz="1300" b="1" dirty="0"/>
                    </a:p>
                  </a:txBody>
                  <a:tcPr marL="45720" marR="45720" marT="36576" marB="36576" anchor="ctr">
                    <a:noFill/>
                  </a:tcPr>
                </a:tc>
                <a:tc>
                  <a:txBody>
                    <a:bodyPr/>
                    <a:lstStyle/>
                    <a:p>
                      <a:pPr marL="0" marR="0" lvl="0" indent="-53975" algn="ctr" defTabSz="914400" rtl="0" eaLnBrk="1" fontAlgn="auto" latinLnBrk="0" hangingPunct="1">
                        <a:lnSpc>
                          <a:spcPct val="100000"/>
                        </a:lnSpc>
                        <a:spcBef>
                          <a:spcPts val="300"/>
                        </a:spcBef>
                        <a:spcAft>
                          <a:spcPts val="300"/>
                        </a:spcAft>
                        <a:buClrTx/>
                        <a:buSzTx/>
                        <a:buFontTx/>
                        <a:buNone/>
                        <a:defRPr/>
                      </a:pPr>
                      <a:r>
                        <a:rPr lang="en-US" sz="1300" b="0" kern="1200" dirty="0">
                          <a:solidFill>
                            <a:schemeClr val="tx1"/>
                          </a:solidFill>
                          <a:effectLst>
                            <a:glow>
                              <a:srgbClr val="000000"/>
                            </a:glow>
                          </a:effectLst>
                          <a:latin typeface="+mn-lt"/>
                          <a:ea typeface="+mn-ea"/>
                          <a:cs typeface="Arial" panose="020B0604020202020204" pitchFamily="34" charset="0"/>
                        </a:rPr>
                        <a:t>2 (20)</a:t>
                      </a:r>
                      <a:endParaRPr lang="en-US" sz="1300" b="0" kern="1200" dirty="0">
                        <a:solidFill>
                          <a:schemeClr val="tx1"/>
                        </a:solidFill>
                        <a:effectLst>
                          <a:glow>
                            <a:srgbClr val="000000"/>
                          </a:glow>
                        </a:effectLst>
                        <a:latin typeface="+mn-lt"/>
                        <a:ea typeface="+mn-ea"/>
                        <a:cs typeface="Arial" panose="020B0604020202020204" pitchFamily="34" charset="0"/>
                      </a:endParaRPr>
                    </a:p>
                  </a:txBody>
                  <a:tcPr marL="45720" marR="45720" marT="36576" marB="36576" anchor="ctr">
                    <a:noFill/>
                  </a:tcPr>
                </a:tc>
              </a:tr>
            </a:tbl>
          </a:graphicData>
        </a:graphic>
      </p:graphicFrame>
      <p:sp>
        <p:nvSpPr>
          <p:cNvPr id="13" name="Rectangle 12"/>
          <p:cNvSpPr/>
          <p:nvPr/>
        </p:nvSpPr>
        <p:spPr>
          <a:xfrm>
            <a:off x="4972049" y="1847850"/>
            <a:ext cx="2117637" cy="45085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p:cNvSpPr/>
          <p:nvPr/>
        </p:nvSpPr>
        <p:spPr>
          <a:xfrm>
            <a:off x="7082972" y="1847850"/>
            <a:ext cx="2198189" cy="450849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p:cNvSpPr/>
          <p:nvPr/>
        </p:nvSpPr>
        <p:spPr>
          <a:xfrm>
            <a:off x="9281162" y="1847850"/>
            <a:ext cx="2630304" cy="450849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 of the Deaths in ADAPT+ Were Related to Efgartigimod Administration per the Investigator</a:t>
            </a:r>
            <a:endParaRPr lang="en-US" dirty="0"/>
          </a:p>
        </p:txBody>
      </p:sp>
      <p:sp>
        <p:nvSpPr>
          <p:cNvPr id="84" name="Text Placeholder 15"/>
          <p:cNvSpPr txBox="1"/>
          <p:nvPr/>
        </p:nvSpPr>
        <p:spPr>
          <a:xfrm>
            <a:off x="374460" y="6190558"/>
            <a:ext cx="10873147" cy="554043"/>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00"/>
              </a:spcBef>
              <a:spcAft>
                <a:spcPts val="0"/>
              </a:spcAft>
              <a:buClrTx/>
              <a:buSzTx/>
              <a:buFont typeface="Arial" panose="020B0604020202020204" pitchFamily="34" charset="0"/>
              <a:buNone/>
              <a:defRPr/>
            </a:pPr>
            <a:endParaRPr kumimoji="0" lang="en-US" sz="1000" b="0" i="0" u="none" strike="noStrike" kern="1200" cap="none" spc="0" normalizeH="0" baseline="0" noProof="0" dirty="0">
              <a:ln>
                <a:noFill/>
              </a:ln>
              <a:solidFill>
                <a:srgbClr val="595A59"/>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20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rgbClr val="595A59"/>
                </a:solidFill>
                <a:effectLst/>
                <a:uLnTx/>
                <a:uFillTx/>
                <a:latin typeface="Calibri" panose="020F0502020204030204"/>
                <a:ea typeface="+mn-ea"/>
                <a:cs typeface="+mn-cs"/>
              </a:rPr>
              <a:t>COVID-19, coronavirus disease 2019; CTO PCI, chronic total occlusion percutaneous coronary intervention; CV, cardiovascular; MI, myocardial infarction; MG, myasthenia gravis; PBO, placebo; PI, principal investigator. </a:t>
            </a:r>
            <a:r>
              <a:rPr lang="en-US" baseline="30000" dirty="0">
                <a:solidFill>
                  <a:srgbClr val="595A59"/>
                </a:solidFill>
                <a:latin typeface="Calibri" panose="020F0502020204030204"/>
              </a:rPr>
              <a:t>a</a:t>
            </a:r>
            <a:r>
              <a:rPr lang="en-US" dirty="0">
                <a:solidFill>
                  <a:srgbClr val="595A59"/>
                </a:solidFill>
                <a:latin typeface="Calibri" panose="020F0502020204030204"/>
              </a:rPr>
              <a:t>All infusions were efgartigimod, except where PBO is noted.</a:t>
            </a:r>
            <a:endParaRPr lang="en-US" dirty="0">
              <a:solidFill>
                <a:srgbClr val="595A59"/>
              </a:solidFill>
              <a:latin typeface="Calibri" panose="020F0502020204030204"/>
            </a:endParaRPr>
          </a:p>
        </p:txBody>
      </p:sp>
      <p:graphicFrame>
        <p:nvGraphicFramePr>
          <p:cNvPr id="9" name="Table 8"/>
          <p:cNvGraphicFramePr>
            <a:graphicFrameLocks noGrp="1"/>
          </p:cNvGraphicFramePr>
          <p:nvPr/>
        </p:nvGraphicFramePr>
        <p:xfrm>
          <a:off x="159358" y="1216032"/>
          <a:ext cx="11873284" cy="4887018"/>
        </p:xfrm>
        <a:graphic>
          <a:graphicData uri="http://schemas.openxmlformats.org/drawingml/2006/table">
            <a:tbl>
              <a:tblPr firstRow="1" firstCol="1" bandRow="1">
                <a:tableStyleId>{1FECB4D8-DB02-4DC6-A0A2-4F2EBAE1DC90}</a:tableStyleId>
              </a:tblPr>
              <a:tblGrid>
                <a:gridCol w="823622"/>
                <a:gridCol w="3771900"/>
                <a:gridCol w="918333"/>
                <a:gridCol w="1445342"/>
                <a:gridCol w="4914087"/>
              </a:tblGrid>
              <a:tr h="673559">
                <a:tc>
                  <a:txBody>
                    <a:bodyPr/>
                    <a:lstStyle/>
                    <a:p>
                      <a:pPr algn="ctr" rtl="0"/>
                      <a:r>
                        <a:rPr lang="en-US" sz="1600" dirty="0">
                          <a:effectLst/>
                        </a:rPr>
                        <a:t>Age, y/</a:t>
                      </a:r>
                      <a:endParaRPr lang="en-US" sz="1600" dirty="0">
                        <a:effectLst/>
                      </a:endParaRPr>
                    </a:p>
                    <a:p>
                      <a:pPr algn="ctr" rtl="0"/>
                      <a:r>
                        <a:rPr lang="en-US" sz="1600" dirty="0">
                          <a:effectLst/>
                        </a:rPr>
                        <a:t>Sex</a:t>
                      </a:r>
                      <a:endParaRPr lang="en-US" sz="1600" dirty="0">
                        <a:effectLst/>
                        <a:latin typeface="+mn-lt"/>
                      </a:endParaRPr>
                    </a:p>
                  </a:txBody>
                  <a:tcPr marL="0" marR="0" marT="0" marB="0" anchor="ctr"/>
                </a:tc>
                <a:tc>
                  <a:txBody>
                    <a:bodyPr/>
                    <a:lstStyle/>
                    <a:p>
                      <a:pPr algn="ctr" rtl="0"/>
                      <a:r>
                        <a:rPr lang="en-US" sz="1600" dirty="0">
                          <a:effectLst/>
                        </a:rPr>
                        <a:t>Cause of Death</a:t>
                      </a:r>
                      <a:endParaRPr lang="en-US" sz="1600" dirty="0">
                        <a:effectLst/>
                        <a:latin typeface="+mn-lt"/>
                      </a:endParaRPr>
                    </a:p>
                  </a:txBody>
                  <a:tcPr marL="0" marR="0" marT="0" marB="0" anchor="ctr"/>
                </a:tc>
                <a:tc>
                  <a:txBody>
                    <a:bodyPr/>
                    <a:lstStyle/>
                    <a:p>
                      <a:pPr algn="ctr" rtl="0"/>
                      <a:r>
                        <a:rPr lang="en-US" sz="1600" dirty="0">
                          <a:effectLst/>
                        </a:rPr>
                        <a:t>Days from last dose, d</a:t>
                      </a:r>
                      <a:endParaRPr lang="en-US" sz="1600" dirty="0">
                        <a:effectLst/>
                        <a:latin typeface="+mn-lt"/>
                      </a:endParaRPr>
                    </a:p>
                  </a:txBody>
                  <a:tcPr marL="0" marR="0" marT="0" marB="0" anchor="ctr"/>
                </a:tc>
                <a:tc>
                  <a:txBody>
                    <a:bodyPr/>
                    <a:lstStyle/>
                    <a:p>
                      <a:pPr algn="ctr" rtl="0"/>
                      <a:r>
                        <a:rPr lang="en-US" sz="1600" dirty="0">
                          <a:effectLst/>
                        </a:rPr>
                        <a:t>Number of Infusions</a:t>
                      </a:r>
                      <a:r>
                        <a:rPr lang="en-US" sz="1600" baseline="30000" dirty="0">
                          <a:effectLst/>
                        </a:rPr>
                        <a:t>a</a:t>
                      </a:r>
                      <a:endParaRPr lang="en-US" sz="1600" baseline="30000" dirty="0">
                        <a:effectLst/>
                        <a:latin typeface="+mn-lt"/>
                      </a:endParaRPr>
                    </a:p>
                  </a:txBody>
                  <a:tcPr marL="0" marR="0" marT="0" marB="0" anchor="ctr"/>
                </a:tc>
                <a:tc>
                  <a:txBody>
                    <a:bodyPr/>
                    <a:lstStyle/>
                    <a:p>
                      <a:pPr algn="ctr" rtl="0"/>
                      <a:r>
                        <a:rPr lang="en-US" sz="1600" dirty="0">
                          <a:effectLst/>
                        </a:rPr>
                        <a:t>Comorbidities/Medical History</a:t>
                      </a:r>
                      <a:endParaRPr lang="en-US" sz="1600" dirty="0">
                        <a:effectLst/>
                        <a:latin typeface="+mn-lt"/>
                      </a:endParaRPr>
                    </a:p>
                  </a:txBody>
                  <a:tcPr marL="0" marR="0" marT="0" marB="0" anchor="ctr"/>
                </a:tc>
              </a:tr>
              <a:tr h="852586">
                <a:tc>
                  <a:txBody>
                    <a:bodyPr/>
                    <a:lstStyle/>
                    <a:p>
                      <a:pPr algn="ctr" rtl="0"/>
                      <a:r>
                        <a:rPr lang="en-US" sz="1600" dirty="0">
                          <a:effectLst/>
                        </a:rPr>
                        <a:t>72/F</a:t>
                      </a:r>
                      <a:endParaRPr lang="en-US" sz="1600" dirty="0">
                        <a:effectLst/>
                        <a:latin typeface="+mn-lt"/>
                      </a:endParaRPr>
                    </a:p>
                  </a:txBody>
                  <a:tcPr marL="0" marR="0" marT="0" marB="0" anchor="ctr"/>
                </a:tc>
                <a:tc>
                  <a:txBody>
                    <a:bodyPr/>
                    <a:lstStyle/>
                    <a:p>
                      <a:pPr algn="ctr" rtl="0"/>
                      <a:r>
                        <a:rPr lang="en-US" sz="1600" dirty="0">
                          <a:effectLst/>
                        </a:rPr>
                        <a:t>Unknown; preexisting CV disease, </a:t>
                      </a:r>
                      <a:r>
                        <a:rPr lang="en-US" sz="1600" dirty="0"/>
                        <a:t>autopsy confirmed coronary artery atherosclerosis and cardiomegaly</a:t>
                      </a:r>
                      <a:endParaRPr lang="en-US" sz="1600" dirty="0">
                        <a:effectLst/>
                        <a:latin typeface="+mn-lt"/>
                      </a:endParaRPr>
                    </a:p>
                  </a:txBody>
                  <a:tcPr marL="0" marR="0" marT="0" marB="0" anchor="ctr"/>
                </a:tc>
                <a:tc>
                  <a:txBody>
                    <a:bodyPr/>
                    <a:lstStyle/>
                    <a:p>
                      <a:pPr algn="ctr" fontAlgn="b"/>
                      <a:r>
                        <a:rPr lang="en-US" sz="1600" b="0" u="none" strike="noStrike" dirty="0">
                          <a:solidFill>
                            <a:srgbClr val="000000"/>
                          </a:solidFill>
                          <a:effectLst/>
                        </a:rPr>
                        <a:t>4</a:t>
                      </a:r>
                      <a:endParaRPr lang="en-US" sz="1600" b="0" i="0" u="none" strike="noStrike" dirty="0">
                        <a:solidFill>
                          <a:srgbClr val="000000"/>
                        </a:solidFill>
                        <a:effectLst/>
                        <a:latin typeface="+mn-lt"/>
                      </a:endParaRPr>
                    </a:p>
                  </a:txBody>
                  <a:tcPr marL="12700" marR="12700" marT="12700" marB="0" anchor="ctr"/>
                </a:tc>
                <a:tc>
                  <a:txBody>
                    <a:bodyPr/>
                    <a:lstStyle/>
                    <a:p>
                      <a:pPr marL="0" indent="0" algn="ctr" fontAlgn="b">
                        <a:buFontTx/>
                        <a:buNone/>
                      </a:pPr>
                      <a:r>
                        <a:rPr lang="en-US" sz="1600" b="0" u="none" strike="noStrike" dirty="0">
                          <a:solidFill>
                            <a:srgbClr val="000000"/>
                          </a:solidFill>
                          <a:effectLst/>
                        </a:rPr>
                        <a:t>4 in ADAPT and 9 in ADAPT+</a:t>
                      </a:r>
                      <a:endParaRPr lang="en-US" sz="1600" b="0" i="0" u="none" strike="noStrike" dirty="0">
                        <a:solidFill>
                          <a:srgbClr val="000000"/>
                        </a:solidFill>
                        <a:effectLst/>
                        <a:latin typeface="+mn-lt"/>
                      </a:endParaRPr>
                    </a:p>
                  </a:txBody>
                  <a:tcPr marL="12700" marR="12700" marT="12700" marB="0" anchor="ctr"/>
                </a:tc>
                <a:tc>
                  <a:txBody>
                    <a:bodyPr/>
                    <a:lstStyle/>
                    <a:p>
                      <a:pPr marL="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defRPr/>
                      </a:pPr>
                      <a:r>
                        <a:rPr lang="en-US" sz="1600" dirty="0"/>
                        <a:t>Pulmonary embolism, chronic obstructive pulmonary disease, hypertension, hypokalemia, and colon bladder fistula</a:t>
                      </a:r>
                      <a:endParaRPr lang="en-US" sz="1600" dirty="0"/>
                    </a:p>
                  </a:txBody>
                  <a:tcPr marL="12700" marR="12700" marT="12700" marB="0" anchor="ctr"/>
                </a:tc>
              </a:tr>
              <a:tr h="685253">
                <a:tc>
                  <a:txBody>
                    <a:bodyPr/>
                    <a:lstStyle/>
                    <a:p>
                      <a:pPr algn="ctr" rtl="0"/>
                      <a:r>
                        <a:rPr lang="en-US" sz="1600" dirty="0">
                          <a:effectLst/>
                        </a:rPr>
                        <a:t>79/M</a:t>
                      </a:r>
                      <a:endParaRPr lang="en-US" sz="1600" dirty="0">
                        <a:effectLst/>
                        <a:latin typeface="+mn-lt"/>
                      </a:endParaRPr>
                    </a:p>
                  </a:txBody>
                  <a:tcPr marL="0" marR="0" marT="0" marB="0" anchor="ctr"/>
                </a:tc>
                <a:tc>
                  <a:txBody>
                    <a:bodyPr/>
                    <a:lstStyle/>
                    <a:p>
                      <a:pPr algn="ctr" rtl="0"/>
                      <a:r>
                        <a:rPr lang="en-US" sz="1600" dirty="0">
                          <a:effectLst/>
                        </a:rPr>
                        <a:t>MG crisis and progression of underlying disease/</a:t>
                      </a:r>
                      <a:r>
                        <a:rPr lang="en-US" sz="1600" i="1" dirty="0">
                          <a:effectLst/>
                        </a:rPr>
                        <a:t>Escherichia coli</a:t>
                      </a:r>
                      <a:r>
                        <a:rPr lang="en-US" sz="1600" i="0" dirty="0">
                          <a:effectLst/>
                        </a:rPr>
                        <a:t> p</a:t>
                      </a:r>
                      <a:r>
                        <a:rPr lang="en-US" sz="1600" dirty="0">
                          <a:solidFill>
                            <a:schemeClr val="tx1"/>
                          </a:solidFill>
                          <a:effectLst/>
                        </a:rPr>
                        <a:t>neumonia</a:t>
                      </a:r>
                      <a:endParaRPr lang="en-US" sz="1600" dirty="0">
                        <a:solidFill>
                          <a:schemeClr val="tx1"/>
                        </a:solidFill>
                        <a:effectLst/>
                        <a:latin typeface="+mn-lt"/>
                      </a:endParaRPr>
                    </a:p>
                  </a:txBody>
                  <a:tcPr marL="0" marR="0" marT="0" marB="0" anchor="ctr"/>
                </a:tc>
                <a:tc>
                  <a:txBody>
                    <a:bodyPr/>
                    <a:lstStyle/>
                    <a:p>
                      <a:pPr algn="ctr" fontAlgn="b"/>
                      <a:r>
                        <a:rPr lang="en-US" sz="1600" b="0" u="none" strike="noStrike" dirty="0">
                          <a:solidFill>
                            <a:srgbClr val="000000"/>
                          </a:solidFill>
                          <a:effectLst/>
                        </a:rPr>
                        <a:t>79</a:t>
                      </a:r>
                      <a:endParaRPr lang="en-US" sz="1600" b="0" i="0" u="none" strike="noStrike" dirty="0">
                        <a:solidFill>
                          <a:srgbClr val="000000"/>
                        </a:solidFill>
                        <a:effectLst/>
                        <a:latin typeface="+mn-lt"/>
                      </a:endParaRPr>
                    </a:p>
                  </a:txBody>
                  <a:tcPr marL="12700" marR="12700" marT="1270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sz="1600" b="0" u="none" strike="noStrike" dirty="0">
                          <a:solidFill>
                            <a:srgbClr val="000000"/>
                          </a:solidFill>
                          <a:effectLst/>
                        </a:rPr>
                        <a:t>8 in ADAPT and 4 in ADAPT+</a:t>
                      </a:r>
                      <a:endParaRPr lang="en-US" sz="1600" b="0" u="none" strike="noStrike" dirty="0">
                        <a:solidFill>
                          <a:srgbClr val="000000"/>
                        </a:solidFill>
                        <a:effectLst/>
                      </a:endParaRPr>
                    </a:p>
                  </a:txBody>
                  <a:tcPr marL="12700" marR="12700" marT="12700" marB="0" anchor="ctr"/>
                </a:tc>
                <a:tc>
                  <a:txBody>
                    <a:bodyPr/>
                    <a:lstStyle/>
                    <a:p>
                      <a:pPr marL="0" indent="0" algn="ctr" fontAlgn="b">
                        <a:buFont typeface="Arial" panose="020B0604020202020204" pitchFamily="34" charset="0"/>
                        <a:buNone/>
                      </a:pPr>
                      <a:r>
                        <a:rPr lang="en-US" sz="1600" dirty="0"/>
                        <a:t>Chronic rhinitis</a:t>
                      </a:r>
                      <a:endParaRPr lang="en-US" sz="1600" b="0" i="0" u="none" strike="noStrike" dirty="0">
                        <a:solidFill>
                          <a:srgbClr val="000000"/>
                        </a:solidFill>
                        <a:effectLst/>
                        <a:latin typeface="+mn-lt"/>
                      </a:endParaRPr>
                    </a:p>
                  </a:txBody>
                  <a:tcPr marL="12700" marR="12700" marT="12700" marB="0" anchor="ctr"/>
                </a:tc>
              </a:tr>
              <a:tr h="898079">
                <a:tc>
                  <a:txBody>
                    <a:bodyPr/>
                    <a:lstStyle/>
                    <a:p>
                      <a:pPr algn="ctr" rtl="0"/>
                      <a:r>
                        <a:rPr lang="en-US" sz="1600" dirty="0">
                          <a:effectLst/>
                        </a:rPr>
                        <a:t>66/F</a:t>
                      </a:r>
                      <a:endParaRPr lang="en-US" sz="1600" dirty="0">
                        <a:effectLst/>
                        <a:latin typeface="+mn-lt"/>
                      </a:endParaRPr>
                    </a:p>
                  </a:txBody>
                  <a:tcPr marL="0" marR="0" marT="0" marB="0" anchor="ctr"/>
                </a:tc>
                <a:tc>
                  <a:txBody>
                    <a:bodyPr/>
                    <a:lstStyle/>
                    <a:p>
                      <a:pPr algn="ctr" rtl="0"/>
                      <a:r>
                        <a:rPr lang="en-US" sz="1600" dirty="0">
                          <a:effectLst/>
                        </a:rPr>
                        <a:t>Malignant lung neoplasm</a:t>
                      </a:r>
                      <a:endParaRPr lang="en-US" sz="1600" dirty="0">
                        <a:effectLst/>
                      </a:endParaRPr>
                    </a:p>
                    <a:p>
                      <a:pPr algn="ctr" rtl="0"/>
                      <a:r>
                        <a:rPr lang="en-US" sz="1600" dirty="0">
                          <a:effectLst/>
                        </a:rPr>
                        <a:t>(Stage IV)</a:t>
                      </a:r>
                      <a:endParaRPr lang="en-US" sz="1600" dirty="0">
                        <a:effectLst/>
                        <a:latin typeface="+mn-lt"/>
                      </a:endParaRPr>
                    </a:p>
                  </a:txBody>
                  <a:tcPr marL="0" marR="0" marT="0" marB="0" anchor="ctr"/>
                </a:tc>
                <a:tc>
                  <a:txBody>
                    <a:bodyPr/>
                    <a:lstStyle/>
                    <a:p>
                      <a:pPr algn="ctr" fontAlgn="b"/>
                      <a:r>
                        <a:rPr lang="en-US" sz="1600" b="0" u="none" strike="noStrike" dirty="0">
                          <a:solidFill>
                            <a:srgbClr val="000000"/>
                          </a:solidFill>
                          <a:effectLst/>
                        </a:rPr>
                        <a:t>60</a:t>
                      </a:r>
                      <a:endParaRPr lang="en-US" sz="1600" b="0" i="0" u="none" strike="noStrike" dirty="0">
                        <a:solidFill>
                          <a:srgbClr val="000000"/>
                        </a:solidFill>
                        <a:effectLst/>
                        <a:latin typeface="+mn-lt"/>
                      </a:endParaRPr>
                    </a:p>
                  </a:txBody>
                  <a:tcPr marL="12700" marR="12700" marT="12700" marB="0" anchor="ctr"/>
                </a:tc>
                <a:tc>
                  <a:txBody>
                    <a:bodyPr/>
                    <a:lstStyle/>
                    <a:p>
                      <a:pPr marL="0" indent="0" algn="ctr" fontAlgn="b">
                        <a:buFontTx/>
                        <a:buNone/>
                      </a:pPr>
                      <a:r>
                        <a:rPr lang="en-US" sz="1600" b="0" u="none" strike="noStrike" dirty="0">
                          <a:solidFill>
                            <a:srgbClr val="000000"/>
                          </a:solidFill>
                          <a:effectLst/>
                        </a:rPr>
                        <a:t>4 in ADAPT and 8 in ADAPT+</a:t>
                      </a:r>
                      <a:endParaRPr lang="en-US" sz="1600" b="0" i="0" u="none" strike="noStrike" dirty="0">
                        <a:solidFill>
                          <a:srgbClr val="000000"/>
                        </a:solidFill>
                        <a:effectLst/>
                        <a:latin typeface="+mn-lt"/>
                      </a:endParaRPr>
                    </a:p>
                  </a:txBody>
                  <a:tcPr marL="12700" marR="12700" marT="12700" marB="0" anchor="ctr"/>
                </a:tc>
                <a:tc>
                  <a:txBody>
                    <a:bodyPr/>
                    <a:lstStyle/>
                    <a:p>
                      <a:pPr marL="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defRPr/>
                      </a:pPr>
                      <a:r>
                        <a:rPr lang="en-US" sz="1600" dirty="0"/>
                        <a:t>Histoplasmosis, asthma, diabetes mellitus, hypercholesterolemia, macular degeneration, hypertension, squamous cell carcinoma, and bundle branch block</a:t>
                      </a:r>
                      <a:endParaRPr lang="en-US" sz="1600" b="0" i="0" u="none" strike="noStrike" dirty="0">
                        <a:solidFill>
                          <a:srgbClr val="000000"/>
                        </a:solidFill>
                        <a:effectLst/>
                        <a:latin typeface="+mn-lt"/>
                      </a:endParaRPr>
                    </a:p>
                  </a:txBody>
                  <a:tcPr marL="12700" marR="12700" marT="12700" marB="0" anchor="ctr"/>
                </a:tc>
              </a:tr>
              <a:tr h="898079">
                <a:tc>
                  <a:txBody>
                    <a:bodyPr/>
                    <a:lstStyle/>
                    <a:p>
                      <a:pPr algn="ctr" rtl="0"/>
                      <a:r>
                        <a:rPr lang="en-US" sz="1600" dirty="0">
                          <a:effectLst/>
                        </a:rPr>
                        <a:t>55/M</a:t>
                      </a:r>
                      <a:endParaRPr lang="en-US" sz="1600" dirty="0">
                        <a:effectLst/>
                      </a:endParaRPr>
                    </a:p>
                  </a:txBody>
                  <a:tcPr marL="0" marR="0" marT="0" marB="0" anchor="ctr"/>
                </a:tc>
                <a:tc>
                  <a:txBody>
                    <a:bodyPr/>
                    <a:lstStyle/>
                    <a:p>
                      <a:pPr algn="ctr" rtl="0"/>
                      <a:r>
                        <a:rPr lang="en-US" sz="1600" dirty="0">
                          <a:effectLst/>
                        </a:rPr>
                        <a:t>Acute MI </a:t>
                      </a:r>
                      <a:r>
                        <a:rPr lang="en-US" sz="1600" dirty="0"/>
                        <a:t>and generalized unspecified atherosclerosis</a:t>
                      </a:r>
                      <a:endParaRPr lang="en-US" sz="1600" dirty="0">
                        <a:effectLst/>
                      </a:endParaRPr>
                    </a:p>
                  </a:txBody>
                  <a:tcPr marL="0" marR="0" marT="0" marB="0" anchor="ctr"/>
                </a:tc>
                <a:tc>
                  <a:txBody>
                    <a:bodyPr/>
                    <a:lstStyle/>
                    <a:p>
                      <a:pPr algn="ctr" rtl="0"/>
                      <a:r>
                        <a:rPr lang="en-US" sz="1600" dirty="0">
                          <a:effectLst/>
                        </a:rPr>
                        <a:t>24</a:t>
                      </a:r>
                      <a:endParaRPr lang="en-US" sz="1600" dirty="0">
                        <a:effectLs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sz="1600" b="0" u="none" strike="noStrike" dirty="0">
                          <a:solidFill>
                            <a:srgbClr val="000000"/>
                          </a:solidFill>
                          <a:effectLst/>
                        </a:rPr>
                        <a:t>8 (PBO) in ADAPT and 16 in ADAPT+</a:t>
                      </a:r>
                      <a:endParaRPr lang="en-US" sz="1600" b="0" u="none" strike="noStrike" dirty="0">
                        <a:solidFill>
                          <a:srgbClr val="000000"/>
                        </a:solidFill>
                        <a:effectLst/>
                      </a:endParaRPr>
                    </a:p>
                  </a:txBody>
                  <a:tcPr marL="0" marR="0" marT="0" marB="0" anchor="ctr"/>
                </a:tc>
                <a:tc>
                  <a:txBody>
                    <a:bodyPr/>
                    <a:lstStyle/>
                    <a:p>
                      <a:pPr marL="0" indent="0" algn="ctr" rtl="0">
                        <a:buFont typeface="Arial" panose="020B0604020202020204" pitchFamily="34" charset="0"/>
                        <a:buNone/>
                      </a:pPr>
                      <a:r>
                        <a:rPr lang="en-US" sz="1600" dirty="0"/>
                        <a:t>Anemia, subarachnoid hemorrhage, CTO PCI and angioplasty procedures </a:t>
                      </a:r>
                      <a:endParaRPr lang="en-US" sz="1600" b="0" i="0" u="none" strike="noStrike" dirty="0">
                        <a:solidFill>
                          <a:srgbClr val="000000"/>
                        </a:solidFill>
                        <a:effectLst/>
                        <a:latin typeface="+mn-lt"/>
                      </a:endParaRPr>
                    </a:p>
                  </a:txBody>
                  <a:tcPr marL="0" marR="0" marT="0" marB="0" anchor="ctr"/>
                </a:tc>
              </a:tr>
              <a:tr h="673559">
                <a:tc>
                  <a:txBody>
                    <a:bodyPr/>
                    <a:lstStyle/>
                    <a:p>
                      <a:pPr algn="ctr" rtl="0"/>
                      <a:r>
                        <a:rPr lang="en-US" sz="1600" dirty="0">
                          <a:effectLst/>
                        </a:rPr>
                        <a:t>63/M</a:t>
                      </a:r>
                      <a:endParaRPr lang="en-US" sz="1600" dirty="0">
                        <a:effectLst/>
                      </a:endParaRPr>
                    </a:p>
                  </a:txBody>
                  <a:tcPr marL="0" marR="0" marT="0" marB="0" anchor="ctr"/>
                </a:tc>
                <a:tc>
                  <a:txBody>
                    <a:bodyPr/>
                    <a:lstStyle/>
                    <a:p>
                      <a:pPr algn="ctr" rtl="0"/>
                      <a:r>
                        <a:rPr lang="en-US" sz="1600" dirty="0">
                          <a:effectLst/>
                        </a:rPr>
                        <a:t>Septic shock/</a:t>
                      </a:r>
                      <a:endParaRPr lang="en-US" sz="1600" dirty="0">
                        <a:effectLst/>
                      </a:endParaRPr>
                    </a:p>
                    <a:p>
                      <a:pPr algn="ctr" rtl="0"/>
                      <a:r>
                        <a:rPr lang="en-US" sz="1600" dirty="0">
                          <a:effectLst/>
                        </a:rPr>
                        <a:t>COVID-19 pneumonia</a:t>
                      </a:r>
                      <a:endParaRPr lang="en-US" sz="1600" dirty="0">
                        <a:effectLst/>
                      </a:endParaRPr>
                    </a:p>
                  </a:txBody>
                  <a:tcPr marL="0" marR="0" marT="0" marB="0" anchor="ctr"/>
                </a:tc>
                <a:tc>
                  <a:txBody>
                    <a:bodyPr/>
                    <a:lstStyle/>
                    <a:p>
                      <a:pPr algn="ctr" rtl="0"/>
                      <a:r>
                        <a:rPr lang="en-US" sz="1600" dirty="0">
                          <a:effectLst/>
                        </a:rPr>
                        <a:t>69</a:t>
                      </a:r>
                      <a:endParaRPr lang="en-US" sz="1600" dirty="0">
                        <a:effectLs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sz="1600" b="0" u="none" strike="noStrike" dirty="0">
                          <a:solidFill>
                            <a:srgbClr val="000000"/>
                          </a:solidFill>
                          <a:effectLst/>
                        </a:rPr>
                        <a:t>8 in ADAPT and 16 in ADAPT+</a:t>
                      </a:r>
                      <a:endParaRPr lang="en-US" sz="1600" b="0" u="none" strike="noStrike" dirty="0">
                        <a:solidFill>
                          <a:srgbClr val="000000"/>
                        </a:solidFill>
                        <a:effectLst/>
                      </a:endParaRPr>
                    </a:p>
                  </a:txBody>
                  <a:tcPr marL="0" marR="0" marT="0" marB="0" anchor="ctr"/>
                </a:tc>
                <a:tc>
                  <a:txBody>
                    <a:bodyPr/>
                    <a:lstStyle/>
                    <a:p>
                      <a:pPr marL="0" indent="0" algn="ctr" rtl="0">
                        <a:buFont typeface="Arial" panose="020B0604020202020204" pitchFamily="34" charset="0"/>
                        <a:buNone/>
                      </a:pPr>
                      <a:r>
                        <a:rPr lang="en-US" sz="1600" dirty="0"/>
                        <a:t>Chronic venous insufficiency, arterial hypertension, deep vein thrombosis, rheumatoid arthritis, and paroxysmal atrial fibrillation</a:t>
                      </a:r>
                      <a:endParaRPr lang="en-US" sz="1600" b="0" i="0" u="none" strike="noStrike" dirty="0">
                        <a:solidFill>
                          <a:srgbClr val="000000"/>
                        </a:solidFill>
                        <a:effectLst/>
                        <a:latin typeface="+mn-lt"/>
                      </a:endParaRPr>
                    </a:p>
                  </a:txBody>
                  <a:tcPr marL="0" marR="0" marT="0" marB="0" anchor="ctr"/>
                </a:tc>
              </a:tr>
            </a:tbl>
          </a:graphicData>
        </a:graphic>
      </p:graphicFrame>
      <p:sp>
        <p:nvSpPr>
          <p:cNvPr id="7" name="Slide Number Placeholder 2"/>
          <p:cNvSpPr>
            <a:spLocks noGrp="1"/>
          </p:cNvSpPr>
          <p:nvPr>
            <p:ph type="sldNum" sz="quarter" idx="12"/>
          </p:nvPr>
        </p:nvSpPr>
        <p:spPr>
          <a:xfrm>
            <a:off x="11187953" y="6356350"/>
            <a:ext cx="664744" cy="365125"/>
          </a:xfrm>
        </p:spPr>
        <p:txBody>
          <a:bodyPr/>
          <a:lstStyle/>
          <a:p>
            <a:pPr lvl="0"/>
            <a:fld id="{F72CE451-38B6-4970-B200-7962877A3A8C}" type="slidenum">
              <a:rPr lang="en-US" noProof="0" smtClean="0"/>
            </a:fld>
            <a:endParaRPr lang="en-US" noProof="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(Total Population and Japanese Subpopulation)</a:t>
            </a:r>
            <a:endParaRPr lang="en-US" dirty="0"/>
          </a:p>
        </p:txBody>
      </p:sp>
      <p:sp>
        <p:nvSpPr>
          <p:cNvPr id="9" name="Rectangle: Rounded Corners 8"/>
          <p:cNvSpPr/>
          <p:nvPr/>
        </p:nvSpPr>
        <p:spPr>
          <a:xfrm>
            <a:off x="1444514" y="2826036"/>
            <a:ext cx="9302973" cy="1828800"/>
          </a:xfrm>
          <a:prstGeom prst="roundRect">
            <a:avLst>
              <a:gd name="adj" fmla="val 50000"/>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US" sz="2400" dirty="0">
                <a:solidFill>
                  <a:schemeClr val="tx1"/>
                </a:solidFill>
              </a:rPr>
              <a:t>This analysis suggests that long-term treatment with efgartigimod is efficacious, providing consistent and repeatable clinically meaningful improvement and remaining well tolerated</a:t>
            </a:r>
            <a:endParaRPr kumimoji="0" lang="en-US" sz="2400" i="0" u="none" strike="noStrike" kern="1200" cap="none" spc="0" normalizeH="0" baseline="30000" noProof="0" dirty="0">
              <a:ln>
                <a:noFill/>
              </a:ln>
              <a:solidFill>
                <a:schemeClr val="tx1"/>
              </a:solidFill>
              <a:effectLst/>
              <a:uLnTx/>
              <a:uFillTx/>
              <a:latin typeface="Calibri" panose="020F0502020204030204"/>
            </a:endParaRPr>
          </a:p>
        </p:txBody>
      </p:sp>
      <p:sp>
        <p:nvSpPr>
          <p:cNvPr id="11" name="Rectangle: Rounded Corners 10"/>
          <p:cNvSpPr/>
          <p:nvPr/>
        </p:nvSpPr>
        <p:spPr>
          <a:xfrm>
            <a:off x="1444514" y="850202"/>
            <a:ext cx="9302973" cy="1828800"/>
          </a:xfrm>
          <a:prstGeom prst="roundRect">
            <a:avLst>
              <a:gd name="adj" fmla="val 50000"/>
            </a:avLst>
          </a:prstGeom>
          <a:solidFill>
            <a:schemeClr val="accent6">
              <a:lumMod val="9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dirty="0">
                <a:solidFill>
                  <a:schemeClr val="tx1">
                    <a:lumMod val="50000"/>
                  </a:schemeClr>
                </a:solidFill>
                <a:latin typeface="Calibri" panose="020F0502020204030204"/>
              </a:rPr>
              <a:t>The safety profile observed during long-term treatment with efgartigimod in ADAPT+ mirrored that seen during ADAPT, even while being conducted during the COVID-19 global pandemic</a:t>
            </a:r>
            <a:endParaRPr lang="en-US" sz="2400" dirty="0">
              <a:solidFill>
                <a:schemeClr val="tx1">
                  <a:lumMod val="50000"/>
                </a:schemeClr>
              </a:solidFill>
              <a:latin typeface="Calibri" panose="020F0502020204030204"/>
            </a:endParaRPr>
          </a:p>
        </p:txBody>
      </p:sp>
      <p:sp>
        <p:nvSpPr>
          <p:cNvPr id="12" name="Rectangle: Rounded Corners 11"/>
          <p:cNvSpPr/>
          <p:nvPr/>
        </p:nvSpPr>
        <p:spPr>
          <a:xfrm>
            <a:off x="1444514" y="4801870"/>
            <a:ext cx="9302973" cy="1828800"/>
          </a:xfrm>
          <a:prstGeom prst="roundRect">
            <a:avLst>
              <a:gd name="adj" fmla="val 50000"/>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00050" marR="0" lvl="0" indent="0" algn="ctr" defTabSz="914400" rtl="0" eaLnBrk="1" fontAlgn="auto" latinLnBrk="0" hangingPunct="1">
              <a:lnSpc>
                <a:spcPct val="100000"/>
              </a:lnSpc>
              <a:spcBef>
                <a:spcPts val="0"/>
              </a:spcBef>
              <a:spcAft>
                <a:spcPts val="0"/>
              </a:spcAft>
              <a:buClrTx/>
              <a:buSzTx/>
              <a:buFontTx/>
              <a:buNone/>
              <a:defRPr/>
            </a:pPr>
            <a:r>
              <a:rPr lang="en-US" sz="2400" dirty="0">
                <a:solidFill>
                  <a:prstClr val="black"/>
                </a:solidFill>
                <a:latin typeface="Calibri" panose="020F0502020204030204"/>
              </a:rPr>
              <a:t>ADAPT+ is a planned 3-year study and is currently ongoing</a:t>
            </a:r>
            <a:endParaRPr lang="en-US" sz="2400" dirty="0">
              <a:solidFill>
                <a:prstClr val="black"/>
              </a:solidFill>
              <a:latin typeface="Calibri" panose="020F0502020204030204"/>
            </a:endParaRPr>
          </a:p>
        </p:txBody>
      </p:sp>
      <p:sp>
        <p:nvSpPr>
          <p:cNvPr id="10" name="Slide Number Placeholder 2"/>
          <p:cNvSpPr>
            <a:spLocks noGrp="1"/>
          </p:cNvSpPr>
          <p:nvPr>
            <p:ph type="sldNum" sz="quarter" idx="12"/>
          </p:nvPr>
        </p:nvSpPr>
        <p:spPr>
          <a:xfrm>
            <a:off x="11188700" y="6356350"/>
            <a:ext cx="663575" cy="365125"/>
          </a:xfrm>
        </p:spPr>
        <p:txBody>
          <a:bodyPr/>
          <a:lstStyle/>
          <a:p>
            <a:pPr lvl="0"/>
            <a:fld id="{F72CE451-38B6-4970-B200-7962877A3A8C}" type="slidenum">
              <a:rPr lang="en-US" noProof="0" smtClean="0"/>
            </a:fld>
            <a:endParaRPr lang="en-US" noProof="0" dirty="0"/>
          </a:p>
        </p:txBody>
      </p:sp>
      <p:sp>
        <p:nvSpPr>
          <p:cNvPr id="3" name="TextBox 2"/>
          <p:cNvSpPr txBox="1"/>
          <p:nvPr/>
        </p:nvSpPr>
        <p:spPr>
          <a:xfrm>
            <a:off x="0" y="6611779"/>
            <a:ext cx="3362632" cy="246221"/>
          </a:xfrm>
          <a:prstGeom prst="rect">
            <a:avLst/>
          </a:prstGeom>
          <a:noFill/>
        </p:spPr>
        <p:txBody>
          <a:bodyPr wrap="square" rtlCol="0">
            <a:spAutoFit/>
          </a:bodyPr>
          <a:lstStyle/>
          <a:p>
            <a:r>
              <a:rPr kumimoji="0" lang="en-US" sz="1000" b="0" i="0" u="none" strike="noStrike" kern="1200" cap="none" spc="0" normalizeH="0" baseline="0" noProof="0" dirty="0">
                <a:ln>
                  <a:noFill/>
                </a:ln>
                <a:solidFill>
                  <a:srgbClr val="595A59"/>
                </a:solidFill>
                <a:effectLst/>
                <a:uLnTx/>
                <a:uFillTx/>
                <a:latin typeface="Calibri" panose="020F0502020204030204"/>
                <a:ea typeface="+mn-ea"/>
                <a:cs typeface="+mn-cs"/>
              </a:rPr>
              <a:t>COVID-19, coronavirus disease 2019.</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30"/>
          <p:cNvSpPr/>
          <p:nvPr/>
        </p:nvSpPr>
        <p:spPr>
          <a:xfrm rot="5400000">
            <a:off x="5348594" y="-4351504"/>
            <a:ext cx="1113811" cy="11811000"/>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itle 3"/>
          <p:cNvSpPr>
            <a:spLocks noGrp="1"/>
          </p:cNvSpPr>
          <p:nvPr>
            <p:ph type="title"/>
          </p:nvPr>
        </p:nvSpPr>
        <p:spPr>
          <a:xfrm>
            <a:off x="373063" y="361951"/>
            <a:ext cx="11456502" cy="973330"/>
          </a:xfrm>
        </p:spPr>
        <p:txBody>
          <a:bodyPr/>
          <a:lstStyle/>
          <a:p>
            <a:r>
              <a:rPr lang="en-US" dirty="0"/>
              <a:t>Disclosures</a:t>
            </a:r>
            <a:endParaRPr lang="fr-FR" dirty="0"/>
          </a:p>
        </p:txBody>
      </p:sp>
      <p:sp>
        <p:nvSpPr>
          <p:cNvPr id="2" name="Content Placeholder 1"/>
          <p:cNvSpPr>
            <a:spLocks noGrp="1"/>
          </p:cNvSpPr>
          <p:nvPr>
            <p:ph idx="1"/>
          </p:nvPr>
        </p:nvSpPr>
        <p:spPr>
          <a:xfrm>
            <a:off x="373063" y="1293775"/>
            <a:ext cx="10815637" cy="491818"/>
          </a:xfrm>
        </p:spPr>
        <p:txBody>
          <a:bodyPr>
            <a:noAutofit/>
          </a:bodyPr>
          <a:lstStyle/>
          <a:p>
            <a:pPr>
              <a:lnSpc>
                <a:spcPct val="100000"/>
              </a:lnSpc>
            </a:pPr>
            <a:r>
              <a:rPr lang="en-US" sz="2400" dirty="0">
                <a:solidFill>
                  <a:schemeClr val="tx1"/>
                </a:solidFill>
              </a:rPr>
              <a:t>The phase 3 ADAPT and ADAPT+ studies were funded by argenx </a:t>
            </a:r>
            <a:endParaRPr lang="en-US" sz="2400" dirty="0">
              <a:solidFill>
                <a:schemeClr val="tx1"/>
              </a:solidFill>
            </a:endParaRPr>
          </a:p>
          <a:p>
            <a:pPr>
              <a:lnSpc>
                <a:spcPct val="100000"/>
              </a:lnSpc>
            </a:pPr>
            <a:endParaRPr lang="en-US" sz="2400" dirty="0">
              <a:solidFill>
                <a:schemeClr val="tx1"/>
              </a:solidFill>
            </a:endParaRPr>
          </a:p>
          <a:p>
            <a:pPr>
              <a:lnSpc>
                <a:spcPct val="100000"/>
              </a:lnSpc>
            </a:pPr>
            <a:endParaRPr lang="en-US" sz="2400" dirty="0">
              <a:solidFill>
                <a:schemeClr val="tx1"/>
              </a:solidFill>
            </a:endParaRPr>
          </a:p>
        </p:txBody>
      </p:sp>
      <p:sp>
        <p:nvSpPr>
          <p:cNvPr id="3" name="Slide Number Placeholder 2"/>
          <p:cNvSpPr>
            <a:spLocks noGrp="1"/>
          </p:cNvSpPr>
          <p:nvPr>
            <p:ph type="sldNum" sz="quarter" idx="12"/>
          </p:nvPr>
        </p:nvSpPr>
        <p:spPr>
          <a:xfrm>
            <a:off x="11187953" y="6356350"/>
            <a:ext cx="66474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2CE451-38B6-4970-B200-7962877A3A8C}" type="slidenum">
              <a:rPr kumimoji="0" lang="en-US" sz="1200" b="0" i="0" u="none" strike="noStrike" kern="1200" cap="none" spc="0" normalizeH="0" baseline="0" noProof="0" smtClean="0">
                <a:ln>
                  <a:noFill/>
                </a:ln>
                <a:solidFill>
                  <a:srgbClr val="595A59"/>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sp>
        <p:nvSpPr>
          <p:cNvPr id="6" name="Rectangle 2"/>
          <p:cNvSpPr txBox="1">
            <a:spLocks noChangeArrowheads="1"/>
          </p:cNvSpPr>
          <p:nvPr/>
        </p:nvSpPr>
        <p:spPr>
          <a:xfrm>
            <a:off x="1831659" y="2541839"/>
            <a:ext cx="8239125" cy="1798637"/>
          </a:xfrm>
          <a:prstGeom prst="rect">
            <a:avLst/>
          </a:prstGeom>
          <a:ln>
            <a:solidFill>
              <a:schemeClr val="tx1"/>
            </a:solidFill>
            <a:miter lim="800000"/>
          </a:ln>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ja-JP" sz="32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rPr>
              <a:t>The Japanese Society of Neurology (JSN)</a:t>
            </a:r>
            <a:br>
              <a:rPr kumimoji="0" lang="en-US" altLang="ja-JP" sz="32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rPr>
            </a:br>
            <a:r>
              <a:rPr kumimoji="0" lang="en-US" altLang="ja-JP" sz="32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rPr>
              <a:t>COI</a:t>
            </a:r>
            <a:r>
              <a:rPr kumimoji="0" lang="ja-JP" altLang="en-US" sz="32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rPr>
              <a:t> </a:t>
            </a:r>
            <a:r>
              <a:rPr kumimoji="0" lang="en-US" altLang="ja-JP" sz="32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rPr>
              <a:t>Disclosure</a:t>
            </a:r>
            <a:br>
              <a:rPr kumimoji="0" lang="en-US" altLang="ja-JP" sz="4400" b="1" i="1"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rPr>
            </a:br>
            <a:endParaRPr kumimoji="0" lang="en-US" altLang="ja-JP" sz="900" b="1" i="1"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ja-JP" sz="2400" b="1" i="1"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rPr>
              <a:t>Name of Lead Presenter</a:t>
            </a:r>
            <a:r>
              <a:rPr kumimoji="0" lang="ja-JP" altLang="en-US" sz="2400" b="1" i="1"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rPr>
              <a:t> </a:t>
            </a:r>
            <a:r>
              <a:rPr kumimoji="0" lang="en-US" altLang="ja-JP" sz="2400" b="1" i="1"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rPr>
              <a:t>Masayuki Masuda</a:t>
            </a:r>
            <a:endParaRPr kumimoji="0" lang="en-US" altLang="ja-JP" sz="2400" b="1" i="1"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j-cs"/>
            </a:endParaRPr>
          </a:p>
        </p:txBody>
      </p:sp>
      <p:sp>
        <p:nvSpPr>
          <p:cNvPr id="7" name="Rectangle 3"/>
          <p:cNvSpPr txBox="1">
            <a:spLocks noChangeArrowheads="1"/>
          </p:cNvSpPr>
          <p:nvPr/>
        </p:nvSpPr>
        <p:spPr>
          <a:xfrm>
            <a:off x="1828483" y="4534353"/>
            <a:ext cx="8286750" cy="1113812"/>
          </a:xfrm>
          <a:prstGeom prst="rect">
            <a:avLst/>
          </a:prstGeom>
          <a:ln>
            <a:solidFill>
              <a:schemeClr val="tx1"/>
            </a:solidFill>
            <a:miter lim="800000"/>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055" marR="0" lvl="0" indent="-186055"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ja-JP" sz="3200" b="1" i="0" u="none" strike="noStrike" kern="1200" cap="none" spc="0" normalizeH="0" baseline="0" noProof="0" dirty="0">
                <a:ln>
                  <a:noFill/>
                </a:ln>
                <a:solidFill>
                  <a:srgbClr val="595A59"/>
                </a:solidFill>
                <a:effectLst/>
                <a:uLnTx/>
                <a:uFillTx/>
                <a:latin typeface="Calibri" panose="020F0502020204030204"/>
                <a:ea typeface="MS PGothic" panose="020B0600070205080204" pitchFamily="50" charset="-128"/>
                <a:cs typeface="+mn-cs"/>
              </a:rPr>
              <a:t> </a:t>
            </a:r>
            <a:r>
              <a:rPr kumimoji="0" lang="en-US" altLang="ja-JP" sz="2400" b="1" i="0" u="none" strike="noStrike" kern="1200" cap="none" spc="0" normalizeH="0" baseline="0" noProof="0" dirty="0">
                <a:ln>
                  <a:noFill/>
                </a:ln>
                <a:solidFill>
                  <a:srgbClr val="595A59"/>
                </a:solidFill>
                <a:effectLst/>
                <a:uLnTx/>
                <a:uFillTx/>
                <a:latin typeface="Calibri" panose="020F0502020204030204"/>
                <a:ea typeface="MS PGothic" panose="020B0600070205080204" pitchFamily="50" charset="-128"/>
                <a:cs typeface="+mn-cs"/>
              </a:rPr>
              <a:t>There are no companies, etc. in a conflict of interest requiring disclosure in relation to the presentation</a:t>
            </a:r>
            <a:endParaRPr kumimoji="0" lang="en-US" altLang="ja-JP" sz="2400" b="1" i="0" u="none" strike="noStrike" kern="1200" cap="none" spc="0" normalizeH="0" baseline="0" noProof="0" dirty="0">
              <a:ln>
                <a:noFill/>
              </a:ln>
              <a:solidFill>
                <a:srgbClr val="595A59"/>
              </a:solidFill>
              <a:effectLst/>
              <a:uLnTx/>
              <a:uFillTx/>
              <a:latin typeface="Calibri" panose="020F0502020204030204"/>
              <a:ea typeface="MS PGothic" panose="020B0600070205080204" pitchFamily="50" charset="-128"/>
              <a:cs typeface="+mn-cs"/>
            </a:endParaRPr>
          </a:p>
          <a:p>
            <a:pPr marL="228600" marR="0" lvl="0" indent="-228600" algn="ctr" defTabSz="914400" rtl="0" eaLnBrk="1" fontAlgn="auto" latinLnBrk="0" hangingPunct="1">
              <a:lnSpc>
                <a:spcPct val="80000"/>
              </a:lnSpc>
              <a:spcBef>
                <a:spcPts val="1000"/>
              </a:spcBef>
              <a:spcAft>
                <a:spcPts val="0"/>
              </a:spcAft>
              <a:buClrTx/>
              <a:buSzTx/>
              <a:buFontTx/>
              <a:buNone/>
              <a:defRPr/>
            </a:pPr>
            <a:endParaRPr kumimoji="0" lang="en-US" altLang="ja-JP" sz="800" b="1" i="1"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n-cs"/>
            </a:endParaRPr>
          </a:p>
          <a:p>
            <a:pPr marL="228600" marR="0" lvl="0" indent="-228600" algn="l" defTabSz="914400" rtl="0" eaLnBrk="1" fontAlgn="auto" latinLnBrk="0" hangingPunct="1">
              <a:lnSpc>
                <a:spcPct val="80000"/>
              </a:lnSpc>
              <a:spcBef>
                <a:spcPts val="1000"/>
              </a:spcBef>
              <a:spcAft>
                <a:spcPts val="0"/>
              </a:spcAft>
              <a:buClrTx/>
              <a:buSzTx/>
              <a:buFontTx/>
              <a:buNone/>
              <a:defRPr/>
            </a:pPr>
            <a:endParaRPr kumimoji="0" lang="en-US" altLang="ja-JP" sz="2400" b="1" i="0" u="none" strike="noStrike" kern="1200" cap="none" spc="0" normalizeH="0" baseline="0" noProof="0" dirty="0">
              <a:ln>
                <a:noFill/>
              </a:ln>
              <a:solidFill>
                <a:srgbClr val="000000"/>
              </a:solidFill>
              <a:effectLst/>
              <a:uLnTx/>
              <a:uFillTx/>
              <a:latin typeface="Calibri" panose="020F0502020204030204"/>
              <a:ea typeface="MS PGothic" panose="020B0600070205080204"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ound Same Side Corner Rectangle 131"/>
          <p:cNvSpPr/>
          <p:nvPr/>
        </p:nvSpPr>
        <p:spPr>
          <a:xfrm rot="5400000">
            <a:off x="466545" y="584414"/>
            <a:ext cx="5045043" cy="5978136"/>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2" name="Group 171"/>
          <p:cNvGrpSpPr/>
          <p:nvPr/>
        </p:nvGrpSpPr>
        <p:grpSpPr>
          <a:xfrm>
            <a:off x="8147068" y="5101748"/>
            <a:ext cx="3748818" cy="893414"/>
            <a:chOff x="7620976" y="5044857"/>
            <a:chExt cx="4158664" cy="991087"/>
          </a:xfrm>
        </p:grpSpPr>
        <p:sp>
          <p:nvSpPr>
            <p:cNvPr id="183" name="TextBox 182"/>
            <p:cNvSpPr txBox="1"/>
            <p:nvPr/>
          </p:nvSpPr>
          <p:spPr>
            <a:xfrm>
              <a:off x="9916413" y="5677439"/>
              <a:ext cx="1863227" cy="358495"/>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effectLst/>
                  <a:uLnTx/>
                  <a:uFillTx/>
                  <a:ea typeface="+mn-ea"/>
                  <a:cs typeface="+mn-cs"/>
                </a:rPr>
                <a:t>Efgartigimod</a:t>
              </a:r>
              <a:br>
                <a:rPr kumimoji="0" lang="en-US" sz="1050" b="1" i="0" u="none" strike="noStrike" kern="1200" cap="none" spc="0" normalizeH="0" baseline="0" noProof="0" dirty="0">
                  <a:ln>
                    <a:noFill/>
                  </a:ln>
                  <a:effectLst/>
                  <a:uLnTx/>
                  <a:uFillTx/>
                  <a:ea typeface="+mn-ea"/>
                  <a:cs typeface="+mn-cs"/>
                </a:rPr>
              </a:br>
              <a:r>
                <a:rPr kumimoji="0" lang="en-US" sz="1050" b="1" i="0" u="none" strike="noStrike" kern="1200" cap="none" spc="0" normalizeH="0" baseline="0" noProof="0" dirty="0">
                  <a:ln>
                    <a:noFill/>
                  </a:ln>
                  <a:effectLst/>
                  <a:uLnTx/>
                  <a:uFillTx/>
                  <a:ea typeface="+mn-ea"/>
                  <a:cs typeface="+mn-cs"/>
                </a:rPr>
                <a:t>(Fc Fragment)</a:t>
              </a:r>
              <a:endParaRPr kumimoji="0" lang="en-US" sz="1050" b="1" i="0" u="none" strike="noStrike" kern="1200" cap="none" spc="0" normalizeH="0" baseline="0" noProof="0" dirty="0">
                <a:ln>
                  <a:noFill/>
                </a:ln>
                <a:effectLst/>
                <a:uLnTx/>
                <a:uFillTx/>
                <a:ea typeface="+mn-ea"/>
                <a:cs typeface="+mn-cs"/>
              </a:endParaRPr>
            </a:p>
          </p:txBody>
        </p:sp>
        <p:grpSp>
          <p:nvGrpSpPr>
            <p:cNvPr id="174" name="Group 173"/>
            <p:cNvGrpSpPr/>
            <p:nvPr/>
          </p:nvGrpSpPr>
          <p:grpSpPr>
            <a:xfrm>
              <a:off x="8780804" y="5078624"/>
              <a:ext cx="900888" cy="957320"/>
              <a:chOff x="8780804" y="5078624"/>
              <a:chExt cx="900888" cy="957320"/>
            </a:xfrm>
          </p:grpSpPr>
          <p:sp>
            <p:nvSpPr>
              <p:cNvPr id="181" name="TextBox 180"/>
              <p:cNvSpPr txBox="1"/>
              <p:nvPr/>
            </p:nvSpPr>
            <p:spPr>
              <a:xfrm>
                <a:off x="8780804" y="5677448"/>
                <a:ext cx="900888" cy="3584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effectLst/>
                    <a:uLnTx/>
                    <a:uFillTx/>
                    <a:ea typeface="+mn-ea"/>
                    <a:cs typeface="+mn-cs"/>
                  </a:rPr>
                  <a:t>IgG</a:t>
                </a:r>
                <a:br>
                  <a:rPr kumimoji="0" lang="en-US" sz="1050" b="1" i="0" u="none" strike="noStrike" kern="1200" cap="none" spc="0" normalizeH="0" baseline="0" noProof="0" dirty="0">
                    <a:ln>
                      <a:noFill/>
                    </a:ln>
                    <a:effectLst/>
                    <a:uLnTx/>
                    <a:uFillTx/>
                    <a:ea typeface="+mn-ea"/>
                    <a:cs typeface="+mn-cs"/>
                  </a:rPr>
                </a:br>
                <a:r>
                  <a:rPr kumimoji="0" lang="en-US" sz="1050" b="1" i="0" u="none" strike="noStrike" kern="1200" cap="none" spc="0" normalizeH="0" baseline="0" noProof="0" dirty="0">
                    <a:ln>
                      <a:noFill/>
                    </a:ln>
                    <a:effectLst/>
                    <a:uLnTx/>
                    <a:uFillTx/>
                    <a:ea typeface="+mn-ea"/>
                    <a:cs typeface="+mn-cs"/>
                  </a:rPr>
                  <a:t>Antibody</a:t>
                </a:r>
                <a:endParaRPr kumimoji="0" lang="en-US" sz="1050" b="1" i="0" u="none" strike="noStrike" kern="1200" cap="none" spc="0" normalizeH="0" baseline="0" noProof="0" dirty="0">
                  <a:ln>
                    <a:noFill/>
                  </a:ln>
                  <a:effectLst/>
                  <a:uLnTx/>
                  <a:uFillTx/>
                  <a:ea typeface="+mn-ea"/>
                  <a:cs typeface="+mn-cs"/>
                </a:endParaRPr>
              </a:p>
            </p:txBody>
          </p:sp>
          <p:pic>
            <p:nvPicPr>
              <p:cNvPr id="182" name="Picture 181"/>
              <p:cNvPicPr>
                <a:picLocks noChangeAspect="1"/>
              </p:cNvPicPr>
              <p:nvPr/>
            </p:nvPicPr>
            <p:blipFill rotWithShape="1">
              <a:blip r:embed="rId1"/>
              <a:srcRect l="39536" t="31845" r="42362" b="38981"/>
              <a:stretch>
                <a:fillRect/>
              </a:stretch>
            </p:blipFill>
            <p:spPr>
              <a:xfrm rot="17812659">
                <a:off x="8875136" y="5093288"/>
                <a:ext cx="531834" cy="502505"/>
              </a:xfrm>
              <a:prstGeom prst="rect">
                <a:avLst/>
              </a:prstGeom>
            </p:spPr>
          </p:pic>
        </p:grpSp>
        <p:grpSp>
          <p:nvGrpSpPr>
            <p:cNvPr id="175" name="Group 174"/>
            <p:cNvGrpSpPr/>
            <p:nvPr/>
          </p:nvGrpSpPr>
          <p:grpSpPr>
            <a:xfrm>
              <a:off x="9680931" y="5198746"/>
              <a:ext cx="458616" cy="640275"/>
              <a:chOff x="10057447" y="5212193"/>
              <a:chExt cx="458616" cy="640275"/>
            </a:xfrm>
          </p:grpSpPr>
          <p:sp>
            <p:nvSpPr>
              <p:cNvPr id="179" name="TextBox 178"/>
              <p:cNvSpPr txBox="1"/>
              <p:nvPr/>
            </p:nvSpPr>
            <p:spPr>
              <a:xfrm>
                <a:off x="10135379" y="5690885"/>
                <a:ext cx="323807" cy="16158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effectLst/>
                    <a:uLnTx/>
                    <a:uFillTx/>
                    <a:ea typeface="+mn-ea"/>
                    <a:cs typeface="+mn-cs"/>
                  </a:rPr>
                  <a:t>FcRn</a:t>
                </a:r>
                <a:endParaRPr kumimoji="0" lang="en-US" sz="1050" b="1" i="0" u="none" strike="noStrike" kern="1200" cap="none" spc="0" normalizeH="0" baseline="0" noProof="0" dirty="0">
                  <a:ln>
                    <a:noFill/>
                  </a:ln>
                  <a:effectLst/>
                  <a:uLnTx/>
                  <a:uFillTx/>
                  <a:ea typeface="+mn-ea"/>
                  <a:cs typeface="+mn-cs"/>
                </a:endParaRPr>
              </a:p>
            </p:txBody>
          </p:sp>
          <p:pic>
            <p:nvPicPr>
              <p:cNvPr id="180" name="Picture 179" descr="A star in the background&#10;&#10;Description automatically generated"/>
              <p:cNvPicPr>
                <a:picLocks noChangeAspect="1"/>
              </p:cNvPicPr>
              <p:nvPr/>
            </p:nvPicPr>
            <p:blipFill rotWithShape="1">
              <a:blip r:embed="rId2"/>
              <a:srcRect l="54923" t="36351" r="40833" b="56221"/>
              <a:stretch>
                <a:fillRect/>
              </a:stretch>
            </p:blipFill>
            <p:spPr>
              <a:xfrm rot="18127902">
                <a:off x="10053888" y="5215752"/>
                <a:ext cx="465734" cy="458616"/>
              </a:xfrm>
              <a:prstGeom prst="rect">
                <a:avLst/>
              </a:prstGeom>
            </p:spPr>
          </p:pic>
        </p:grpSp>
        <p:grpSp>
          <p:nvGrpSpPr>
            <p:cNvPr id="176" name="Group 175"/>
            <p:cNvGrpSpPr/>
            <p:nvPr/>
          </p:nvGrpSpPr>
          <p:grpSpPr>
            <a:xfrm>
              <a:off x="7620976" y="5044857"/>
              <a:ext cx="1205395" cy="991077"/>
              <a:chOff x="7257907" y="5044857"/>
              <a:chExt cx="1205395" cy="991077"/>
            </a:xfrm>
          </p:grpSpPr>
          <p:sp>
            <p:nvSpPr>
              <p:cNvPr id="177" name="TextBox 176"/>
              <p:cNvSpPr txBox="1"/>
              <p:nvPr/>
            </p:nvSpPr>
            <p:spPr>
              <a:xfrm>
                <a:off x="7257907" y="5677439"/>
                <a:ext cx="1205395" cy="358495"/>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effectLst/>
                    <a:uLnTx/>
                    <a:uFillTx/>
                    <a:ea typeface="+mn-ea"/>
                    <a:cs typeface="+mn-cs"/>
                  </a:rPr>
                  <a:t>IgG</a:t>
                </a:r>
                <a:br>
                  <a:rPr kumimoji="0" lang="en-US" sz="1050" b="1" i="0" u="none" strike="noStrike" kern="1200" cap="none" spc="0" normalizeH="0" baseline="0" noProof="0" dirty="0">
                    <a:ln>
                      <a:noFill/>
                    </a:ln>
                    <a:effectLst/>
                    <a:uLnTx/>
                    <a:uFillTx/>
                    <a:ea typeface="+mn-ea"/>
                    <a:cs typeface="+mn-cs"/>
                  </a:rPr>
                </a:br>
                <a:r>
                  <a:rPr kumimoji="0" lang="en-US" sz="1050" b="1" i="0" u="none" strike="noStrike" kern="1200" cap="none" spc="0" normalizeH="0" baseline="0" noProof="0" dirty="0">
                    <a:ln>
                      <a:noFill/>
                    </a:ln>
                    <a:effectLst/>
                    <a:uLnTx/>
                    <a:uFillTx/>
                    <a:ea typeface="+mn-ea"/>
                    <a:cs typeface="+mn-cs"/>
                  </a:rPr>
                  <a:t>Autoantibody</a:t>
                </a:r>
                <a:endParaRPr kumimoji="0" lang="en-US" sz="1050" b="1" i="0" u="none" strike="noStrike" kern="1200" cap="none" spc="0" normalizeH="0" baseline="0" noProof="0" dirty="0">
                  <a:ln>
                    <a:noFill/>
                  </a:ln>
                  <a:effectLst/>
                  <a:uLnTx/>
                  <a:uFillTx/>
                  <a:ea typeface="+mn-ea"/>
                  <a:cs typeface="+mn-cs"/>
                </a:endParaRPr>
              </a:p>
            </p:txBody>
          </p:sp>
          <p:pic>
            <p:nvPicPr>
              <p:cNvPr id="178" name="Picture 177" descr="A picture containing fireworks, laptop, star&#10;&#10;Description automatically generated"/>
              <p:cNvPicPr>
                <a:picLocks noChangeAspect="1"/>
              </p:cNvPicPr>
              <p:nvPr/>
            </p:nvPicPr>
            <p:blipFill rotWithShape="1">
              <a:blip r:embed="rId3"/>
              <a:srcRect l="42396" t="47024" r="53403" b="46667"/>
              <a:stretch>
                <a:fillRect/>
              </a:stretch>
            </p:blipFill>
            <p:spPr>
              <a:xfrm rot="18249647">
                <a:off x="7536873" y="5087216"/>
                <a:ext cx="545638" cy="460920"/>
              </a:xfrm>
              <a:prstGeom prst="rect">
                <a:avLst/>
              </a:prstGeom>
            </p:spPr>
          </p:pic>
        </p:grpSp>
      </p:grpSp>
      <p:grpSp>
        <p:nvGrpSpPr>
          <p:cNvPr id="185" name="Group 184"/>
          <p:cNvGrpSpPr/>
          <p:nvPr/>
        </p:nvGrpSpPr>
        <p:grpSpPr>
          <a:xfrm>
            <a:off x="5744694" y="1506031"/>
            <a:ext cx="5934182" cy="3766312"/>
            <a:chOff x="5027018" y="940670"/>
            <a:chExt cx="6764457" cy="4243794"/>
          </a:xfrm>
        </p:grpSpPr>
        <p:pic>
          <p:nvPicPr>
            <p:cNvPr id="186" name="Picture 185"/>
            <p:cNvPicPr>
              <a:picLocks noChangeAspect="1"/>
            </p:cNvPicPr>
            <p:nvPr/>
          </p:nvPicPr>
          <p:blipFill>
            <a:blip r:embed="rId4">
              <a:clrChange>
                <a:clrFrom>
                  <a:srgbClr val="FFFFFF"/>
                </a:clrFrom>
                <a:clrTo>
                  <a:srgbClr val="FFFFFF">
                    <a:alpha val="0"/>
                  </a:srgbClr>
                </a:clrTo>
              </a:clrChange>
            </a:blip>
            <a:stretch>
              <a:fillRect/>
            </a:stretch>
          </p:blipFill>
          <p:spPr>
            <a:xfrm>
              <a:off x="5027018" y="1088980"/>
              <a:ext cx="2432612" cy="1824465"/>
            </a:xfrm>
            <a:prstGeom prst="rect">
              <a:avLst/>
            </a:prstGeom>
          </p:spPr>
        </p:pic>
        <p:sp>
          <p:nvSpPr>
            <p:cNvPr id="187" name="TextBox 186"/>
            <p:cNvSpPr txBox="1"/>
            <p:nvPr/>
          </p:nvSpPr>
          <p:spPr>
            <a:xfrm>
              <a:off x="5489849" y="1073855"/>
              <a:ext cx="1201848" cy="3084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effectLst/>
                  <a:uLnTx/>
                  <a:uFillTx/>
                  <a:ea typeface="+mn-ea"/>
                  <a:cs typeface="+mn-cs"/>
                </a:rPr>
                <a:t>Blood Vessel</a:t>
              </a:r>
              <a:endParaRPr kumimoji="0" lang="en-US" sz="1200" b="1" i="0" u="none" strike="noStrike" kern="1200" cap="none" spc="0" normalizeH="0" baseline="0" noProof="0" dirty="0">
                <a:ln>
                  <a:noFill/>
                </a:ln>
                <a:effectLst/>
                <a:uLnTx/>
                <a:uFillTx/>
                <a:ea typeface="+mn-ea"/>
                <a:cs typeface="+mn-cs"/>
              </a:endParaRPr>
            </a:p>
          </p:txBody>
        </p:sp>
        <p:sp>
          <p:nvSpPr>
            <p:cNvPr id="188" name="TextBox 187"/>
            <p:cNvSpPr txBox="1"/>
            <p:nvPr/>
          </p:nvSpPr>
          <p:spPr>
            <a:xfrm>
              <a:off x="6157985" y="2921618"/>
              <a:ext cx="1008609" cy="25181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effectLst/>
                  <a:uLnTx/>
                  <a:uFillTx/>
                  <a:ea typeface="+mn-ea"/>
                  <a:cs typeface="+mn-cs"/>
                </a:rPr>
                <a:t>Endothelium</a:t>
              </a:r>
              <a:endParaRPr kumimoji="0" lang="en-US" sz="1200" b="1" i="0" u="none" strike="noStrike" kern="1200" cap="none" spc="0" normalizeH="0" baseline="0" noProof="0" dirty="0">
                <a:ln>
                  <a:noFill/>
                </a:ln>
                <a:effectLst/>
                <a:uLnTx/>
                <a:uFillTx/>
                <a:ea typeface="+mn-ea"/>
                <a:cs typeface="+mn-cs"/>
              </a:endParaRPr>
            </a:p>
          </p:txBody>
        </p:sp>
        <p:pic>
          <p:nvPicPr>
            <p:cNvPr id="189" name="Picture 188"/>
            <p:cNvPicPr>
              <a:picLocks noChangeAspect="1"/>
            </p:cNvPicPr>
            <p:nvPr/>
          </p:nvPicPr>
          <p:blipFill>
            <a:blip r:embed="rId5"/>
            <a:stretch>
              <a:fillRect/>
            </a:stretch>
          </p:blipFill>
          <p:spPr>
            <a:xfrm rot="18588787">
              <a:off x="6638679" y="1432194"/>
              <a:ext cx="266947" cy="392497"/>
            </a:xfrm>
            <a:prstGeom prst="rect">
              <a:avLst/>
            </a:prstGeom>
          </p:spPr>
        </p:pic>
        <p:pic>
          <p:nvPicPr>
            <p:cNvPr id="190" name="Picture 189"/>
            <p:cNvPicPr>
              <a:picLocks noChangeAspect="1"/>
            </p:cNvPicPr>
            <p:nvPr/>
          </p:nvPicPr>
          <p:blipFill>
            <a:blip r:embed="rId6"/>
            <a:stretch>
              <a:fillRect/>
            </a:stretch>
          </p:blipFill>
          <p:spPr>
            <a:xfrm rot="7327154">
              <a:off x="6103386" y="1495188"/>
              <a:ext cx="264509" cy="392497"/>
            </a:xfrm>
            <a:prstGeom prst="rect">
              <a:avLst/>
            </a:prstGeom>
          </p:spPr>
        </p:pic>
        <p:pic>
          <p:nvPicPr>
            <p:cNvPr id="191" name="Picture 190"/>
            <p:cNvPicPr>
              <a:picLocks noChangeAspect="1"/>
            </p:cNvPicPr>
            <p:nvPr/>
          </p:nvPicPr>
          <p:blipFill>
            <a:blip r:embed="rId7"/>
            <a:stretch>
              <a:fillRect/>
            </a:stretch>
          </p:blipFill>
          <p:spPr>
            <a:xfrm rot="9285122">
              <a:off x="6515957" y="1691975"/>
              <a:ext cx="264509" cy="392497"/>
            </a:xfrm>
            <a:prstGeom prst="rect">
              <a:avLst/>
            </a:prstGeom>
          </p:spPr>
        </p:pic>
        <p:pic>
          <p:nvPicPr>
            <p:cNvPr id="192" name="Picture 191"/>
            <p:cNvPicPr>
              <a:picLocks noChangeAspect="1"/>
            </p:cNvPicPr>
            <p:nvPr/>
          </p:nvPicPr>
          <p:blipFill>
            <a:blip r:embed="rId8"/>
            <a:srcRect/>
            <a:stretch>
              <a:fillRect/>
            </a:stretch>
          </p:blipFill>
          <p:spPr>
            <a:xfrm rot="19201601">
              <a:off x="6226639" y="1364248"/>
              <a:ext cx="343686" cy="183692"/>
            </a:xfrm>
            <a:prstGeom prst="rect">
              <a:avLst/>
            </a:prstGeom>
          </p:spPr>
        </p:pic>
        <p:pic>
          <p:nvPicPr>
            <p:cNvPr id="193" name="Picture 192"/>
            <p:cNvPicPr>
              <a:picLocks noChangeAspect="1"/>
            </p:cNvPicPr>
            <p:nvPr/>
          </p:nvPicPr>
          <p:blipFill>
            <a:blip r:embed="rId9"/>
            <a:stretch>
              <a:fillRect/>
            </a:stretch>
          </p:blipFill>
          <p:spPr>
            <a:xfrm rot="20945754">
              <a:off x="6719094" y="1980999"/>
              <a:ext cx="291629" cy="347473"/>
            </a:xfrm>
            <a:prstGeom prst="rect">
              <a:avLst/>
            </a:prstGeom>
          </p:spPr>
        </p:pic>
        <p:pic>
          <p:nvPicPr>
            <p:cNvPr id="194" name="Picture 193"/>
            <p:cNvPicPr>
              <a:picLocks noChangeAspect="1"/>
            </p:cNvPicPr>
            <p:nvPr/>
          </p:nvPicPr>
          <p:blipFill>
            <a:blip r:embed="rId10"/>
            <a:stretch>
              <a:fillRect/>
            </a:stretch>
          </p:blipFill>
          <p:spPr>
            <a:xfrm rot="1233816">
              <a:off x="6008259" y="1821950"/>
              <a:ext cx="272782" cy="312981"/>
            </a:xfrm>
            <a:prstGeom prst="rect">
              <a:avLst/>
            </a:prstGeom>
          </p:spPr>
        </p:pic>
        <p:pic>
          <p:nvPicPr>
            <p:cNvPr id="195" name="Picture 194"/>
            <p:cNvPicPr>
              <a:picLocks noChangeAspect="1"/>
            </p:cNvPicPr>
            <p:nvPr/>
          </p:nvPicPr>
          <p:blipFill>
            <a:blip r:embed="rId11"/>
            <a:stretch>
              <a:fillRect/>
            </a:stretch>
          </p:blipFill>
          <p:spPr>
            <a:xfrm rot="12860520">
              <a:off x="6262630" y="2052492"/>
              <a:ext cx="266947" cy="392497"/>
            </a:xfrm>
            <a:prstGeom prst="rect">
              <a:avLst/>
            </a:prstGeom>
          </p:spPr>
        </p:pic>
        <p:sp>
          <p:nvSpPr>
            <p:cNvPr id="196" name="Rectangle 195"/>
            <p:cNvSpPr/>
            <p:nvPr/>
          </p:nvSpPr>
          <p:spPr>
            <a:xfrm>
              <a:off x="6537258" y="2370047"/>
              <a:ext cx="319499" cy="319499"/>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Freeform 102"/>
            <p:cNvSpPr/>
            <p:nvPr/>
          </p:nvSpPr>
          <p:spPr>
            <a:xfrm>
              <a:off x="6775371" y="1375864"/>
              <a:ext cx="1745877" cy="2752164"/>
            </a:xfrm>
            <a:custGeom>
              <a:avLst/>
              <a:gdLst>
                <a:gd name="connsiteX0" fmla="*/ 0 w 1102659"/>
                <a:gd name="connsiteY0" fmla="*/ 1667435 h 2554941"/>
                <a:gd name="connsiteX1" fmla="*/ 1102659 w 1102659"/>
                <a:gd name="connsiteY1" fmla="*/ 0 h 2554941"/>
                <a:gd name="connsiteX2" fmla="*/ 1102659 w 1102659"/>
                <a:gd name="connsiteY2" fmla="*/ 2554941 h 2554941"/>
                <a:gd name="connsiteX3" fmla="*/ 13447 w 1102659"/>
                <a:gd name="connsiteY3" fmla="*/ 1990164 h 2554941"/>
                <a:gd name="connsiteX4" fmla="*/ 0 w 1102659"/>
                <a:gd name="connsiteY4" fmla="*/ 1667435 h 2554941"/>
                <a:gd name="connsiteX0-1" fmla="*/ 0 w 1358153"/>
                <a:gd name="connsiteY0-2" fmla="*/ 1653988 h 2554941"/>
                <a:gd name="connsiteX1-3" fmla="*/ 1358153 w 1358153"/>
                <a:gd name="connsiteY1-4" fmla="*/ 0 h 2554941"/>
                <a:gd name="connsiteX2-5" fmla="*/ 1358153 w 1358153"/>
                <a:gd name="connsiteY2-6" fmla="*/ 2554941 h 2554941"/>
                <a:gd name="connsiteX3-7" fmla="*/ 268941 w 1358153"/>
                <a:gd name="connsiteY3-8" fmla="*/ 1990164 h 2554941"/>
                <a:gd name="connsiteX4-9" fmla="*/ 0 w 1358153"/>
                <a:gd name="connsiteY4-10" fmla="*/ 1653988 h 2554941"/>
                <a:gd name="connsiteX0-11" fmla="*/ 26895 w 1385048"/>
                <a:gd name="connsiteY0-12" fmla="*/ 1653988 h 2554941"/>
                <a:gd name="connsiteX1-13" fmla="*/ 1385048 w 1385048"/>
                <a:gd name="connsiteY1-14" fmla="*/ 0 h 2554941"/>
                <a:gd name="connsiteX2-15" fmla="*/ 1385048 w 1385048"/>
                <a:gd name="connsiteY2-16" fmla="*/ 2554941 h 2554941"/>
                <a:gd name="connsiteX3-17" fmla="*/ 0 w 1385048"/>
                <a:gd name="connsiteY3-18" fmla="*/ 1963270 h 2554941"/>
                <a:gd name="connsiteX4-19" fmla="*/ 26895 w 1385048"/>
                <a:gd name="connsiteY4-20" fmla="*/ 1653988 h 2554941"/>
                <a:gd name="connsiteX0-21" fmla="*/ 0 w 1358153"/>
                <a:gd name="connsiteY0-22" fmla="*/ 1653988 h 2554941"/>
                <a:gd name="connsiteX1-23" fmla="*/ 1358153 w 1358153"/>
                <a:gd name="connsiteY1-24" fmla="*/ 0 h 2554941"/>
                <a:gd name="connsiteX2-25" fmla="*/ 1358153 w 1358153"/>
                <a:gd name="connsiteY2-26" fmla="*/ 2554941 h 2554941"/>
                <a:gd name="connsiteX3-27" fmla="*/ 114216 w 1358153"/>
                <a:gd name="connsiteY3-28" fmla="*/ 1951981 h 2554941"/>
                <a:gd name="connsiteX4-29" fmla="*/ 0 w 1358153"/>
                <a:gd name="connsiteY4-30" fmla="*/ 1653988 h 2554941"/>
                <a:gd name="connsiteX0-31" fmla="*/ 15606 w 1373759"/>
                <a:gd name="connsiteY0-32" fmla="*/ 1653988 h 2554941"/>
                <a:gd name="connsiteX1-33" fmla="*/ 1373759 w 1373759"/>
                <a:gd name="connsiteY1-34" fmla="*/ 0 h 2554941"/>
                <a:gd name="connsiteX2-35" fmla="*/ 1373759 w 1373759"/>
                <a:gd name="connsiteY2-36" fmla="*/ 2554941 h 2554941"/>
                <a:gd name="connsiteX3-37" fmla="*/ 0 w 1373759"/>
                <a:gd name="connsiteY3-38" fmla="*/ 1974558 h 2554941"/>
                <a:gd name="connsiteX4-39" fmla="*/ 15606 w 1373759"/>
                <a:gd name="connsiteY4-40" fmla="*/ 1653988 h 2554941"/>
                <a:gd name="connsiteX0-41" fmla="*/ 26895 w 1385048"/>
                <a:gd name="connsiteY0-42" fmla="*/ 1653988 h 2554941"/>
                <a:gd name="connsiteX1-43" fmla="*/ 1385048 w 1385048"/>
                <a:gd name="connsiteY1-44" fmla="*/ 0 h 2554941"/>
                <a:gd name="connsiteX2-45" fmla="*/ 1385048 w 1385048"/>
                <a:gd name="connsiteY2-46" fmla="*/ 2554941 h 2554941"/>
                <a:gd name="connsiteX3-47" fmla="*/ 0 w 1385048"/>
                <a:gd name="connsiteY3-48" fmla="*/ 1974558 h 2554941"/>
                <a:gd name="connsiteX4-49" fmla="*/ 26895 w 1385048"/>
                <a:gd name="connsiteY4-50" fmla="*/ 1653988 h 2554941"/>
                <a:gd name="connsiteX0-51" fmla="*/ 26895 w 1582272"/>
                <a:gd name="connsiteY0-52" fmla="*/ 1653988 h 2698376"/>
                <a:gd name="connsiteX1-53" fmla="*/ 1385048 w 1582272"/>
                <a:gd name="connsiteY1-54" fmla="*/ 0 h 2698376"/>
                <a:gd name="connsiteX2-55" fmla="*/ 1582272 w 1582272"/>
                <a:gd name="connsiteY2-56" fmla="*/ 2698376 h 2698376"/>
                <a:gd name="connsiteX3-57" fmla="*/ 0 w 1582272"/>
                <a:gd name="connsiteY3-58" fmla="*/ 1974558 h 2698376"/>
                <a:gd name="connsiteX4-59" fmla="*/ 26895 w 1582272"/>
                <a:gd name="connsiteY4-60" fmla="*/ 1653988 h 2698376"/>
                <a:gd name="connsiteX0-61" fmla="*/ 26895 w 1582272"/>
                <a:gd name="connsiteY0-62" fmla="*/ 1707776 h 2752164"/>
                <a:gd name="connsiteX1-63" fmla="*/ 1432860 w 1582272"/>
                <a:gd name="connsiteY1-64" fmla="*/ 0 h 2752164"/>
                <a:gd name="connsiteX2-65" fmla="*/ 1582272 w 1582272"/>
                <a:gd name="connsiteY2-66" fmla="*/ 2752164 h 2752164"/>
                <a:gd name="connsiteX3-67" fmla="*/ 0 w 1582272"/>
                <a:gd name="connsiteY3-68" fmla="*/ 2028346 h 2752164"/>
                <a:gd name="connsiteX4-69" fmla="*/ 26895 w 1582272"/>
                <a:gd name="connsiteY4-70" fmla="*/ 1707776 h 2752164"/>
                <a:gd name="connsiteX0-71" fmla="*/ 0 w 1555377"/>
                <a:gd name="connsiteY0-72" fmla="*/ 1707776 h 2752164"/>
                <a:gd name="connsiteX1-73" fmla="*/ 1405965 w 1555377"/>
                <a:gd name="connsiteY1-74" fmla="*/ 0 h 2752164"/>
                <a:gd name="connsiteX2-75" fmla="*/ 1555377 w 1555377"/>
                <a:gd name="connsiteY2-76" fmla="*/ 2752164 h 2752164"/>
                <a:gd name="connsiteX3-77" fmla="*/ 0 w 1555377"/>
                <a:gd name="connsiteY3-78" fmla="*/ 1707776 h 2752164"/>
                <a:gd name="connsiteX0-79" fmla="*/ 0 w 1745877"/>
                <a:gd name="connsiteY0-80" fmla="*/ 1898276 h 2752164"/>
                <a:gd name="connsiteX1-81" fmla="*/ 1596465 w 1745877"/>
                <a:gd name="connsiteY1-82" fmla="*/ 0 h 2752164"/>
                <a:gd name="connsiteX2-83" fmla="*/ 1745877 w 1745877"/>
                <a:gd name="connsiteY2-84" fmla="*/ 2752164 h 2752164"/>
                <a:gd name="connsiteX3-85" fmla="*/ 0 w 1745877"/>
                <a:gd name="connsiteY3-86" fmla="*/ 1898276 h 2752164"/>
                <a:gd name="connsiteX0-87" fmla="*/ 0 w 1745877"/>
                <a:gd name="connsiteY0-88" fmla="*/ 1162552 h 2752164"/>
                <a:gd name="connsiteX1-89" fmla="*/ 1596465 w 1745877"/>
                <a:gd name="connsiteY1-90" fmla="*/ 0 h 2752164"/>
                <a:gd name="connsiteX2-91" fmla="*/ 1745877 w 1745877"/>
                <a:gd name="connsiteY2-92" fmla="*/ 2752164 h 2752164"/>
                <a:gd name="connsiteX3-93" fmla="*/ 0 w 1745877"/>
                <a:gd name="connsiteY3-94" fmla="*/ 1162552 h 2752164"/>
              </a:gdLst>
              <a:ahLst/>
              <a:cxnLst>
                <a:cxn ang="0">
                  <a:pos x="connsiteX0-1" y="connsiteY0-2"/>
                </a:cxn>
                <a:cxn ang="0">
                  <a:pos x="connsiteX1-3" y="connsiteY1-4"/>
                </a:cxn>
                <a:cxn ang="0">
                  <a:pos x="connsiteX2-5" y="connsiteY2-6"/>
                </a:cxn>
                <a:cxn ang="0">
                  <a:pos x="connsiteX3-7" y="connsiteY3-8"/>
                </a:cxn>
              </a:cxnLst>
              <a:rect l="l" t="t" r="r" b="b"/>
              <a:pathLst>
                <a:path w="1745877" h="2752164">
                  <a:moveTo>
                    <a:pt x="0" y="1162552"/>
                  </a:moveTo>
                  <a:lnTo>
                    <a:pt x="1596465" y="0"/>
                  </a:lnTo>
                  <a:lnTo>
                    <a:pt x="1745877" y="2752164"/>
                  </a:lnTo>
                  <a:lnTo>
                    <a:pt x="0" y="1162552"/>
                  </a:lnTo>
                  <a:close/>
                </a:path>
              </a:pathLst>
            </a:custGeom>
            <a:gradFill>
              <a:gsLst>
                <a:gs pos="0">
                  <a:schemeClr val="accent5">
                    <a:lumMod val="75000"/>
                  </a:schemeClr>
                </a:gs>
                <a:gs pos="6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8666851" y="940670"/>
              <a:ext cx="118494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effectLst/>
                  <a:uLnTx/>
                  <a:uFillTx/>
                  <a:ea typeface="+mn-ea"/>
                  <a:cs typeface="+mn-cs"/>
                </a:rPr>
                <a:t>Endothelial Cell</a:t>
              </a:r>
              <a:endParaRPr kumimoji="0" lang="en-US" sz="1200" b="1" i="0" u="none" strike="noStrike" kern="1200" cap="none" spc="0" normalizeH="0" baseline="0" noProof="0" dirty="0">
                <a:ln>
                  <a:noFill/>
                </a:ln>
                <a:effectLst/>
                <a:uLnTx/>
                <a:uFillTx/>
                <a:ea typeface="+mn-ea"/>
                <a:cs typeface="+mn-cs"/>
              </a:endParaRPr>
            </a:p>
          </p:txBody>
        </p:sp>
        <p:pic>
          <p:nvPicPr>
            <p:cNvPr id="199" name="Picture 198" descr="A picture containing sitting, table, pink, orange&#10;&#10;Description automatically generated"/>
            <p:cNvPicPr>
              <a:picLocks noChangeAspect="1"/>
            </p:cNvPicPr>
            <p:nvPr/>
          </p:nvPicPr>
          <p:blipFill rotWithShape="1">
            <a:blip r:embed="rId12"/>
            <a:srcRect l="29010" t="21092" r="24415"/>
            <a:stretch>
              <a:fillRect/>
            </a:stretch>
          </p:blipFill>
          <p:spPr>
            <a:xfrm>
              <a:off x="7622913" y="1211892"/>
              <a:ext cx="4168562" cy="3972572"/>
            </a:xfrm>
            <a:prstGeom prst="rect">
              <a:avLst/>
            </a:prstGeom>
          </p:spPr>
        </p:pic>
      </p:grpSp>
      <p:grpSp>
        <p:nvGrpSpPr>
          <p:cNvPr id="200" name="Group 199"/>
          <p:cNvGrpSpPr/>
          <p:nvPr/>
        </p:nvGrpSpPr>
        <p:grpSpPr>
          <a:xfrm>
            <a:off x="7281765" y="1197985"/>
            <a:ext cx="4069029" cy="3434589"/>
            <a:chOff x="6913644" y="639449"/>
            <a:chExt cx="4513882" cy="3810081"/>
          </a:xfrm>
        </p:grpSpPr>
        <p:grpSp>
          <p:nvGrpSpPr>
            <p:cNvPr id="201" name="Group 200"/>
            <p:cNvGrpSpPr/>
            <p:nvPr/>
          </p:nvGrpSpPr>
          <p:grpSpPr>
            <a:xfrm>
              <a:off x="8509297" y="1760345"/>
              <a:ext cx="1546626" cy="1331596"/>
              <a:chOff x="7748819" y="1968339"/>
              <a:chExt cx="1695862" cy="1623330"/>
            </a:xfrm>
          </p:grpSpPr>
          <p:pic>
            <p:nvPicPr>
              <p:cNvPr id="272" name="Picture 271" descr="A picture containing star, food&#10;&#10;Description automatically generated"/>
              <p:cNvPicPr>
                <a:picLocks noChangeAspect="1"/>
              </p:cNvPicPr>
              <p:nvPr/>
            </p:nvPicPr>
            <p:blipFill rotWithShape="1">
              <a:blip r:embed="rId13"/>
              <a:srcRect l="35847" t="33333" r="45592" b="34915"/>
              <a:stretch>
                <a:fillRect/>
              </a:stretch>
            </p:blipFill>
            <p:spPr>
              <a:xfrm>
                <a:off x="7761300" y="1971862"/>
                <a:ext cx="1683381" cy="1619807"/>
              </a:xfrm>
              <a:prstGeom prst="rect">
                <a:avLst/>
              </a:prstGeom>
            </p:spPr>
          </p:pic>
          <p:pic>
            <p:nvPicPr>
              <p:cNvPr id="273" name="Picture 272" descr="A star in the background&#10;&#10;Description automatically generated"/>
              <p:cNvPicPr>
                <a:picLocks noChangeAspect="1"/>
              </p:cNvPicPr>
              <p:nvPr/>
            </p:nvPicPr>
            <p:blipFill rotWithShape="1">
              <a:blip r:embed="rId14"/>
              <a:srcRect l="54923" t="36351" r="40833" b="56221"/>
              <a:stretch>
                <a:fillRect/>
              </a:stretch>
            </p:blipFill>
            <p:spPr>
              <a:xfrm rot="1509761">
                <a:off x="7748819" y="2591170"/>
                <a:ext cx="453014" cy="446091"/>
              </a:xfrm>
              <a:prstGeom prst="rect">
                <a:avLst/>
              </a:prstGeom>
            </p:spPr>
          </p:pic>
          <p:pic>
            <p:nvPicPr>
              <p:cNvPr id="274" name="Picture 273" descr="A star in the background&#10;&#10;Description automatically generated"/>
              <p:cNvPicPr>
                <a:picLocks noChangeAspect="1"/>
              </p:cNvPicPr>
              <p:nvPr/>
            </p:nvPicPr>
            <p:blipFill rotWithShape="1">
              <a:blip r:embed="rId15"/>
              <a:srcRect l="54923" t="36351" r="40833" b="56221"/>
              <a:stretch>
                <a:fillRect/>
              </a:stretch>
            </p:blipFill>
            <p:spPr>
              <a:xfrm rot="5613955">
                <a:off x="8092047" y="1971800"/>
                <a:ext cx="453014" cy="446091"/>
              </a:xfrm>
              <a:prstGeom prst="rect">
                <a:avLst/>
              </a:prstGeom>
            </p:spPr>
          </p:pic>
        </p:grpSp>
        <p:grpSp>
          <p:nvGrpSpPr>
            <p:cNvPr id="202" name="Group 201"/>
            <p:cNvGrpSpPr/>
            <p:nvPr/>
          </p:nvGrpSpPr>
          <p:grpSpPr>
            <a:xfrm>
              <a:off x="8511534" y="1727987"/>
              <a:ext cx="1513475" cy="1346375"/>
              <a:chOff x="9256554" y="3108700"/>
              <a:chExt cx="1659512" cy="1641347"/>
            </a:xfrm>
          </p:grpSpPr>
          <p:pic>
            <p:nvPicPr>
              <p:cNvPr id="264" name="Picture 263" descr="A picture containing looking, star, black, holding&#10;&#10;Description automatically generated"/>
              <p:cNvPicPr>
                <a:picLocks noChangeAspect="1"/>
              </p:cNvPicPr>
              <p:nvPr/>
            </p:nvPicPr>
            <p:blipFill rotWithShape="1">
              <a:blip r:embed="rId16"/>
              <a:srcRect l="52868" t="54211" r="29971" b="15891"/>
              <a:stretch>
                <a:fillRect/>
              </a:stretch>
            </p:blipFill>
            <p:spPr>
              <a:xfrm>
                <a:off x="9263236" y="3130240"/>
                <a:ext cx="1652830" cy="1619807"/>
              </a:xfrm>
              <a:prstGeom prst="rect">
                <a:avLst/>
              </a:prstGeom>
            </p:spPr>
          </p:pic>
          <p:pic>
            <p:nvPicPr>
              <p:cNvPr id="265" name="Picture 264" descr="A star in the background&#10;&#10;Description automatically generated"/>
              <p:cNvPicPr>
                <a:picLocks noChangeAspect="1"/>
              </p:cNvPicPr>
              <p:nvPr/>
            </p:nvPicPr>
            <p:blipFill rotWithShape="1">
              <a:blip r:embed="rId14"/>
              <a:srcRect l="54923" t="36351" r="40833" b="56221"/>
              <a:stretch>
                <a:fillRect/>
              </a:stretch>
            </p:blipFill>
            <p:spPr>
              <a:xfrm rot="2295884">
                <a:off x="9256554" y="3699265"/>
                <a:ext cx="453014" cy="446091"/>
              </a:xfrm>
              <a:prstGeom prst="rect">
                <a:avLst/>
              </a:prstGeom>
            </p:spPr>
          </p:pic>
          <p:pic>
            <p:nvPicPr>
              <p:cNvPr id="266" name="Picture 265" descr="A star in the background&#10;&#10;Description automatically generated"/>
              <p:cNvPicPr>
                <a:picLocks noChangeAspect="1"/>
              </p:cNvPicPr>
              <p:nvPr/>
            </p:nvPicPr>
            <p:blipFill rotWithShape="1">
              <a:blip r:embed="rId15"/>
              <a:srcRect l="54923" t="36351" r="40833" b="56221"/>
              <a:stretch>
                <a:fillRect/>
              </a:stretch>
            </p:blipFill>
            <p:spPr>
              <a:xfrm rot="6159507">
                <a:off x="9686249" y="3112161"/>
                <a:ext cx="453014" cy="446091"/>
              </a:xfrm>
              <a:prstGeom prst="rect">
                <a:avLst/>
              </a:prstGeom>
            </p:spPr>
          </p:pic>
          <p:pic>
            <p:nvPicPr>
              <p:cNvPr id="267" name="Picture 266" descr="A picture containing star&#10;&#10;Description automatically generated"/>
              <p:cNvPicPr>
                <a:picLocks noChangeAspect="1"/>
              </p:cNvPicPr>
              <p:nvPr/>
            </p:nvPicPr>
            <p:blipFill rotWithShape="1">
              <a:blip r:embed="rId17"/>
              <a:srcRect l="44931" t="45246" r="47156" b="41225"/>
              <a:stretch>
                <a:fillRect/>
              </a:stretch>
            </p:blipFill>
            <p:spPr>
              <a:xfrm rot="21290566">
                <a:off x="10365243" y="3293600"/>
                <a:ext cx="323825" cy="311416"/>
              </a:xfrm>
              <a:prstGeom prst="rect">
                <a:avLst/>
              </a:prstGeom>
            </p:spPr>
          </p:pic>
          <p:pic>
            <p:nvPicPr>
              <p:cNvPr id="268" name="Picture 267" descr="A picture containing star&#10;&#10;Description automatically generated"/>
              <p:cNvPicPr>
                <a:picLocks noChangeAspect="1"/>
              </p:cNvPicPr>
              <p:nvPr/>
            </p:nvPicPr>
            <p:blipFill rotWithShape="1">
              <a:blip r:embed="rId18"/>
              <a:srcRect l="44931" t="45246" r="47156" b="41225"/>
              <a:stretch>
                <a:fillRect/>
              </a:stretch>
            </p:blipFill>
            <p:spPr>
              <a:xfrm rot="4283515">
                <a:off x="10493393" y="4069773"/>
                <a:ext cx="323825" cy="311416"/>
              </a:xfrm>
              <a:prstGeom prst="rect">
                <a:avLst/>
              </a:prstGeom>
            </p:spPr>
          </p:pic>
          <p:pic>
            <p:nvPicPr>
              <p:cNvPr id="269" name="Picture 268" descr="A picture containing star&#10;&#10;Description automatically generated"/>
              <p:cNvPicPr>
                <a:picLocks noChangeAspect="1"/>
              </p:cNvPicPr>
              <p:nvPr/>
            </p:nvPicPr>
            <p:blipFill rotWithShape="1">
              <a:blip r:embed="rId17"/>
              <a:srcRect l="44931" t="45246" r="47156" b="41225"/>
              <a:stretch>
                <a:fillRect/>
              </a:stretch>
            </p:blipFill>
            <p:spPr>
              <a:xfrm rot="9381141">
                <a:off x="9678741" y="4351095"/>
                <a:ext cx="323825" cy="311416"/>
              </a:xfrm>
              <a:prstGeom prst="rect">
                <a:avLst/>
              </a:prstGeom>
            </p:spPr>
          </p:pic>
          <p:pic>
            <p:nvPicPr>
              <p:cNvPr id="270" name="Picture 269" descr="A picture containing fireworks, laptop, star&#10;&#10;Description automatically generated"/>
              <p:cNvPicPr>
                <a:picLocks noChangeAspect="1"/>
              </p:cNvPicPr>
              <p:nvPr/>
            </p:nvPicPr>
            <p:blipFill rotWithShape="1">
              <a:blip r:embed="rId19"/>
              <a:srcRect l="42396" t="47024" r="53403" b="46667"/>
              <a:stretch>
                <a:fillRect/>
              </a:stretch>
            </p:blipFill>
            <p:spPr>
              <a:xfrm rot="5741612">
                <a:off x="9787659" y="3281285"/>
                <a:ext cx="439025" cy="370860"/>
              </a:xfrm>
              <a:prstGeom prst="rect">
                <a:avLst/>
              </a:prstGeom>
            </p:spPr>
          </p:pic>
          <p:pic>
            <p:nvPicPr>
              <p:cNvPr id="271" name="Picture 270"/>
              <p:cNvPicPr>
                <a:picLocks noChangeAspect="1"/>
              </p:cNvPicPr>
              <p:nvPr/>
            </p:nvPicPr>
            <p:blipFill rotWithShape="1">
              <a:blip r:embed="rId20"/>
              <a:srcRect l="41287" t="31392" r="43305" b="40753"/>
              <a:stretch>
                <a:fillRect/>
              </a:stretch>
            </p:blipFill>
            <p:spPr>
              <a:xfrm rot="2548202">
                <a:off x="9411915" y="3723663"/>
                <a:ext cx="392678" cy="399292"/>
              </a:xfrm>
              <a:prstGeom prst="rect">
                <a:avLst/>
              </a:prstGeom>
            </p:spPr>
          </p:pic>
        </p:grpSp>
        <p:pic>
          <p:nvPicPr>
            <p:cNvPr id="203" name="Picture 202" descr="A picture containing food&#10;&#10;Description automatically generated"/>
            <p:cNvPicPr>
              <a:picLocks noChangeAspect="1"/>
            </p:cNvPicPr>
            <p:nvPr/>
          </p:nvPicPr>
          <p:blipFill rotWithShape="1">
            <a:blip r:embed="rId21"/>
            <a:srcRect l="33376" t="67476" r="50548" b="5179"/>
            <a:stretch>
              <a:fillRect/>
            </a:stretch>
          </p:blipFill>
          <p:spPr>
            <a:xfrm>
              <a:off x="8114227" y="3193498"/>
              <a:ext cx="1454171" cy="1251378"/>
            </a:xfrm>
            <a:prstGeom prst="rect">
              <a:avLst/>
            </a:prstGeom>
          </p:spPr>
        </p:pic>
        <p:grpSp>
          <p:nvGrpSpPr>
            <p:cNvPr id="204" name="Group 203"/>
            <p:cNvGrpSpPr/>
            <p:nvPr/>
          </p:nvGrpSpPr>
          <p:grpSpPr>
            <a:xfrm>
              <a:off x="9930101" y="1236313"/>
              <a:ext cx="1410519" cy="1139794"/>
              <a:chOff x="9306718" y="1329499"/>
              <a:chExt cx="1546622" cy="1389507"/>
            </a:xfrm>
          </p:grpSpPr>
          <p:pic>
            <p:nvPicPr>
              <p:cNvPr id="258" name="Picture 257" descr="A picture containing animal&#10;&#10;Description automatically generated"/>
              <p:cNvPicPr>
                <a:picLocks noChangeAspect="1"/>
              </p:cNvPicPr>
              <p:nvPr/>
            </p:nvPicPr>
            <p:blipFill rotWithShape="1">
              <a:blip r:embed="rId22"/>
              <a:srcRect l="53673" t="22514" r="30406" b="52058"/>
              <a:stretch>
                <a:fillRect/>
              </a:stretch>
            </p:blipFill>
            <p:spPr>
              <a:xfrm>
                <a:off x="9306718" y="1329499"/>
                <a:ext cx="1546622" cy="1389507"/>
              </a:xfrm>
              <a:prstGeom prst="rect">
                <a:avLst/>
              </a:prstGeom>
            </p:spPr>
          </p:pic>
          <p:pic>
            <p:nvPicPr>
              <p:cNvPr id="259" name="Picture 258" descr="A picture containing laptop, food&#10;&#10;Description automatically generated"/>
              <p:cNvPicPr>
                <a:picLocks noChangeAspect="1"/>
              </p:cNvPicPr>
              <p:nvPr/>
            </p:nvPicPr>
            <p:blipFill rotWithShape="1">
              <a:blip r:embed="rId23"/>
              <a:srcRect l="56037" t="27958" r="41403" b="64493"/>
              <a:stretch>
                <a:fillRect/>
              </a:stretch>
            </p:blipFill>
            <p:spPr>
              <a:xfrm>
                <a:off x="9526748" y="1632798"/>
                <a:ext cx="253966" cy="421217"/>
              </a:xfrm>
              <a:prstGeom prst="rect">
                <a:avLst/>
              </a:prstGeom>
            </p:spPr>
          </p:pic>
          <p:pic>
            <p:nvPicPr>
              <p:cNvPr id="260" name="Picture 259" descr="A picture containing laptop, food&#10;&#10;Description automatically generated"/>
              <p:cNvPicPr>
                <a:picLocks noChangeAspect="1"/>
              </p:cNvPicPr>
              <p:nvPr/>
            </p:nvPicPr>
            <p:blipFill rotWithShape="1">
              <a:blip r:embed="rId24"/>
              <a:srcRect l="56037" t="27958" r="41403" b="64493"/>
              <a:stretch>
                <a:fillRect/>
              </a:stretch>
            </p:blipFill>
            <p:spPr>
              <a:xfrm rot="18552151">
                <a:off x="9506628" y="2075274"/>
                <a:ext cx="246504" cy="408841"/>
              </a:xfrm>
              <a:prstGeom prst="rect">
                <a:avLst/>
              </a:prstGeom>
            </p:spPr>
          </p:pic>
        </p:grpSp>
        <p:sp>
          <p:nvSpPr>
            <p:cNvPr id="205" name="TextBox 204"/>
            <p:cNvSpPr txBox="1"/>
            <p:nvPr/>
          </p:nvSpPr>
          <p:spPr>
            <a:xfrm>
              <a:off x="10040144" y="2500634"/>
              <a:ext cx="930086" cy="2524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Segoe UI" panose="020B0502040204020203"/>
                  <a:ea typeface="+mn-ea"/>
                  <a:cs typeface="+mn-cs"/>
                </a:rPr>
                <a:t>Endosome</a:t>
              </a:r>
              <a:endParaRPr kumimoji="0" lang="en-US" sz="1400" b="0" i="0" u="none" strike="noStrike" kern="1200" cap="none" spc="0" normalizeH="0" baseline="0" noProof="0" dirty="0">
                <a:ln>
                  <a:noFill/>
                </a:ln>
                <a:solidFill>
                  <a:prstClr val="white"/>
                </a:solidFill>
                <a:effectLst/>
                <a:uLnTx/>
                <a:uFillTx/>
                <a:latin typeface="Segoe UI" panose="020B0502040204020203"/>
                <a:ea typeface="+mn-ea"/>
                <a:cs typeface="+mn-cs"/>
              </a:endParaRPr>
            </a:p>
          </p:txBody>
        </p:sp>
        <p:sp>
          <p:nvSpPr>
            <p:cNvPr id="206" name="TextBox 205"/>
            <p:cNvSpPr txBox="1"/>
            <p:nvPr/>
          </p:nvSpPr>
          <p:spPr>
            <a:xfrm>
              <a:off x="9239184" y="4151323"/>
              <a:ext cx="878684" cy="2524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solidFill>
                  <a:effectLst/>
                  <a:uLnTx/>
                  <a:uFillTx/>
                  <a:latin typeface="Segoe UI" panose="020B0502040204020203"/>
                  <a:ea typeface="+mn-ea"/>
                  <a:cs typeface="+mn-cs"/>
                </a:rPr>
                <a:t>Lysosome</a:t>
              </a:r>
              <a:endParaRPr kumimoji="0" lang="en-US" sz="1400" b="0" i="0" u="none" strike="noStrike" kern="1200" cap="none" spc="0" normalizeH="0" baseline="0" noProof="0" dirty="0">
                <a:ln>
                  <a:noFill/>
                </a:ln>
                <a:solidFill>
                  <a:prstClr val="white"/>
                </a:solidFill>
                <a:effectLst/>
                <a:uLnTx/>
                <a:uFillTx/>
                <a:latin typeface="Segoe UI" panose="020B0502040204020203"/>
                <a:ea typeface="+mn-ea"/>
                <a:cs typeface="+mn-cs"/>
              </a:endParaRPr>
            </a:p>
          </p:txBody>
        </p:sp>
        <p:pic>
          <p:nvPicPr>
            <p:cNvPr id="207" name="Picture 206"/>
            <p:cNvPicPr>
              <a:picLocks noChangeAspect="1"/>
            </p:cNvPicPr>
            <p:nvPr/>
          </p:nvPicPr>
          <p:blipFill rotWithShape="1">
            <a:blip r:embed="rId25"/>
            <a:srcRect l="41287" t="31392" r="43305" b="40753"/>
            <a:stretch>
              <a:fillRect/>
            </a:stretch>
          </p:blipFill>
          <p:spPr>
            <a:xfrm rot="1081821">
              <a:off x="7920342" y="790926"/>
              <a:ext cx="326418" cy="298537"/>
            </a:xfrm>
            <a:prstGeom prst="rect">
              <a:avLst/>
            </a:prstGeom>
          </p:spPr>
        </p:pic>
        <p:pic>
          <p:nvPicPr>
            <p:cNvPr id="208" name="Picture 207"/>
            <p:cNvPicPr>
              <a:picLocks noChangeAspect="1"/>
            </p:cNvPicPr>
            <p:nvPr/>
          </p:nvPicPr>
          <p:blipFill rotWithShape="1">
            <a:blip r:embed="rId26"/>
            <a:srcRect l="41065" t="31658" r="42691" b="40271"/>
            <a:stretch>
              <a:fillRect/>
            </a:stretch>
          </p:blipFill>
          <p:spPr>
            <a:xfrm rot="8822375">
              <a:off x="7038680" y="951087"/>
              <a:ext cx="350822" cy="306736"/>
            </a:xfrm>
            <a:prstGeom prst="rect">
              <a:avLst/>
            </a:prstGeom>
          </p:spPr>
        </p:pic>
        <p:pic>
          <p:nvPicPr>
            <p:cNvPr id="209" name="Picture 208"/>
            <p:cNvPicPr>
              <a:picLocks noChangeAspect="1"/>
            </p:cNvPicPr>
            <p:nvPr/>
          </p:nvPicPr>
          <p:blipFill rotWithShape="1">
            <a:blip r:embed="rId27"/>
            <a:srcRect l="40948" t="32604" r="42789" b="37187"/>
            <a:stretch>
              <a:fillRect/>
            </a:stretch>
          </p:blipFill>
          <p:spPr>
            <a:xfrm rot="5551465">
              <a:off x="7673434" y="1149241"/>
              <a:ext cx="322827" cy="375013"/>
            </a:xfrm>
            <a:prstGeom prst="rect">
              <a:avLst/>
            </a:prstGeom>
          </p:spPr>
        </p:pic>
        <p:pic>
          <p:nvPicPr>
            <p:cNvPr id="210" name="Picture 209" descr="A picture containing fireworks, laptop, star&#10;&#10;Description automatically generated"/>
            <p:cNvPicPr>
              <a:picLocks noChangeAspect="1"/>
            </p:cNvPicPr>
            <p:nvPr/>
          </p:nvPicPr>
          <p:blipFill rotWithShape="1">
            <a:blip r:embed="rId28"/>
            <a:srcRect l="42396" t="47024" r="53403" b="46667"/>
            <a:stretch>
              <a:fillRect/>
            </a:stretch>
          </p:blipFill>
          <p:spPr>
            <a:xfrm rot="19887577">
              <a:off x="7934239" y="1105447"/>
              <a:ext cx="355509" cy="270111"/>
            </a:xfrm>
            <a:prstGeom prst="rect">
              <a:avLst/>
            </a:prstGeom>
          </p:spPr>
        </p:pic>
        <p:pic>
          <p:nvPicPr>
            <p:cNvPr id="211" name="Picture 210" descr="A picture containing fireworks, laptop, star&#10;&#10;Description automatically generated"/>
            <p:cNvPicPr>
              <a:picLocks noChangeAspect="1"/>
            </p:cNvPicPr>
            <p:nvPr/>
          </p:nvPicPr>
          <p:blipFill rotWithShape="1">
            <a:blip r:embed="rId29"/>
            <a:srcRect l="42396" t="47024" r="53403" b="46667"/>
            <a:stretch>
              <a:fillRect/>
            </a:stretch>
          </p:blipFill>
          <p:spPr>
            <a:xfrm rot="5665789">
              <a:off x="6904053" y="1287432"/>
              <a:ext cx="315383" cy="296202"/>
            </a:xfrm>
            <a:prstGeom prst="rect">
              <a:avLst/>
            </a:prstGeom>
          </p:spPr>
        </p:pic>
        <p:pic>
          <p:nvPicPr>
            <p:cNvPr id="212" name="Picture 211" descr="A picture containing food&#10;&#10;Description automatically generated"/>
            <p:cNvPicPr>
              <a:picLocks noChangeAspect="1"/>
            </p:cNvPicPr>
            <p:nvPr/>
          </p:nvPicPr>
          <p:blipFill rotWithShape="1">
            <a:blip r:embed="rId30"/>
            <a:srcRect l="34804" t="68550" r="52543" b="8763"/>
            <a:stretch>
              <a:fillRect/>
            </a:stretch>
          </p:blipFill>
          <p:spPr>
            <a:xfrm>
              <a:off x="8246323" y="3249011"/>
              <a:ext cx="1133401" cy="1028238"/>
            </a:xfrm>
            <a:prstGeom prst="rect">
              <a:avLst/>
            </a:prstGeom>
          </p:spPr>
        </p:pic>
        <p:pic>
          <p:nvPicPr>
            <p:cNvPr id="213" name="Picture 212"/>
            <p:cNvPicPr>
              <a:picLocks noChangeAspect="1"/>
            </p:cNvPicPr>
            <p:nvPr/>
          </p:nvPicPr>
          <p:blipFill rotWithShape="1">
            <a:blip r:embed="rId31"/>
            <a:srcRect l="41065" t="31658" r="42691" b="40271"/>
            <a:stretch>
              <a:fillRect/>
            </a:stretch>
          </p:blipFill>
          <p:spPr>
            <a:xfrm>
              <a:off x="10141098" y="1810641"/>
              <a:ext cx="330496" cy="288965"/>
            </a:xfrm>
            <a:prstGeom prst="rect">
              <a:avLst/>
            </a:prstGeom>
          </p:spPr>
        </p:pic>
        <p:grpSp>
          <p:nvGrpSpPr>
            <p:cNvPr id="214" name="Group 213"/>
            <p:cNvGrpSpPr/>
            <p:nvPr/>
          </p:nvGrpSpPr>
          <p:grpSpPr>
            <a:xfrm>
              <a:off x="9914051" y="2754889"/>
              <a:ext cx="1513475" cy="1346375"/>
              <a:chOff x="9256554" y="3108700"/>
              <a:chExt cx="1659512" cy="1641347"/>
            </a:xfrm>
          </p:grpSpPr>
          <p:pic>
            <p:nvPicPr>
              <p:cNvPr id="250" name="Picture 249" descr="A picture containing looking, star, black, holding&#10;&#10;Description automatically generated"/>
              <p:cNvPicPr>
                <a:picLocks noChangeAspect="1"/>
              </p:cNvPicPr>
              <p:nvPr/>
            </p:nvPicPr>
            <p:blipFill rotWithShape="1">
              <a:blip r:embed="rId16"/>
              <a:srcRect l="52868" t="54211" r="29971" b="15891"/>
              <a:stretch>
                <a:fillRect/>
              </a:stretch>
            </p:blipFill>
            <p:spPr>
              <a:xfrm>
                <a:off x="9263236" y="3130240"/>
                <a:ext cx="1652830" cy="1619807"/>
              </a:xfrm>
              <a:prstGeom prst="rect">
                <a:avLst/>
              </a:prstGeom>
            </p:spPr>
          </p:pic>
          <p:pic>
            <p:nvPicPr>
              <p:cNvPr id="251" name="Picture 250" descr="A star in the background&#10;&#10;Description automatically generated"/>
              <p:cNvPicPr>
                <a:picLocks noChangeAspect="1"/>
              </p:cNvPicPr>
              <p:nvPr/>
            </p:nvPicPr>
            <p:blipFill rotWithShape="1">
              <a:blip r:embed="rId14"/>
              <a:srcRect l="54923" t="36351" r="40833" b="56221"/>
              <a:stretch>
                <a:fillRect/>
              </a:stretch>
            </p:blipFill>
            <p:spPr>
              <a:xfrm rot="2295884">
                <a:off x="9256554" y="3699265"/>
                <a:ext cx="453014" cy="446091"/>
              </a:xfrm>
              <a:prstGeom prst="rect">
                <a:avLst/>
              </a:prstGeom>
            </p:spPr>
          </p:pic>
          <p:pic>
            <p:nvPicPr>
              <p:cNvPr id="252" name="Picture 251" descr="A star in the background&#10;&#10;Description automatically generated"/>
              <p:cNvPicPr>
                <a:picLocks noChangeAspect="1"/>
              </p:cNvPicPr>
              <p:nvPr/>
            </p:nvPicPr>
            <p:blipFill rotWithShape="1">
              <a:blip r:embed="rId15"/>
              <a:srcRect l="54923" t="36351" r="40833" b="56221"/>
              <a:stretch>
                <a:fillRect/>
              </a:stretch>
            </p:blipFill>
            <p:spPr>
              <a:xfrm rot="6159507">
                <a:off x="9686249" y="3112161"/>
                <a:ext cx="453014" cy="446091"/>
              </a:xfrm>
              <a:prstGeom prst="rect">
                <a:avLst/>
              </a:prstGeom>
            </p:spPr>
          </p:pic>
          <p:pic>
            <p:nvPicPr>
              <p:cNvPr id="256" name="Picture 255" descr="A picture containing fireworks, laptop, star&#10;&#10;Description automatically generated"/>
              <p:cNvPicPr>
                <a:picLocks noChangeAspect="1"/>
              </p:cNvPicPr>
              <p:nvPr/>
            </p:nvPicPr>
            <p:blipFill rotWithShape="1">
              <a:blip r:embed="rId19"/>
              <a:srcRect l="42396" t="47024" r="53403" b="46667"/>
              <a:stretch>
                <a:fillRect/>
              </a:stretch>
            </p:blipFill>
            <p:spPr>
              <a:xfrm rot="5741612">
                <a:off x="9787659" y="3281285"/>
                <a:ext cx="439025" cy="370860"/>
              </a:xfrm>
              <a:prstGeom prst="rect">
                <a:avLst/>
              </a:prstGeom>
            </p:spPr>
          </p:pic>
          <p:pic>
            <p:nvPicPr>
              <p:cNvPr id="257" name="Picture 256"/>
              <p:cNvPicPr>
                <a:picLocks noChangeAspect="1"/>
              </p:cNvPicPr>
              <p:nvPr/>
            </p:nvPicPr>
            <p:blipFill rotWithShape="1">
              <a:blip r:embed="rId20"/>
              <a:srcRect l="41287" t="31392" r="43305" b="40753"/>
              <a:stretch>
                <a:fillRect/>
              </a:stretch>
            </p:blipFill>
            <p:spPr>
              <a:xfrm rot="2548202">
                <a:off x="9411915" y="3723663"/>
                <a:ext cx="392678" cy="399292"/>
              </a:xfrm>
              <a:prstGeom prst="rect">
                <a:avLst/>
              </a:prstGeom>
            </p:spPr>
          </p:pic>
        </p:grpSp>
        <p:pic>
          <p:nvPicPr>
            <p:cNvPr id="215" name="Picture 214" descr="A picture containing star, food&#10;&#10;Description automatically generated"/>
            <p:cNvPicPr>
              <a:picLocks noChangeAspect="1"/>
            </p:cNvPicPr>
            <p:nvPr/>
          </p:nvPicPr>
          <p:blipFill rotWithShape="1">
            <a:blip r:embed="rId13"/>
            <a:srcRect l="35847" t="33333" r="45592" b="34915"/>
            <a:stretch>
              <a:fillRect/>
            </a:stretch>
          </p:blipFill>
          <p:spPr>
            <a:xfrm>
              <a:off x="8525887" y="1758121"/>
              <a:ext cx="1535244" cy="1328706"/>
            </a:xfrm>
            <a:prstGeom prst="rect">
              <a:avLst/>
            </a:prstGeom>
          </p:spPr>
        </p:pic>
        <p:pic>
          <p:nvPicPr>
            <p:cNvPr id="216" name="Picture 215" descr="A picture containing food&#10;&#10;Description automatically generated"/>
            <p:cNvPicPr>
              <a:picLocks noChangeAspect="1"/>
            </p:cNvPicPr>
            <p:nvPr/>
          </p:nvPicPr>
          <p:blipFill rotWithShape="1">
            <a:blip r:embed="rId21"/>
            <a:srcRect l="33376" t="67476" r="50548" b="5179"/>
            <a:stretch>
              <a:fillRect/>
            </a:stretch>
          </p:blipFill>
          <p:spPr>
            <a:xfrm>
              <a:off x="8113703" y="3198152"/>
              <a:ext cx="1454171" cy="1251378"/>
            </a:xfrm>
            <a:prstGeom prst="rect">
              <a:avLst/>
            </a:prstGeom>
          </p:spPr>
        </p:pic>
        <p:pic>
          <p:nvPicPr>
            <p:cNvPr id="217" name="Picture 216" descr="A picture containing food&#10;&#10;Description automatically generated"/>
            <p:cNvPicPr>
              <a:picLocks noChangeAspect="1"/>
            </p:cNvPicPr>
            <p:nvPr/>
          </p:nvPicPr>
          <p:blipFill rotWithShape="1">
            <a:blip r:embed="rId30"/>
            <a:srcRect l="34804" t="68550" r="52543" b="8763"/>
            <a:stretch>
              <a:fillRect/>
            </a:stretch>
          </p:blipFill>
          <p:spPr>
            <a:xfrm>
              <a:off x="8245799" y="3253666"/>
              <a:ext cx="1133401" cy="1028238"/>
            </a:xfrm>
            <a:prstGeom prst="rect">
              <a:avLst/>
            </a:prstGeom>
          </p:spPr>
        </p:pic>
        <p:pic>
          <p:nvPicPr>
            <p:cNvPr id="218" name="Picture 217"/>
            <p:cNvPicPr>
              <a:picLocks noChangeAspect="1"/>
            </p:cNvPicPr>
            <p:nvPr/>
          </p:nvPicPr>
          <p:blipFill rotWithShape="1">
            <a:blip r:embed="rId25"/>
            <a:srcRect l="41287" t="31392" r="43305" b="40753"/>
            <a:stretch>
              <a:fillRect/>
            </a:stretch>
          </p:blipFill>
          <p:spPr>
            <a:xfrm rot="1081821">
              <a:off x="8658346" y="2250585"/>
              <a:ext cx="326418" cy="298537"/>
            </a:xfrm>
            <a:prstGeom prst="rect">
              <a:avLst/>
            </a:prstGeom>
          </p:spPr>
        </p:pic>
        <p:pic>
          <p:nvPicPr>
            <p:cNvPr id="219" name="Picture 218" descr="A star in the background&#10;&#10;Description automatically generated"/>
            <p:cNvPicPr>
              <a:picLocks noChangeAspect="1"/>
            </p:cNvPicPr>
            <p:nvPr/>
          </p:nvPicPr>
          <p:blipFill rotWithShape="1">
            <a:blip r:embed="rId14"/>
            <a:srcRect l="54923" t="36351" r="40833" b="56221"/>
            <a:stretch>
              <a:fillRect/>
            </a:stretch>
          </p:blipFill>
          <p:spPr>
            <a:xfrm rot="1509761">
              <a:off x="8520204" y="2270448"/>
              <a:ext cx="413149" cy="365923"/>
            </a:xfrm>
            <a:prstGeom prst="rect">
              <a:avLst/>
            </a:prstGeom>
          </p:spPr>
        </p:pic>
        <p:pic>
          <p:nvPicPr>
            <p:cNvPr id="220" name="Picture 219" descr="A star in the background&#10;&#10;Description automatically generated"/>
            <p:cNvPicPr>
              <a:picLocks noChangeAspect="1"/>
            </p:cNvPicPr>
            <p:nvPr/>
          </p:nvPicPr>
          <p:blipFill rotWithShape="1">
            <a:blip r:embed="rId15"/>
            <a:srcRect l="54923" t="36351" r="40833" b="56221"/>
            <a:stretch>
              <a:fillRect/>
            </a:stretch>
          </p:blipFill>
          <p:spPr>
            <a:xfrm rot="5613955">
              <a:off x="8854002" y="1741931"/>
              <a:ext cx="371601" cy="406835"/>
            </a:xfrm>
            <a:prstGeom prst="rect">
              <a:avLst/>
            </a:prstGeom>
          </p:spPr>
        </p:pic>
        <p:pic>
          <p:nvPicPr>
            <p:cNvPr id="224" name="Picture 223" descr="A picture containing fireworks, laptop, star&#10;&#10;Description automatically generated"/>
            <p:cNvPicPr>
              <a:picLocks noChangeAspect="1"/>
            </p:cNvPicPr>
            <p:nvPr/>
          </p:nvPicPr>
          <p:blipFill rotWithShape="1">
            <a:blip r:embed="rId19"/>
            <a:srcRect l="42396" t="47024" r="53403" b="46667"/>
            <a:stretch>
              <a:fillRect/>
            </a:stretch>
          </p:blipFill>
          <p:spPr>
            <a:xfrm rot="4140000">
              <a:off x="10191420" y="1552663"/>
              <a:ext cx="360126" cy="338224"/>
            </a:xfrm>
            <a:prstGeom prst="rect">
              <a:avLst/>
            </a:prstGeom>
          </p:spPr>
        </p:pic>
        <p:pic>
          <p:nvPicPr>
            <p:cNvPr id="225" name="Picture 224"/>
            <p:cNvPicPr>
              <a:picLocks noChangeAspect="1"/>
            </p:cNvPicPr>
            <p:nvPr/>
          </p:nvPicPr>
          <p:blipFill rotWithShape="1">
            <a:blip r:embed="rId26"/>
            <a:srcRect l="41065" t="31658" r="42691" b="40271"/>
            <a:stretch>
              <a:fillRect/>
            </a:stretch>
          </p:blipFill>
          <p:spPr>
            <a:xfrm rot="8822375">
              <a:off x="8924024" y="2484838"/>
              <a:ext cx="350822" cy="306736"/>
            </a:xfrm>
            <a:prstGeom prst="rect">
              <a:avLst/>
            </a:prstGeom>
          </p:spPr>
        </p:pic>
        <p:pic>
          <p:nvPicPr>
            <p:cNvPr id="226" name="Picture 225"/>
            <p:cNvPicPr>
              <a:picLocks noChangeAspect="1"/>
            </p:cNvPicPr>
            <p:nvPr/>
          </p:nvPicPr>
          <p:blipFill rotWithShape="1">
            <a:blip r:embed="rId27"/>
            <a:srcRect l="40948" t="32604" r="42789" b="37187"/>
            <a:stretch>
              <a:fillRect/>
            </a:stretch>
          </p:blipFill>
          <p:spPr>
            <a:xfrm rot="5551465">
              <a:off x="9268956" y="2557586"/>
              <a:ext cx="322827" cy="375013"/>
            </a:xfrm>
            <a:prstGeom prst="rect">
              <a:avLst/>
            </a:prstGeom>
          </p:spPr>
        </p:pic>
        <p:pic>
          <p:nvPicPr>
            <p:cNvPr id="227" name="Picture 226" descr="A picture containing fireworks, laptop, star&#10;&#10;Description automatically generated"/>
            <p:cNvPicPr>
              <a:picLocks noChangeAspect="1"/>
            </p:cNvPicPr>
            <p:nvPr/>
          </p:nvPicPr>
          <p:blipFill rotWithShape="1">
            <a:blip r:embed="rId28"/>
            <a:srcRect l="42396" t="47024" r="53403" b="46667"/>
            <a:stretch>
              <a:fillRect/>
            </a:stretch>
          </p:blipFill>
          <p:spPr>
            <a:xfrm rot="19887577">
              <a:off x="9335999" y="2270845"/>
              <a:ext cx="355509" cy="270111"/>
            </a:xfrm>
            <a:prstGeom prst="rect">
              <a:avLst/>
            </a:prstGeom>
          </p:spPr>
        </p:pic>
        <p:pic>
          <p:nvPicPr>
            <p:cNvPr id="228" name="Picture 227" descr="A picture containing fireworks, laptop, star&#10;&#10;Description automatically generated"/>
            <p:cNvPicPr>
              <a:picLocks noChangeAspect="1"/>
            </p:cNvPicPr>
            <p:nvPr/>
          </p:nvPicPr>
          <p:blipFill rotWithShape="1">
            <a:blip r:embed="rId29"/>
            <a:srcRect l="42396" t="47024" r="53403" b="46667"/>
            <a:stretch>
              <a:fillRect/>
            </a:stretch>
          </p:blipFill>
          <p:spPr>
            <a:xfrm rot="5665789">
              <a:off x="9332905" y="2043401"/>
              <a:ext cx="315383" cy="296202"/>
            </a:xfrm>
            <a:prstGeom prst="rect">
              <a:avLst/>
            </a:prstGeom>
          </p:spPr>
        </p:pic>
        <p:pic>
          <p:nvPicPr>
            <p:cNvPr id="229" name="Picture 228" descr="A picture containing fireworks, laptop, star&#10;&#10;Description automatically generated"/>
            <p:cNvPicPr>
              <a:picLocks noChangeAspect="1"/>
            </p:cNvPicPr>
            <p:nvPr/>
          </p:nvPicPr>
          <p:blipFill rotWithShape="1">
            <a:blip r:embed="rId19"/>
            <a:srcRect l="42396" t="47024" r="53403" b="46667"/>
            <a:stretch>
              <a:fillRect/>
            </a:stretch>
          </p:blipFill>
          <p:spPr>
            <a:xfrm rot="4359415">
              <a:off x="9024111" y="2134272"/>
              <a:ext cx="360126" cy="338224"/>
            </a:xfrm>
            <a:prstGeom prst="rect">
              <a:avLst/>
            </a:prstGeom>
          </p:spPr>
        </p:pic>
        <p:pic>
          <p:nvPicPr>
            <p:cNvPr id="230" name="Picture 229"/>
            <p:cNvPicPr>
              <a:picLocks noChangeAspect="1"/>
            </p:cNvPicPr>
            <p:nvPr/>
          </p:nvPicPr>
          <p:blipFill rotWithShape="1">
            <a:blip r:embed="rId27"/>
            <a:srcRect l="40948" t="32604" r="42789" b="37187"/>
            <a:stretch>
              <a:fillRect/>
            </a:stretch>
          </p:blipFill>
          <p:spPr>
            <a:xfrm rot="5551465">
              <a:off x="7283339" y="1531569"/>
              <a:ext cx="322827" cy="375013"/>
            </a:xfrm>
            <a:prstGeom prst="rect">
              <a:avLst/>
            </a:prstGeom>
          </p:spPr>
        </p:pic>
        <p:pic>
          <p:nvPicPr>
            <p:cNvPr id="231" name="Picture 230" descr="A picture containing fireworks, laptop, star&#10;&#10;Description automatically generated"/>
            <p:cNvPicPr>
              <a:picLocks noChangeAspect="1"/>
            </p:cNvPicPr>
            <p:nvPr/>
          </p:nvPicPr>
          <p:blipFill rotWithShape="1">
            <a:blip r:embed="rId28"/>
            <a:srcRect l="42396" t="47024" r="53403" b="46667"/>
            <a:stretch>
              <a:fillRect/>
            </a:stretch>
          </p:blipFill>
          <p:spPr>
            <a:xfrm rot="19887577">
              <a:off x="7250124" y="1204924"/>
              <a:ext cx="355509" cy="270111"/>
            </a:xfrm>
            <a:prstGeom prst="rect">
              <a:avLst/>
            </a:prstGeom>
          </p:spPr>
        </p:pic>
        <p:pic>
          <p:nvPicPr>
            <p:cNvPr id="232" name="Picture 231" descr="A picture containing fireworks, laptop, star&#10;&#10;Description automatically generated"/>
            <p:cNvPicPr>
              <a:picLocks noChangeAspect="1"/>
            </p:cNvPicPr>
            <p:nvPr/>
          </p:nvPicPr>
          <p:blipFill rotWithShape="1">
            <a:blip r:embed="rId19"/>
            <a:srcRect l="42396" t="47024" r="53403" b="46667"/>
            <a:stretch>
              <a:fillRect/>
            </a:stretch>
          </p:blipFill>
          <p:spPr>
            <a:xfrm rot="5704358">
              <a:off x="7468633" y="837480"/>
              <a:ext cx="360126" cy="338224"/>
            </a:xfrm>
            <a:prstGeom prst="rect">
              <a:avLst/>
            </a:prstGeom>
          </p:spPr>
        </p:pic>
        <p:pic>
          <p:nvPicPr>
            <p:cNvPr id="233" name="Picture 232" descr="A picture containing fireworks, laptop, star&#10;&#10;Description automatically generated"/>
            <p:cNvPicPr>
              <a:picLocks noChangeAspect="1"/>
            </p:cNvPicPr>
            <p:nvPr/>
          </p:nvPicPr>
          <p:blipFill rotWithShape="1">
            <a:blip r:embed="rId19"/>
            <a:srcRect l="42396" t="47024" r="53403" b="46667"/>
            <a:stretch>
              <a:fillRect/>
            </a:stretch>
          </p:blipFill>
          <p:spPr>
            <a:xfrm rot="4359415">
              <a:off x="7656524" y="1466243"/>
              <a:ext cx="360126" cy="338224"/>
            </a:xfrm>
            <a:prstGeom prst="rect">
              <a:avLst/>
            </a:prstGeom>
          </p:spPr>
        </p:pic>
        <p:pic>
          <p:nvPicPr>
            <p:cNvPr id="234" name="Picture 233" descr="A picture containing knife&#10;&#10;Description automatically generated"/>
            <p:cNvPicPr>
              <a:picLocks noChangeAspect="1"/>
            </p:cNvPicPr>
            <p:nvPr/>
          </p:nvPicPr>
          <p:blipFill rotWithShape="1">
            <a:blip r:embed="rId32"/>
            <a:srcRect l="45000" t="32343" r="43019" b="18480"/>
            <a:stretch>
              <a:fillRect/>
            </a:stretch>
          </p:blipFill>
          <p:spPr>
            <a:xfrm>
              <a:off x="10512507" y="1171135"/>
              <a:ext cx="258200" cy="536199"/>
            </a:xfrm>
            <a:prstGeom prst="rect">
              <a:avLst/>
            </a:prstGeom>
          </p:spPr>
        </p:pic>
        <p:pic>
          <p:nvPicPr>
            <p:cNvPr id="235" name="Picture 234" descr="A picture containing flower&#10;&#10;Description automatically generated"/>
            <p:cNvPicPr>
              <a:picLocks noChangeAspect="1"/>
            </p:cNvPicPr>
            <p:nvPr/>
          </p:nvPicPr>
          <p:blipFill rotWithShape="1">
            <a:blip r:embed="rId33"/>
            <a:srcRect l="40248" r="49437" b="81606"/>
            <a:stretch>
              <a:fillRect/>
            </a:stretch>
          </p:blipFill>
          <p:spPr>
            <a:xfrm>
              <a:off x="9320888" y="2967123"/>
              <a:ext cx="615638" cy="555408"/>
            </a:xfrm>
            <a:prstGeom prst="rect">
              <a:avLst/>
            </a:prstGeom>
          </p:spPr>
        </p:pic>
        <p:pic>
          <p:nvPicPr>
            <p:cNvPr id="244" name="Picture 243"/>
            <p:cNvPicPr>
              <a:picLocks noChangeAspect="1"/>
            </p:cNvPicPr>
            <p:nvPr/>
          </p:nvPicPr>
          <p:blipFill rotWithShape="1">
            <a:blip r:embed="rId25"/>
            <a:srcRect l="41287" t="31392" r="43305" b="40753"/>
            <a:stretch>
              <a:fillRect/>
            </a:stretch>
          </p:blipFill>
          <p:spPr>
            <a:xfrm rot="1081821">
              <a:off x="10820343" y="917871"/>
              <a:ext cx="326418" cy="298537"/>
            </a:xfrm>
            <a:prstGeom prst="rect">
              <a:avLst/>
            </a:prstGeom>
          </p:spPr>
        </p:pic>
        <p:pic>
          <p:nvPicPr>
            <p:cNvPr id="245" name="Picture 244"/>
            <p:cNvPicPr>
              <a:picLocks noChangeAspect="1"/>
            </p:cNvPicPr>
            <p:nvPr/>
          </p:nvPicPr>
          <p:blipFill rotWithShape="1">
            <a:blip r:embed="rId25"/>
            <a:srcRect l="41287" t="31392" r="43305" b="40753"/>
            <a:stretch>
              <a:fillRect/>
            </a:stretch>
          </p:blipFill>
          <p:spPr>
            <a:xfrm rot="1081821">
              <a:off x="10450158" y="639449"/>
              <a:ext cx="326418" cy="298537"/>
            </a:xfrm>
            <a:prstGeom prst="rect">
              <a:avLst/>
            </a:prstGeom>
          </p:spPr>
        </p:pic>
        <p:pic>
          <p:nvPicPr>
            <p:cNvPr id="246" name="Picture 245"/>
            <p:cNvPicPr>
              <a:picLocks noChangeAspect="1"/>
            </p:cNvPicPr>
            <p:nvPr/>
          </p:nvPicPr>
          <p:blipFill rotWithShape="1">
            <a:blip r:embed="rId25"/>
            <a:srcRect l="41287" t="31392" r="43305" b="40753"/>
            <a:stretch>
              <a:fillRect/>
            </a:stretch>
          </p:blipFill>
          <p:spPr>
            <a:xfrm rot="1081821">
              <a:off x="8059331" y="915937"/>
              <a:ext cx="326418" cy="298537"/>
            </a:xfrm>
            <a:prstGeom prst="rect">
              <a:avLst/>
            </a:prstGeom>
          </p:spPr>
        </p:pic>
        <p:pic>
          <p:nvPicPr>
            <p:cNvPr id="247" name="Picture 246" descr="A picture containing fireworks, laptop, star&#10;&#10;Description automatically generated"/>
            <p:cNvPicPr>
              <a:picLocks noChangeAspect="1"/>
            </p:cNvPicPr>
            <p:nvPr/>
          </p:nvPicPr>
          <p:blipFill rotWithShape="1">
            <a:blip r:embed="rId19"/>
            <a:srcRect l="42396" t="47024" r="53403" b="46667"/>
            <a:stretch>
              <a:fillRect/>
            </a:stretch>
          </p:blipFill>
          <p:spPr>
            <a:xfrm rot="5704358">
              <a:off x="9965257" y="871023"/>
              <a:ext cx="360126" cy="338224"/>
            </a:xfrm>
            <a:prstGeom prst="rect">
              <a:avLst/>
            </a:prstGeom>
          </p:spPr>
        </p:pic>
        <p:pic>
          <p:nvPicPr>
            <p:cNvPr id="249" name="Picture 248" descr="A picture containing knife&#10;&#10;Description automatically generated"/>
            <p:cNvPicPr>
              <a:picLocks noChangeAspect="1"/>
            </p:cNvPicPr>
            <p:nvPr/>
          </p:nvPicPr>
          <p:blipFill rotWithShape="1">
            <a:blip r:embed="rId34"/>
            <a:srcRect l="45000" t="32343" r="43019" b="18480"/>
            <a:stretch>
              <a:fillRect/>
            </a:stretch>
          </p:blipFill>
          <p:spPr>
            <a:xfrm rot="7860000">
              <a:off x="8326196" y="1464719"/>
              <a:ext cx="232235" cy="596150"/>
            </a:xfrm>
            <a:prstGeom prst="rect">
              <a:avLst/>
            </a:prstGeom>
          </p:spPr>
        </p:pic>
      </p:grpSp>
      <p:sp>
        <p:nvSpPr>
          <p:cNvPr id="97" name="Title 1"/>
          <p:cNvSpPr>
            <a:spLocks noGrp="1"/>
          </p:cNvSpPr>
          <p:nvPr>
            <p:ph type="title"/>
          </p:nvPr>
        </p:nvSpPr>
        <p:spPr>
          <a:xfrm>
            <a:off x="373063" y="361951"/>
            <a:ext cx="11456502" cy="973330"/>
          </a:xfrm>
        </p:spPr>
        <p:txBody>
          <a:bodyPr>
            <a:normAutofit/>
          </a:bodyPr>
          <a:lstStyle/>
          <a:p>
            <a:r>
              <a:rPr lang="en-US" dirty="0"/>
              <a:t>Efgartigimod Mechanism of Action: Blocking FcRn</a:t>
            </a:r>
            <a:endParaRPr lang="fr-FR" dirty="0"/>
          </a:p>
        </p:txBody>
      </p:sp>
      <p:sp>
        <p:nvSpPr>
          <p:cNvPr id="3" name="Text Placeholder 2"/>
          <p:cNvSpPr>
            <a:spLocks noGrp="1"/>
          </p:cNvSpPr>
          <p:nvPr>
            <p:ph idx="1"/>
          </p:nvPr>
        </p:nvSpPr>
        <p:spPr>
          <a:xfrm>
            <a:off x="111104" y="1378051"/>
            <a:ext cx="5556041" cy="3944839"/>
          </a:xfrm>
        </p:spPr>
        <p:txBody>
          <a:bodyPr>
            <a:noAutofit/>
          </a:bodyPr>
          <a:lstStyle/>
          <a:p>
            <a:pPr>
              <a:lnSpc>
                <a:spcPct val="100000"/>
              </a:lnSpc>
            </a:pPr>
            <a:r>
              <a:rPr lang="en-IN" sz="1800" dirty="0" err="1">
                <a:solidFill>
                  <a:schemeClr val="tx1"/>
                </a:solidFill>
              </a:rPr>
              <a:t>FcRn</a:t>
            </a:r>
            <a:r>
              <a:rPr lang="en-IN" sz="1800" dirty="0">
                <a:solidFill>
                  <a:schemeClr val="tx1"/>
                </a:solidFill>
              </a:rPr>
              <a:t> recycles IgG, extending its half-life and </a:t>
            </a:r>
            <a:br>
              <a:rPr lang="en-IN" sz="1800" dirty="0">
                <a:solidFill>
                  <a:schemeClr val="tx1"/>
                </a:solidFill>
              </a:rPr>
            </a:br>
            <a:r>
              <a:rPr lang="en-IN" sz="1800" dirty="0">
                <a:solidFill>
                  <a:schemeClr val="tx1"/>
                </a:solidFill>
              </a:rPr>
              <a:t>serum concentration</a:t>
            </a:r>
            <a:r>
              <a:rPr lang="en-IN" sz="1800" baseline="30000" dirty="0">
                <a:solidFill>
                  <a:schemeClr val="tx1"/>
                </a:solidFill>
              </a:rPr>
              <a:t>1</a:t>
            </a:r>
            <a:r>
              <a:rPr lang="en-IN" sz="1800" dirty="0">
                <a:solidFill>
                  <a:schemeClr val="tx1"/>
                </a:solidFill>
              </a:rPr>
              <a:t> </a:t>
            </a:r>
            <a:endParaRPr lang="en-IN" sz="1800" dirty="0">
              <a:solidFill>
                <a:schemeClr val="tx1"/>
              </a:solidFill>
            </a:endParaRPr>
          </a:p>
          <a:p>
            <a:pPr marL="0" indent="0">
              <a:lnSpc>
                <a:spcPct val="100000"/>
              </a:lnSpc>
              <a:spcBef>
                <a:spcPts val="600"/>
              </a:spcBef>
              <a:buNone/>
            </a:pPr>
            <a:endParaRPr lang="en-IN" sz="1800" dirty="0">
              <a:solidFill>
                <a:schemeClr val="tx1"/>
              </a:solidFill>
            </a:endParaRPr>
          </a:p>
          <a:p>
            <a:pPr>
              <a:lnSpc>
                <a:spcPct val="100000"/>
              </a:lnSpc>
            </a:pPr>
            <a:r>
              <a:rPr lang="en-IN" sz="1800" dirty="0">
                <a:solidFill>
                  <a:schemeClr val="tx1"/>
                </a:solidFill>
              </a:rPr>
              <a:t>Efgartigimod is a human IgG1 Fc fragment, </a:t>
            </a:r>
            <a:br>
              <a:rPr lang="en-IN" sz="1800" dirty="0">
                <a:solidFill>
                  <a:schemeClr val="tx1"/>
                </a:solidFill>
              </a:rPr>
            </a:br>
            <a:r>
              <a:rPr lang="en-IN" sz="1800" dirty="0">
                <a:solidFill>
                  <a:schemeClr val="tx1"/>
                </a:solidFill>
              </a:rPr>
              <a:t>a natural ligand of FcRn, engineered for </a:t>
            </a:r>
            <a:br>
              <a:rPr lang="en-IN" sz="1800" dirty="0">
                <a:solidFill>
                  <a:schemeClr val="tx1"/>
                </a:solidFill>
              </a:rPr>
            </a:br>
            <a:r>
              <a:rPr lang="en-IN" sz="1800" dirty="0">
                <a:solidFill>
                  <a:schemeClr val="tx1"/>
                </a:solidFill>
              </a:rPr>
              <a:t>increased affinity to FcRn</a:t>
            </a:r>
            <a:r>
              <a:rPr lang="en-IN" sz="1800" baseline="30000" dirty="0">
                <a:solidFill>
                  <a:schemeClr val="tx1"/>
                </a:solidFill>
              </a:rPr>
              <a:t>2</a:t>
            </a:r>
            <a:endParaRPr lang="en-IN" sz="1800" baseline="30000" dirty="0">
              <a:solidFill>
                <a:schemeClr val="tx1"/>
              </a:solidFill>
            </a:endParaRPr>
          </a:p>
          <a:p>
            <a:pPr marL="0" indent="0">
              <a:lnSpc>
                <a:spcPct val="100000"/>
              </a:lnSpc>
              <a:spcBef>
                <a:spcPts val="600"/>
              </a:spcBef>
              <a:buNone/>
            </a:pPr>
            <a:endParaRPr lang="en-IN" sz="1800" dirty="0">
              <a:solidFill>
                <a:schemeClr val="tx1"/>
              </a:solidFill>
            </a:endParaRPr>
          </a:p>
          <a:p>
            <a:pPr>
              <a:lnSpc>
                <a:spcPct val="100000"/>
              </a:lnSpc>
            </a:pPr>
            <a:r>
              <a:rPr lang="en-IN" sz="1800" dirty="0">
                <a:solidFill>
                  <a:schemeClr val="tx1"/>
                </a:solidFill>
              </a:rPr>
              <a:t>Efgartigimod was designed to outcompete endogenous IgG, preventing recycling, and promoting lysosomal degradation of IgG, without impacting its production</a:t>
            </a:r>
            <a:r>
              <a:rPr lang="en-IN" sz="1800" baseline="30000" dirty="0">
                <a:solidFill>
                  <a:schemeClr val="tx1"/>
                </a:solidFill>
              </a:rPr>
              <a:t>2-5</a:t>
            </a:r>
            <a:endParaRPr lang="en-IN" sz="1800" baseline="30000" dirty="0">
              <a:solidFill>
                <a:schemeClr val="tx1"/>
              </a:solidFill>
            </a:endParaRPr>
          </a:p>
          <a:p>
            <a:pPr lvl="1">
              <a:lnSpc>
                <a:spcPct val="100000"/>
              </a:lnSpc>
            </a:pPr>
            <a:r>
              <a:rPr lang="en-IN" dirty="0">
                <a:solidFill>
                  <a:schemeClr val="tx1"/>
                </a:solidFill>
              </a:rPr>
              <a:t>Targeted reduction of all IgG subtypes</a:t>
            </a:r>
            <a:endParaRPr lang="en-IN" dirty="0">
              <a:solidFill>
                <a:schemeClr val="tx1"/>
              </a:solidFill>
            </a:endParaRPr>
          </a:p>
          <a:p>
            <a:pPr lvl="1">
              <a:lnSpc>
                <a:spcPct val="100000"/>
              </a:lnSpc>
            </a:pPr>
            <a:r>
              <a:rPr lang="en-IN" dirty="0">
                <a:solidFill>
                  <a:schemeClr val="tx1"/>
                </a:solidFill>
              </a:rPr>
              <a:t>No impact on IgM or IgA </a:t>
            </a:r>
            <a:endParaRPr lang="en-IN" dirty="0">
              <a:solidFill>
                <a:schemeClr val="tx1"/>
              </a:solidFill>
            </a:endParaRPr>
          </a:p>
          <a:p>
            <a:pPr lvl="1">
              <a:lnSpc>
                <a:spcPct val="100000"/>
              </a:lnSpc>
            </a:pPr>
            <a:r>
              <a:rPr lang="en-IN" dirty="0">
                <a:solidFill>
                  <a:schemeClr val="tx1"/>
                </a:solidFill>
              </a:rPr>
              <a:t>No reduction in albumin levels</a:t>
            </a:r>
            <a:endParaRPr lang="en-IN" dirty="0">
              <a:solidFill>
                <a:schemeClr val="tx1"/>
              </a:solidFill>
            </a:endParaRPr>
          </a:p>
          <a:p>
            <a:pPr lvl="1">
              <a:lnSpc>
                <a:spcPct val="100000"/>
              </a:lnSpc>
            </a:pPr>
            <a:r>
              <a:rPr lang="en-IN" dirty="0">
                <a:solidFill>
                  <a:schemeClr val="tx1"/>
                </a:solidFill>
              </a:rPr>
              <a:t>No increase in cholesterol</a:t>
            </a:r>
            <a:endParaRPr lang="en-IN" dirty="0">
              <a:solidFill>
                <a:schemeClr val="tx1"/>
              </a:solidFill>
            </a:endParaRPr>
          </a:p>
          <a:p>
            <a:endParaRPr lang="en-IN" dirty="0">
              <a:solidFill>
                <a:schemeClr val="tx1"/>
              </a:solidFill>
            </a:endParaRPr>
          </a:p>
        </p:txBody>
      </p:sp>
      <p:sp>
        <p:nvSpPr>
          <p:cNvPr id="111" name="Slide Number Placeholder 2"/>
          <p:cNvSpPr>
            <a:spLocks noGrp="1"/>
          </p:cNvSpPr>
          <p:nvPr>
            <p:ph type="sldNum" sz="quarter" idx="12"/>
          </p:nvPr>
        </p:nvSpPr>
        <p:spPr>
          <a:xfrm>
            <a:off x="11187953" y="6356350"/>
            <a:ext cx="664744" cy="365125"/>
          </a:xfrm>
        </p:spPr>
        <p:txBody>
          <a:bodyPr/>
          <a:lstStyle/>
          <a:p>
            <a:pPr lvl="0"/>
            <a:fld id="{F72CE451-38B6-4970-B200-7962877A3A8C}" type="slidenum">
              <a:rPr lang="en-US" noProof="0" smtClean="0"/>
            </a:fld>
            <a:endParaRPr lang="en-US" noProof="0" dirty="0"/>
          </a:p>
        </p:txBody>
      </p:sp>
      <p:sp>
        <p:nvSpPr>
          <p:cNvPr id="22" name="Rectangle 21"/>
          <p:cNvSpPr/>
          <p:nvPr/>
        </p:nvSpPr>
        <p:spPr>
          <a:xfrm>
            <a:off x="5930839" y="5711479"/>
            <a:ext cx="2239006" cy="369332"/>
          </a:xfrm>
          <a:prstGeom prst="rect">
            <a:avLst/>
          </a:prstGeom>
        </p:spPr>
        <p:txBody>
          <a:bodyPr wrap="square">
            <a:spAutoFit/>
          </a:bodyPr>
          <a:lstStyle/>
          <a:p>
            <a:pPr lvl="0"/>
            <a:r>
              <a:rPr lang="en-US" sz="900" dirty="0"/>
              <a:t>Image adapted from Kang TH, Jung ST. </a:t>
            </a:r>
            <a:endParaRPr lang="en-US" sz="900" dirty="0"/>
          </a:p>
          <a:p>
            <a:pPr lvl="0"/>
            <a:r>
              <a:rPr lang="en-US" sz="900" i="1" dirty="0"/>
              <a:t>Exp Mol Med</a:t>
            </a:r>
            <a:r>
              <a:rPr lang="en-US" sz="900" dirty="0"/>
              <a:t>. 2019;51(11):1-9.</a:t>
            </a:r>
            <a:endParaRPr lang="en-US" sz="900" dirty="0"/>
          </a:p>
        </p:txBody>
      </p:sp>
      <p:pic>
        <p:nvPicPr>
          <p:cNvPr id="152" name="Picture 151"/>
          <p:cNvPicPr>
            <a:picLocks noChangeAspect="1"/>
          </p:cNvPicPr>
          <p:nvPr/>
        </p:nvPicPr>
        <p:blipFill>
          <a:blip r:embed="rId35"/>
          <a:stretch>
            <a:fillRect/>
          </a:stretch>
        </p:blipFill>
        <p:spPr>
          <a:xfrm rot="17135120">
            <a:off x="10876918" y="3772605"/>
            <a:ext cx="355600" cy="365760"/>
          </a:xfrm>
          <a:prstGeom prst="rect">
            <a:avLst/>
          </a:prstGeom>
        </p:spPr>
      </p:pic>
      <p:pic>
        <p:nvPicPr>
          <p:cNvPr id="171" name="Picture 170"/>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658650" y="5248534"/>
            <a:ext cx="422019" cy="409231"/>
          </a:xfrm>
          <a:prstGeom prst="rect">
            <a:avLst/>
          </a:prstGeom>
        </p:spPr>
      </p:pic>
      <p:pic>
        <p:nvPicPr>
          <p:cNvPr id="173" name="Picture 172"/>
          <p:cNvPicPr>
            <a:picLocks noChangeAspect="1"/>
          </p:cNvPicPr>
          <p:nvPr/>
        </p:nvPicPr>
        <p:blipFill>
          <a:blip r:embed="rId35"/>
          <a:stretch>
            <a:fillRect/>
          </a:stretch>
        </p:blipFill>
        <p:spPr>
          <a:xfrm rot="20824571">
            <a:off x="10355808" y="3905098"/>
            <a:ext cx="355600" cy="365760"/>
          </a:xfrm>
          <a:prstGeom prst="rect">
            <a:avLst/>
          </a:prstGeom>
        </p:spPr>
      </p:pic>
      <p:pic>
        <p:nvPicPr>
          <p:cNvPr id="184" name="Picture 183"/>
          <p:cNvPicPr>
            <a:picLocks noChangeAspect="1"/>
          </p:cNvPicPr>
          <p:nvPr/>
        </p:nvPicPr>
        <p:blipFill>
          <a:blip r:embed="rId35"/>
          <a:stretch>
            <a:fillRect/>
          </a:stretch>
        </p:blipFill>
        <p:spPr>
          <a:xfrm rot="11863382">
            <a:off x="10844504" y="3246855"/>
            <a:ext cx="355600" cy="365760"/>
          </a:xfrm>
          <a:prstGeom prst="rect">
            <a:avLst/>
          </a:prstGeom>
        </p:spPr>
      </p:pic>
      <p:pic>
        <p:nvPicPr>
          <p:cNvPr id="221" name="Picture 220"/>
          <p:cNvPicPr>
            <a:picLocks noChangeAspect="1"/>
          </p:cNvPicPr>
          <p:nvPr/>
        </p:nvPicPr>
        <p:blipFill>
          <a:blip r:embed="rId35"/>
          <a:stretch>
            <a:fillRect/>
          </a:stretch>
        </p:blipFill>
        <p:spPr>
          <a:xfrm rot="13914909">
            <a:off x="10737167" y="2109659"/>
            <a:ext cx="355600" cy="365760"/>
          </a:xfrm>
          <a:prstGeom prst="rect">
            <a:avLst/>
          </a:prstGeom>
        </p:spPr>
      </p:pic>
      <p:pic>
        <p:nvPicPr>
          <p:cNvPr id="222" name="Picture 221"/>
          <p:cNvPicPr>
            <a:picLocks noChangeAspect="1"/>
          </p:cNvPicPr>
          <p:nvPr/>
        </p:nvPicPr>
        <p:blipFill>
          <a:blip r:embed="rId35"/>
          <a:stretch>
            <a:fillRect/>
          </a:stretch>
        </p:blipFill>
        <p:spPr>
          <a:xfrm rot="19667215">
            <a:off x="10486735" y="2363262"/>
            <a:ext cx="355600" cy="365760"/>
          </a:xfrm>
          <a:prstGeom prst="rect">
            <a:avLst/>
          </a:prstGeom>
        </p:spPr>
      </p:pic>
      <p:pic>
        <p:nvPicPr>
          <p:cNvPr id="223" name="Picture 222"/>
          <p:cNvPicPr>
            <a:picLocks noChangeAspect="1"/>
          </p:cNvPicPr>
          <p:nvPr/>
        </p:nvPicPr>
        <p:blipFill>
          <a:blip r:embed="rId37"/>
          <a:stretch>
            <a:fillRect/>
          </a:stretch>
        </p:blipFill>
        <p:spPr>
          <a:xfrm rot="1822364">
            <a:off x="9094777" y="2741451"/>
            <a:ext cx="223226" cy="216462"/>
          </a:xfrm>
          <a:prstGeom prst="rect">
            <a:avLst/>
          </a:prstGeom>
        </p:spPr>
      </p:pic>
      <p:pic>
        <p:nvPicPr>
          <p:cNvPr id="236" name="Picture 235"/>
          <p:cNvPicPr>
            <a:picLocks noChangeAspect="1"/>
          </p:cNvPicPr>
          <p:nvPr/>
        </p:nvPicPr>
        <p:blipFill>
          <a:blip r:embed="rId37"/>
          <a:stretch>
            <a:fillRect/>
          </a:stretch>
        </p:blipFill>
        <p:spPr>
          <a:xfrm rot="21308809">
            <a:off x="9332806" y="2541591"/>
            <a:ext cx="223226" cy="216462"/>
          </a:xfrm>
          <a:prstGeom prst="rect">
            <a:avLst/>
          </a:prstGeom>
        </p:spPr>
      </p:pic>
      <p:pic>
        <p:nvPicPr>
          <p:cNvPr id="237" name="Picture 236"/>
          <p:cNvPicPr>
            <a:picLocks noChangeAspect="1"/>
          </p:cNvPicPr>
          <p:nvPr/>
        </p:nvPicPr>
        <p:blipFill>
          <a:blip r:embed="rId37"/>
          <a:stretch>
            <a:fillRect/>
          </a:stretch>
        </p:blipFill>
        <p:spPr>
          <a:xfrm rot="17266351">
            <a:off x="9428728" y="2805076"/>
            <a:ext cx="223226" cy="216462"/>
          </a:xfrm>
          <a:prstGeom prst="rect">
            <a:avLst/>
          </a:prstGeom>
        </p:spPr>
      </p:pic>
      <p:pic>
        <p:nvPicPr>
          <p:cNvPr id="238" name="Picture 237"/>
          <p:cNvPicPr>
            <a:picLocks noChangeAspect="1"/>
          </p:cNvPicPr>
          <p:nvPr/>
        </p:nvPicPr>
        <p:blipFill>
          <a:blip r:embed="rId38"/>
          <a:stretch>
            <a:fillRect/>
          </a:stretch>
        </p:blipFill>
        <p:spPr>
          <a:xfrm rot="21126410">
            <a:off x="9082654" y="2969468"/>
            <a:ext cx="348787" cy="358753"/>
          </a:xfrm>
          <a:prstGeom prst="rect">
            <a:avLst/>
          </a:prstGeom>
        </p:spPr>
      </p:pic>
      <p:pic>
        <p:nvPicPr>
          <p:cNvPr id="239" name="Picture 238"/>
          <p:cNvPicPr>
            <a:picLocks noChangeAspect="1"/>
          </p:cNvPicPr>
          <p:nvPr/>
        </p:nvPicPr>
        <p:blipFill>
          <a:blip r:embed="rId38"/>
          <a:stretch>
            <a:fillRect/>
          </a:stretch>
        </p:blipFill>
        <p:spPr>
          <a:xfrm rot="15462036">
            <a:off x="9657332" y="2726230"/>
            <a:ext cx="348787" cy="358753"/>
          </a:xfrm>
          <a:prstGeom prst="rect">
            <a:avLst/>
          </a:prstGeom>
        </p:spPr>
      </p:pic>
      <p:pic>
        <p:nvPicPr>
          <p:cNvPr id="240" name="Picture 239"/>
          <p:cNvPicPr>
            <a:picLocks noChangeAspect="1"/>
          </p:cNvPicPr>
          <p:nvPr/>
        </p:nvPicPr>
        <p:blipFill>
          <a:blip r:embed="rId38"/>
          <a:stretch>
            <a:fillRect/>
          </a:stretch>
        </p:blipFill>
        <p:spPr>
          <a:xfrm rot="10800000">
            <a:off x="9491395" y="2288027"/>
            <a:ext cx="348787" cy="358753"/>
          </a:xfrm>
          <a:prstGeom prst="rect">
            <a:avLst/>
          </a:prstGeom>
        </p:spPr>
      </p:pic>
      <p:pic>
        <p:nvPicPr>
          <p:cNvPr id="241" name="Picture 240"/>
          <p:cNvPicPr>
            <a:picLocks noChangeAspect="1"/>
          </p:cNvPicPr>
          <p:nvPr/>
        </p:nvPicPr>
        <p:blipFill>
          <a:blip r:embed="rId37"/>
          <a:stretch>
            <a:fillRect/>
          </a:stretch>
        </p:blipFill>
        <p:spPr>
          <a:xfrm rot="21308809">
            <a:off x="7951196" y="1210424"/>
            <a:ext cx="223226" cy="216462"/>
          </a:xfrm>
          <a:prstGeom prst="rect">
            <a:avLst/>
          </a:prstGeom>
        </p:spPr>
      </p:pic>
      <p:pic>
        <p:nvPicPr>
          <p:cNvPr id="242" name="Picture 241"/>
          <p:cNvPicPr>
            <a:picLocks noChangeAspect="1"/>
          </p:cNvPicPr>
          <p:nvPr/>
        </p:nvPicPr>
        <p:blipFill>
          <a:blip r:embed="rId37"/>
          <a:stretch>
            <a:fillRect/>
          </a:stretch>
        </p:blipFill>
        <p:spPr>
          <a:xfrm rot="14534725">
            <a:off x="7827695" y="1704442"/>
            <a:ext cx="223226" cy="216462"/>
          </a:xfrm>
          <a:prstGeom prst="rect">
            <a:avLst/>
          </a:prstGeom>
        </p:spPr>
      </p:pic>
      <p:pic>
        <p:nvPicPr>
          <p:cNvPr id="243" name="Picture 242"/>
          <p:cNvPicPr>
            <a:picLocks noChangeAspect="1"/>
          </p:cNvPicPr>
          <p:nvPr/>
        </p:nvPicPr>
        <p:blipFill>
          <a:blip r:embed="rId37"/>
          <a:stretch>
            <a:fillRect/>
          </a:stretch>
        </p:blipFill>
        <p:spPr>
          <a:xfrm rot="20142543">
            <a:off x="7372339" y="1964018"/>
            <a:ext cx="223226" cy="216462"/>
          </a:xfrm>
          <a:prstGeom prst="rect">
            <a:avLst/>
          </a:prstGeom>
        </p:spPr>
      </p:pic>
      <p:sp>
        <p:nvSpPr>
          <p:cNvPr id="105" name="Footer Placeholder 4"/>
          <p:cNvSpPr>
            <a:spLocks noGrp="1"/>
          </p:cNvSpPr>
          <p:nvPr>
            <p:ph type="ftr" sz="quarter" idx="11"/>
          </p:nvPr>
        </p:nvSpPr>
        <p:spPr>
          <a:xfrm>
            <a:off x="374649" y="6144322"/>
            <a:ext cx="10679113" cy="572340"/>
          </a:xfrm>
        </p:spPr>
        <p:txBody>
          <a:bodyPr lIns="91440" tIns="0" rIns="91440" bIns="45720" anchor="b" anchorCtr="0"/>
          <a:lstStyle/>
          <a:p>
            <a:pPr>
              <a:lnSpc>
                <a:spcPct val="90000"/>
              </a:lnSpc>
              <a:spcBef>
                <a:spcPts val="200"/>
              </a:spcBef>
            </a:pPr>
            <a:r>
              <a:rPr lang="en-US" sz="1100" dirty="0"/>
              <a:t>FC, crystallizable fragment; FcRn, neonatal Fc receptor; gMG, generalized myasthenia gravis; IgA, immunoglobulin A; IgG, immunoglobulin G; IgM, immunoglobulin M.</a:t>
            </a:r>
            <a:endParaRPr lang="en-US" sz="1100" dirty="0"/>
          </a:p>
          <a:p>
            <a:pPr>
              <a:lnSpc>
                <a:spcPct val="90000"/>
              </a:lnSpc>
              <a:spcBef>
                <a:spcPts val="200"/>
              </a:spcBef>
            </a:pPr>
            <a:r>
              <a:rPr lang="en-US" sz="1100" b="1" dirty="0"/>
              <a:t>1.</a:t>
            </a:r>
            <a:r>
              <a:rPr lang="en-US" sz="1100" dirty="0"/>
              <a:t> Sesarman A, et al. </a:t>
            </a:r>
            <a:r>
              <a:rPr lang="en-US" sz="1100" i="1" dirty="0"/>
              <a:t>Cell Mol Life Sci. </a:t>
            </a:r>
            <a:r>
              <a:rPr lang="en-US" sz="1100" dirty="0"/>
              <a:t>2010;67(15):2533-2550. </a:t>
            </a:r>
            <a:r>
              <a:rPr lang="en-US" sz="1100" b="1" dirty="0"/>
              <a:t>2.</a:t>
            </a:r>
            <a:r>
              <a:rPr lang="en-US" sz="1100" dirty="0"/>
              <a:t> </a:t>
            </a:r>
            <a:r>
              <a:rPr lang="nl-NL" sz="1100" dirty="0"/>
              <a:t>Ulrichts P, et al. </a:t>
            </a:r>
            <a:r>
              <a:rPr lang="nl-NL" sz="1100" i="1" dirty="0"/>
              <a:t>J Clin Invest. </a:t>
            </a:r>
            <a:r>
              <a:rPr lang="nl-NL" sz="1100" dirty="0"/>
              <a:t>2018;128(10):4372-4386. </a:t>
            </a:r>
            <a:r>
              <a:rPr lang="nl-NL" sz="1100" b="1" dirty="0"/>
              <a:t>3.</a:t>
            </a:r>
            <a:r>
              <a:rPr lang="nl-NL" sz="1100" dirty="0"/>
              <a:t> Vaccaro C, et al. </a:t>
            </a:r>
            <a:r>
              <a:rPr lang="nl-NL" sz="1100" i="1" dirty="0"/>
              <a:t>Nat Biotech. </a:t>
            </a:r>
            <a:r>
              <a:rPr lang="nl-NL" sz="1100" dirty="0"/>
              <a:t>2005;23(10):1283-1288. </a:t>
            </a:r>
            <a:br>
              <a:rPr lang="nl-NL" sz="1100" dirty="0"/>
            </a:br>
            <a:r>
              <a:rPr lang="nl-NL" sz="1100" b="1" dirty="0"/>
              <a:t>4.</a:t>
            </a:r>
            <a:r>
              <a:rPr lang="nl-NL" sz="1100" dirty="0"/>
              <a:t> Howard JF Jr, et al. </a:t>
            </a:r>
            <a:r>
              <a:rPr lang="nl-NL" sz="1100" i="1" dirty="0"/>
              <a:t>Lancet Neurol</a:t>
            </a:r>
            <a:r>
              <a:rPr lang="nl-NL" sz="1100" dirty="0"/>
              <a:t>. 2021;20(7):526-536. </a:t>
            </a:r>
            <a:r>
              <a:rPr lang="nl-NL" sz="1100" b="1" dirty="0"/>
              <a:t>5.</a:t>
            </a:r>
            <a:r>
              <a:rPr lang="en-US" sz="1100" dirty="0"/>
              <a:t> argenx Data on File, 2022.</a:t>
            </a:r>
            <a:endParaRPr lang="nl-NL"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1"/>
          <p:cNvSpPr>
            <a:spLocks noGrp="1"/>
          </p:cNvSpPr>
          <p:nvPr>
            <p:ph type="title"/>
          </p:nvPr>
        </p:nvSpPr>
        <p:spPr/>
        <p:txBody>
          <a:bodyPr/>
          <a:lstStyle/>
          <a:p>
            <a:r>
              <a:rPr lang="en-US" dirty="0"/>
              <a:t>ADAPT+ Study Design</a:t>
            </a:r>
            <a:endParaRPr lang="en-US" dirty="0"/>
          </a:p>
        </p:txBody>
      </p:sp>
      <p:sp>
        <p:nvSpPr>
          <p:cNvPr id="5" name="Slide Number Placeholder 4"/>
          <p:cNvSpPr>
            <a:spLocks noGrp="1"/>
          </p:cNvSpPr>
          <p:nvPr>
            <p:ph type="sldNum" sz="quarter" idx="12"/>
          </p:nvPr>
        </p:nvSpPr>
        <p:spPr/>
        <p:txBody>
          <a:bodyPr/>
          <a:lstStyle/>
          <a:p>
            <a:fld id="{F72CE451-38B6-4970-B200-7962877A3A8C}" type="slidenum">
              <a:rPr lang="en-US" smtClean="0"/>
            </a:fld>
            <a:endParaRPr lang="en-US" dirty="0"/>
          </a:p>
        </p:txBody>
      </p:sp>
      <p:sp>
        <p:nvSpPr>
          <p:cNvPr id="4" name="Footer Placeholder 3"/>
          <p:cNvSpPr>
            <a:spLocks noGrp="1"/>
          </p:cNvSpPr>
          <p:nvPr>
            <p:ph type="ftr" sz="quarter" idx="11"/>
          </p:nvPr>
        </p:nvSpPr>
        <p:spPr>
          <a:xfrm>
            <a:off x="374461" y="6042428"/>
            <a:ext cx="10679021" cy="772838"/>
          </a:xfrm>
          <a:prstGeom prst="rect">
            <a:avLst/>
          </a:prstGeom>
        </p:spPr>
        <p:txBody>
          <a:bodyPr wrap="square"/>
          <a:lstStyle/>
          <a:p>
            <a:r>
              <a:rPr lang="en-IN" sz="1000" dirty="0">
                <a:solidFill>
                  <a:srgbClr val="727272"/>
                </a:solidFill>
                <a:effectLst>
                  <a:glow>
                    <a:srgbClr val="000000"/>
                  </a:glow>
                </a:effectLst>
              </a:rPr>
              <a:t>AChR-Ab, acetylcholine receptor antibody; EFG, efgartigimod; gMG, generalized myasthenia gravis; </a:t>
            </a:r>
            <a:r>
              <a:rPr lang="en-US" sz="1000" kern="0" dirty="0">
                <a:solidFill>
                  <a:srgbClr val="727272"/>
                </a:solidFill>
                <a:effectLst>
                  <a:glow>
                    <a:srgbClr val="000000"/>
                  </a:glow>
                </a:effectLst>
                <a:cs typeface="Arial" panose="020B0604020202020204" pitchFamily="34" charset="0"/>
                <a:sym typeface="Symbol" panose="05050102010706020507" pitchFamily="18" charset="2"/>
              </a:rPr>
              <a:t>IgG, immunoglobulin G;</a:t>
            </a:r>
            <a:r>
              <a:rPr lang="en-IN" sz="1000" dirty="0">
                <a:solidFill>
                  <a:srgbClr val="727272"/>
                </a:solidFill>
                <a:effectLst>
                  <a:glow>
                    <a:srgbClr val="000000"/>
                  </a:glow>
                </a:effectLst>
              </a:rPr>
              <a:t> IV, intravenous; </a:t>
            </a:r>
            <a:r>
              <a:rPr lang="en-US" sz="1000" dirty="0">
                <a:solidFill>
                  <a:srgbClr val="727272"/>
                </a:solidFill>
                <a:effectLst>
                  <a:glow>
                    <a:srgbClr val="000000"/>
                  </a:glow>
                </a:effectLst>
              </a:rPr>
              <a:t>MG-ADL, Myasthenia Gravis Activities of Daily Living; MGFA, Myasthenia Gravis Foundation of America; PBO, placebo. Note: Patients requiring rescue therapy discontinued from the study treatment. </a:t>
            </a:r>
            <a:r>
              <a:rPr lang="en-US" sz="1000" baseline="30000" dirty="0">
                <a:solidFill>
                  <a:srgbClr val="727272"/>
                </a:solidFill>
                <a:effectLst>
                  <a:glow>
                    <a:srgbClr val="000000"/>
                  </a:glow>
                </a:effectLst>
              </a:rPr>
              <a:t>a</a:t>
            </a:r>
            <a:r>
              <a:rPr lang="en-US" sz="1000" dirty="0">
                <a:solidFill>
                  <a:srgbClr val="727272"/>
                </a:solidFill>
                <a:effectLst>
                  <a:glow>
                    <a:srgbClr val="000000"/>
                  </a:glow>
                </a:effectLst>
              </a:rPr>
              <a:t>50% of the score attributed to nonocular items. </a:t>
            </a:r>
            <a:r>
              <a:rPr lang="en-IN" sz="1000" baseline="30000" dirty="0">
                <a:solidFill>
                  <a:srgbClr val="727272"/>
                </a:solidFill>
                <a:effectLst>
                  <a:glow>
                    <a:srgbClr val="000000"/>
                  </a:glow>
                </a:effectLst>
              </a:rPr>
              <a:t>b</a:t>
            </a:r>
            <a:r>
              <a:rPr lang="en-IN" sz="1000" dirty="0">
                <a:solidFill>
                  <a:srgbClr val="727272"/>
                </a:solidFill>
                <a:effectLst>
                  <a:glow>
                    <a:srgbClr val="000000"/>
                  </a:glow>
                </a:effectLst>
              </a:rPr>
              <a:t>Acetylcholinesterase inhibitor, steroid +/or </a:t>
            </a:r>
            <a:r>
              <a:rPr lang="fr-FR" sz="1000" dirty="0">
                <a:solidFill>
                  <a:srgbClr val="727272"/>
                </a:solidFill>
                <a:effectLst>
                  <a:glow>
                    <a:srgbClr val="000000"/>
                  </a:glow>
                </a:effectLst>
              </a:rPr>
              <a:t>nonsteroidal immunosuppressive therapy</a:t>
            </a:r>
            <a:r>
              <a:rPr lang="en-IN" sz="1000" dirty="0">
                <a:solidFill>
                  <a:srgbClr val="727272"/>
                </a:solidFill>
                <a:effectLst>
                  <a:glow>
                    <a:srgbClr val="000000"/>
                  </a:glow>
                </a:effectLst>
              </a:rPr>
              <a:t> (for the duration of the trial). </a:t>
            </a:r>
            <a:r>
              <a:rPr lang="en-IN" sz="1000" baseline="30000" dirty="0">
                <a:solidFill>
                  <a:srgbClr val="727272"/>
                </a:solidFill>
                <a:effectLst>
                  <a:glow>
                    <a:srgbClr val="000000"/>
                  </a:glow>
                </a:effectLst>
              </a:rPr>
              <a:t>c</a:t>
            </a:r>
            <a:r>
              <a:rPr lang="en-IN" sz="1000" dirty="0">
                <a:solidFill>
                  <a:srgbClr val="727272"/>
                </a:solidFill>
                <a:effectLst>
                  <a:glow>
                    <a:srgbClr val="000000"/>
                  </a:glow>
                </a:effectLst>
              </a:rPr>
              <a:t>Based on clinical evaluation. Patients needed to have an MG-ADL score ≥5 (&gt;50% from nonocular items) and needed to have a reduction in MG-ADL total score &lt;2 points from study/cycle baseline to be eligible to receive a new cycle. </a:t>
            </a:r>
            <a:r>
              <a:rPr lang="en-US" sz="1000" b="1" dirty="0">
                <a:solidFill>
                  <a:srgbClr val="727272"/>
                </a:solidFill>
              </a:rPr>
              <a:t>1. </a:t>
            </a:r>
            <a:r>
              <a:rPr lang="en-US" sz="1000" dirty="0">
                <a:solidFill>
                  <a:srgbClr val="727272"/>
                </a:solidFill>
              </a:rPr>
              <a:t>Howard JF Jr, et al. </a:t>
            </a:r>
            <a:r>
              <a:rPr lang="en-US" sz="1000" i="1" dirty="0">
                <a:solidFill>
                  <a:srgbClr val="727272"/>
                </a:solidFill>
              </a:rPr>
              <a:t>Lancet Neurol</a:t>
            </a:r>
            <a:r>
              <a:rPr lang="en-US" sz="1000" dirty="0">
                <a:solidFill>
                  <a:srgbClr val="727272"/>
                </a:solidFill>
              </a:rPr>
              <a:t>. 2021;20(7):526-536. </a:t>
            </a:r>
            <a:endParaRPr lang="en-US" sz="1000" dirty="0">
              <a:solidFill>
                <a:srgbClr val="727272"/>
              </a:solidFill>
            </a:endParaRPr>
          </a:p>
        </p:txBody>
      </p:sp>
      <p:sp>
        <p:nvSpPr>
          <p:cNvPr id="206" name="TextBox 205"/>
          <p:cNvSpPr txBox="1"/>
          <p:nvPr/>
        </p:nvSpPr>
        <p:spPr>
          <a:xfrm>
            <a:off x="284880" y="2033756"/>
            <a:ext cx="1374710" cy="2267287"/>
          </a:xfrm>
          <a:prstGeom prst="rect">
            <a:avLst/>
          </a:prstGeom>
          <a:noFill/>
        </p:spPr>
        <p:txBody>
          <a:bodyPr wrap="square" rtlCol="0" anchor="ctr">
            <a:spAutoFit/>
          </a:bodyPr>
          <a:lstStyle/>
          <a:p>
            <a:pPr defTabSz="914400">
              <a:spcBef>
                <a:spcPts val="400"/>
              </a:spcBef>
              <a:spcAft>
                <a:spcPts val="400"/>
              </a:spcAft>
              <a:defRPr/>
            </a:pPr>
            <a:r>
              <a:rPr lang="en-US" sz="1200" b="1" kern="0" dirty="0">
                <a:solidFill>
                  <a:schemeClr val="tx2"/>
                </a:solidFill>
                <a:effectLst>
                  <a:glow>
                    <a:srgbClr val="000000"/>
                  </a:glow>
                </a:effectLst>
                <a:cs typeface="Arial" panose="020B0604020202020204" pitchFamily="34" charset="0"/>
                <a:sym typeface="Symbol" panose="05050102010706020507" pitchFamily="18" charset="2"/>
              </a:rPr>
              <a:t>2 weeks screening</a:t>
            </a:r>
            <a:endParaRPr lang="en-US" sz="1200" b="1" kern="0" dirty="0">
              <a:solidFill>
                <a:schemeClr val="tx2"/>
              </a:solidFill>
              <a:effectLst>
                <a:glow>
                  <a:srgbClr val="000000"/>
                </a:glow>
              </a:effectLst>
              <a:cs typeface="Arial" panose="020B0604020202020204" pitchFamily="34" charset="0"/>
            </a:endParaRPr>
          </a:p>
          <a:p>
            <a:pPr defTabSz="914400">
              <a:spcBef>
                <a:spcPts val="400"/>
              </a:spcBef>
              <a:spcAft>
                <a:spcPts val="400"/>
              </a:spcAft>
              <a:defRPr/>
            </a:pPr>
            <a:r>
              <a:rPr lang="en-US" sz="1200" kern="0" dirty="0">
                <a:solidFill>
                  <a:schemeClr val="tx2"/>
                </a:solidFill>
                <a:effectLst>
                  <a:glow>
                    <a:srgbClr val="000000"/>
                  </a:glow>
                </a:effectLst>
                <a:cs typeface="Arial" panose="020B0604020202020204" pitchFamily="34" charset="0"/>
                <a:sym typeface="Symbol" panose="05050102010706020507" pitchFamily="18" charset="2"/>
              </a:rPr>
              <a:t>MGFA Class II, </a:t>
            </a:r>
            <a:br>
              <a:rPr lang="en-US" sz="1200" kern="0" dirty="0">
                <a:solidFill>
                  <a:schemeClr val="tx2"/>
                </a:solidFill>
                <a:effectLst>
                  <a:glow>
                    <a:srgbClr val="000000"/>
                  </a:glow>
                </a:effectLst>
                <a:cs typeface="Arial" panose="020B0604020202020204" pitchFamily="34" charset="0"/>
                <a:sym typeface="Symbol" panose="05050102010706020507" pitchFamily="18" charset="2"/>
              </a:rPr>
            </a:br>
            <a:r>
              <a:rPr lang="en-US" sz="1200" kern="0" dirty="0">
                <a:solidFill>
                  <a:schemeClr val="tx2"/>
                </a:solidFill>
                <a:effectLst>
                  <a:glow>
                    <a:srgbClr val="000000"/>
                  </a:glow>
                </a:effectLst>
                <a:cs typeface="Arial" panose="020B0604020202020204" pitchFamily="34" charset="0"/>
                <a:sym typeface="Symbol" panose="05050102010706020507" pitchFamily="18" charset="2"/>
              </a:rPr>
              <a:t>III, IV</a:t>
            </a:r>
            <a:endParaRPr lang="en-US" sz="1200" kern="0" dirty="0">
              <a:solidFill>
                <a:schemeClr val="tx2"/>
              </a:solidFill>
              <a:effectLst>
                <a:glow>
                  <a:srgbClr val="000000"/>
                </a:glow>
              </a:effectLst>
              <a:cs typeface="Arial" panose="020B0604020202020204" pitchFamily="34" charset="0"/>
              <a:sym typeface="Symbol" panose="05050102010706020507" pitchFamily="18" charset="2"/>
            </a:endParaRPr>
          </a:p>
          <a:p>
            <a:pPr defTabSz="457200">
              <a:spcBef>
                <a:spcPts val="400"/>
              </a:spcBef>
              <a:spcAft>
                <a:spcPts val="400"/>
              </a:spcAft>
              <a:defRPr/>
            </a:pPr>
            <a:r>
              <a:rPr lang="en-US" sz="1200" kern="0" dirty="0">
                <a:solidFill>
                  <a:schemeClr val="tx2"/>
                </a:solidFill>
                <a:effectLst>
                  <a:glow>
                    <a:srgbClr val="000000"/>
                  </a:glow>
                </a:effectLst>
                <a:cs typeface="Arial" panose="020B0604020202020204" pitchFamily="34" charset="0"/>
                <a:sym typeface="Symbol" panose="05050102010706020507" pitchFamily="18" charset="2"/>
              </a:rPr>
              <a:t>AChR-Ab positive or negative</a:t>
            </a:r>
            <a:endParaRPr lang="en-US" sz="1200" kern="0" dirty="0">
              <a:solidFill>
                <a:schemeClr val="tx2"/>
              </a:solidFill>
              <a:effectLst>
                <a:glow>
                  <a:srgbClr val="000000"/>
                </a:glow>
              </a:effectLst>
              <a:cs typeface="Arial" panose="020B0604020202020204" pitchFamily="34" charset="0"/>
              <a:sym typeface="Symbol" panose="05050102010706020507" pitchFamily="18" charset="2"/>
            </a:endParaRPr>
          </a:p>
          <a:p>
            <a:pPr defTabSz="457200">
              <a:spcBef>
                <a:spcPts val="400"/>
              </a:spcBef>
              <a:spcAft>
                <a:spcPts val="400"/>
              </a:spcAft>
              <a:defRPr/>
            </a:pPr>
            <a:r>
              <a:rPr lang="en-US" sz="1200" kern="0" dirty="0">
                <a:solidFill>
                  <a:schemeClr val="tx2"/>
                </a:solidFill>
                <a:effectLst>
                  <a:glow>
                    <a:srgbClr val="000000"/>
                  </a:glow>
                </a:effectLst>
                <a:cs typeface="Arial" panose="020B0604020202020204" pitchFamily="34" charset="0"/>
                <a:sym typeface="Symbol" panose="05050102010706020507" pitchFamily="18" charset="2"/>
              </a:rPr>
              <a:t>MG-ADL score ≥5</a:t>
            </a:r>
            <a:r>
              <a:rPr lang="en-US" sz="1200" kern="0" baseline="30000" dirty="0">
                <a:solidFill>
                  <a:schemeClr val="tx2"/>
                </a:solidFill>
                <a:effectLst>
                  <a:glow>
                    <a:srgbClr val="000000"/>
                  </a:glow>
                </a:effectLst>
                <a:cs typeface="Arial" panose="020B0604020202020204" pitchFamily="34" charset="0"/>
                <a:sym typeface="Symbol" panose="05050102010706020507" pitchFamily="18" charset="2"/>
              </a:rPr>
              <a:t>a</a:t>
            </a:r>
            <a:endParaRPr lang="en-US" sz="1200" kern="0" baseline="30000" dirty="0">
              <a:solidFill>
                <a:schemeClr val="tx2"/>
              </a:solidFill>
              <a:effectLst>
                <a:glow>
                  <a:srgbClr val="000000"/>
                </a:glow>
              </a:effectLst>
              <a:cs typeface="Arial" panose="020B0604020202020204" pitchFamily="34" charset="0"/>
              <a:sym typeface="Symbol" panose="05050102010706020507" pitchFamily="18" charset="2"/>
            </a:endParaRPr>
          </a:p>
          <a:p>
            <a:pPr defTabSz="457200">
              <a:spcBef>
                <a:spcPts val="400"/>
              </a:spcBef>
              <a:spcAft>
                <a:spcPts val="400"/>
              </a:spcAft>
              <a:defRPr/>
            </a:pPr>
            <a:r>
              <a:rPr lang="en-US" sz="1200" kern="0" dirty="0">
                <a:solidFill>
                  <a:schemeClr val="tx2"/>
                </a:solidFill>
                <a:effectLst>
                  <a:glow>
                    <a:srgbClr val="000000"/>
                  </a:glow>
                </a:effectLst>
                <a:cs typeface="Arial" panose="020B0604020202020204" pitchFamily="34" charset="0"/>
                <a:sym typeface="Symbol" panose="05050102010706020507" pitchFamily="18" charset="2"/>
              </a:rPr>
              <a:t>On ≥1 stable gMG treatment</a:t>
            </a:r>
            <a:r>
              <a:rPr lang="en-US" sz="1200" kern="0" baseline="30000" dirty="0">
                <a:solidFill>
                  <a:schemeClr val="tx2"/>
                </a:solidFill>
                <a:effectLst>
                  <a:glow>
                    <a:srgbClr val="000000"/>
                  </a:glow>
                </a:effectLst>
                <a:cs typeface="Arial" panose="020B0604020202020204" pitchFamily="34" charset="0"/>
                <a:sym typeface="Symbol" panose="05050102010706020507" pitchFamily="18" charset="2"/>
              </a:rPr>
              <a:t>b</a:t>
            </a:r>
            <a:endParaRPr lang="en-US" sz="1200" kern="0" baseline="30000" dirty="0">
              <a:solidFill>
                <a:schemeClr val="tx2"/>
              </a:solidFill>
              <a:effectLst>
                <a:glow>
                  <a:srgbClr val="000000"/>
                </a:glow>
              </a:effectLst>
              <a:cs typeface="Arial" panose="020B0604020202020204" pitchFamily="34" charset="0"/>
              <a:sym typeface="Symbol" panose="05050102010706020507" pitchFamily="18" charset="2"/>
            </a:endParaRPr>
          </a:p>
          <a:p>
            <a:pPr defTabSz="457200">
              <a:spcBef>
                <a:spcPts val="400"/>
              </a:spcBef>
              <a:spcAft>
                <a:spcPts val="400"/>
              </a:spcAft>
              <a:defRPr/>
            </a:pPr>
            <a:r>
              <a:rPr lang="en-US" sz="1200" kern="0" dirty="0">
                <a:solidFill>
                  <a:schemeClr val="tx2"/>
                </a:solidFill>
                <a:effectLst>
                  <a:glow>
                    <a:srgbClr val="000000"/>
                  </a:glow>
                </a:effectLst>
                <a:cs typeface="Arial" panose="020B0604020202020204" pitchFamily="34" charset="0"/>
                <a:sym typeface="Symbol" panose="05050102010706020507" pitchFamily="18" charset="2"/>
              </a:rPr>
              <a:t>IgG ≥6 g/L</a:t>
            </a:r>
            <a:endParaRPr lang="en-US" sz="1200" kern="0" dirty="0">
              <a:solidFill>
                <a:schemeClr val="tx2"/>
              </a:solidFill>
              <a:effectLst>
                <a:glow>
                  <a:srgbClr val="000000"/>
                </a:glow>
              </a:effectLst>
              <a:cs typeface="Arial" panose="020B0604020202020204" pitchFamily="34" charset="0"/>
              <a:sym typeface="Symbol" panose="05050102010706020507" pitchFamily="18" charset="2"/>
            </a:endParaRPr>
          </a:p>
        </p:txBody>
      </p:sp>
      <p:sp>
        <p:nvSpPr>
          <p:cNvPr id="210" name="Arrow: Right 92"/>
          <p:cNvSpPr/>
          <p:nvPr/>
        </p:nvSpPr>
        <p:spPr>
          <a:xfrm>
            <a:off x="2782501" y="2316001"/>
            <a:ext cx="818364" cy="407061"/>
          </a:xfrm>
          <a:prstGeom prst="rightArrow">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216" name="Arrow: Right 92"/>
          <p:cNvSpPr/>
          <p:nvPr/>
        </p:nvSpPr>
        <p:spPr>
          <a:xfrm>
            <a:off x="4189418" y="2330450"/>
            <a:ext cx="818364" cy="407061"/>
          </a:xfrm>
          <a:prstGeom prst="rightArrow">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219" name="TextBox 218"/>
          <p:cNvSpPr txBox="1"/>
          <p:nvPr/>
        </p:nvSpPr>
        <p:spPr>
          <a:xfrm>
            <a:off x="7291161" y="1018463"/>
            <a:ext cx="3155623" cy="754694"/>
          </a:xfrm>
          <a:prstGeom prst="roundRect">
            <a:avLst>
              <a:gd name="adj" fmla="val 50000"/>
            </a:avLst>
          </a:prstGeom>
          <a:solidFill>
            <a:schemeClr val="accent3"/>
          </a:solidFill>
          <a:effectLst/>
        </p:spPr>
        <p:txBody>
          <a:bodyPr wrap="square" lIns="36000" rIns="36000" rtlCol="0" anchor="ctr">
            <a:noAutofit/>
          </a:bodyPr>
          <a:lstStyle>
            <a:defPPr>
              <a:defRPr lang="en-US"/>
            </a:defPPr>
            <a:lvl1pPr algn="ctr" defTabSz="914400">
              <a:lnSpc>
                <a:spcPct val="88000"/>
              </a:lnSpc>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prstClr val="white"/>
                </a:solidFill>
                <a:effectLst>
                  <a:glow>
                    <a:srgbClr val="000000"/>
                  </a:glow>
                </a:effectLst>
                <a:uLnTx/>
                <a:uFillTx/>
                <a:cs typeface="Arial" panose="020B0604020202020204" pitchFamily="34" charset="0"/>
              </a:rPr>
              <a:t>ADAPT+</a:t>
            </a:r>
            <a:endParaRPr kumimoji="0" lang="en-US" sz="1600" b="1" i="0" u="none" strike="noStrike" kern="0" cap="none" spc="0" normalizeH="0" baseline="30000" noProof="0" dirty="0">
              <a:ln>
                <a:noFill/>
              </a:ln>
              <a:solidFill>
                <a:prstClr val="white"/>
              </a:solidFill>
              <a:effectLst>
                <a:glow>
                  <a:srgbClr val="000000"/>
                </a:glow>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sz="1500" b="1" i="0" u="none" strike="noStrike" kern="0" cap="none" spc="0" normalizeH="0" baseline="0" noProof="0" dirty="0">
                <a:ln>
                  <a:noFill/>
                </a:ln>
                <a:solidFill>
                  <a:prstClr val="white"/>
                </a:solidFill>
                <a:effectLst>
                  <a:glow>
                    <a:srgbClr val="000000"/>
                  </a:glow>
                </a:effectLst>
                <a:uLnTx/>
                <a:uFillTx/>
                <a:cs typeface="Arial" panose="020B0604020202020204" pitchFamily="34" charset="0"/>
              </a:rPr>
              <a:t>(</a:t>
            </a:r>
            <a:r>
              <a:rPr kumimoji="0" lang="en-US" sz="1600" b="0" i="0" u="none" strike="noStrike" kern="0" cap="none" spc="0" normalizeH="0" baseline="0" noProof="0" dirty="0">
                <a:ln>
                  <a:noFill/>
                </a:ln>
                <a:solidFill>
                  <a:prstClr val="white"/>
                </a:solidFill>
                <a:effectLst>
                  <a:glow>
                    <a:srgbClr val="000000"/>
                  </a:glow>
                </a:effectLst>
                <a:uLnTx/>
                <a:uFillTx/>
                <a:cs typeface="Arial" panose="020B0604020202020204" pitchFamily="34" charset="0"/>
              </a:rPr>
              <a:t>Open-label efgartigimod)</a:t>
            </a:r>
            <a:endParaRPr kumimoji="0" lang="en-US" sz="1500" b="0" i="1" u="none" strike="noStrike" kern="0" cap="none" spc="0" normalizeH="0" baseline="0" noProof="0" dirty="0">
              <a:ln>
                <a:noFill/>
              </a:ln>
              <a:solidFill>
                <a:prstClr val="white"/>
              </a:solidFill>
              <a:effectLst>
                <a:glow>
                  <a:srgbClr val="000000"/>
                </a:glow>
              </a:effectLst>
              <a:uLnTx/>
              <a:uFillTx/>
              <a:cs typeface="Arial" panose="020B0604020202020204" pitchFamily="34" charset="0"/>
            </a:endParaRPr>
          </a:p>
        </p:txBody>
      </p:sp>
      <p:sp>
        <p:nvSpPr>
          <p:cNvPr id="220" name="TextBox 219"/>
          <p:cNvSpPr txBox="1"/>
          <p:nvPr/>
        </p:nvSpPr>
        <p:spPr>
          <a:xfrm>
            <a:off x="7611689" y="1809447"/>
            <a:ext cx="2915740" cy="307777"/>
          </a:xfrm>
          <a:prstGeom prst="rect">
            <a:avLst/>
          </a:prstGeom>
          <a:noFill/>
        </p:spPr>
        <p:txBody>
          <a:bodyPr wrap="square" rtlCol="0">
            <a:spAutoFit/>
          </a:bodyPr>
          <a:lstStyle/>
          <a:p>
            <a:pPr algn="ctr">
              <a:spcBef>
                <a:spcPts val="300"/>
              </a:spcBef>
              <a:spcAft>
                <a:spcPts val="300"/>
              </a:spcAft>
              <a:defRPr/>
            </a:pPr>
            <a:r>
              <a:rPr lang="en-US" sz="1400" b="1" kern="0" dirty="0">
                <a:solidFill>
                  <a:srgbClr val="727272"/>
                </a:solidFill>
                <a:effectLst>
                  <a:glow>
                    <a:srgbClr val="000000"/>
                  </a:glow>
                </a:effectLst>
                <a:cs typeface="Arial" panose="020B0604020202020204" pitchFamily="34" charset="0"/>
              </a:rPr>
              <a:t>≤3 years</a:t>
            </a:r>
            <a:endParaRPr lang="fr-FR" sz="1400" b="1" kern="0" dirty="0">
              <a:solidFill>
                <a:srgbClr val="727272"/>
              </a:solidFill>
              <a:effectLst>
                <a:glow>
                  <a:srgbClr val="000000"/>
                </a:glow>
              </a:effectLst>
              <a:cs typeface="Arial" panose="020B0604020202020204" pitchFamily="34" charset="0"/>
            </a:endParaRPr>
          </a:p>
        </p:txBody>
      </p:sp>
      <p:sp>
        <p:nvSpPr>
          <p:cNvPr id="224" name="TextBox 223"/>
          <p:cNvSpPr txBox="1"/>
          <p:nvPr/>
        </p:nvSpPr>
        <p:spPr>
          <a:xfrm>
            <a:off x="3138517" y="1859655"/>
            <a:ext cx="1258358" cy="215444"/>
          </a:xfrm>
          <a:prstGeom prst="rect">
            <a:avLst/>
          </a:prstGeom>
          <a:noFill/>
        </p:spPr>
        <p:txBody>
          <a:bodyPr wrap="none" lIns="0" tIns="0" rIns="0" bIns="0" rtlCol="0" anchor="ctr" anchorCtr="0">
            <a:spAutoFit/>
          </a:bodyPr>
          <a:lstStyle/>
          <a:p>
            <a:pPr algn="ctr" defTabSz="914400">
              <a:defRPr/>
            </a:pPr>
            <a:r>
              <a:rPr lang="en-US" sz="1400" b="1" kern="0" dirty="0">
                <a:solidFill>
                  <a:srgbClr val="727272"/>
                </a:solidFill>
                <a:effectLst>
                  <a:glow>
                    <a:srgbClr val="000000"/>
                  </a:glow>
                </a:effectLst>
                <a:cs typeface="Arial" panose="020B0604020202020204" pitchFamily="34" charset="0"/>
              </a:rPr>
              <a:t>26 wk (≤3 cycles)</a:t>
            </a:r>
            <a:endParaRPr lang="en-US" sz="1400" b="1" kern="0" dirty="0">
              <a:solidFill>
                <a:srgbClr val="727272"/>
              </a:solidFill>
              <a:effectLst>
                <a:glow>
                  <a:srgbClr val="000000"/>
                </a:glow>
              </a:effectLst>
              <a:cs typeface="Arial" panose="020B0604020202020204" pitchFamily="34" charset="0"/>
            </a:endParaRPr>
          </a:p>
        </p:txBody>
      </p:sp>
      <p:sp>
        <p:nvSpPr>
          <p:cNvPr id="225" name="TextBox 224"/>
          <p:cNvSpPr txBox="1"/>
          <p:nvPr/>
        </p:nvSpPr>
        <p:spPr>
          <a:xfrm>
            <a:off x="2479549" y="1043147"/>
            <a:ext cx="2644297" cy="722985"/>
          </a:xfrm>
          <a:prstGeom prst="roundRect">
            <a:avLst>
              <a:gd name="adj" fmla="val 50000"/>
            </a:avLst>
          </a:prstGeom>
          <a:solidFill>
            <a:schemeClr val="accent3"/>
          </a:solidFill>
          <a:effectLst/>
        </p:spPr>
        <p:txBody>
          <a:bodyPr wrap="square" rtlCol="0" anchor="ctr">
            <a:noAutofit/>
          </a:bodyPr>
          <a:lstStyle>
            <a:defPPr>
              <a:defRPr lang="en-US"/>
            </a:defPPr>
            <a:lvl1pPr algn="ctr" defTabSz="914400">
              <a:lnSpc>
                <a:spcPct val="88000"/>
              </a:lnSpc>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prstClr val="white"/>
                </a:solidFill>
                <a:effectLst>
                  <a:glow>
                    <a:srgbClr val="000000"/>
                  </a:glow>
                </a:effectLst>
                <a:uLnTx/>
                <a:uFillTx/>
                <a:cs typeface="Arial" panose="020B0604020202020204" pitchFamily="34" charset="0"/>
              </a:rPr>
              <a:t>ADAPT</a:t>
            </a:r>
            <a:r>
              <a:rPr kumimoji="0" lang="en-US" sz="1600" b="1" i="0" u="none" strike="noStrike" kern="0" cap="none" spc="0" normalizeH="0" baseline="30000" noProof="0" dirty="0">
                <a:ln>
                  <a:noFill/>
                </a:ln>
                <a:solidFill>
                  <a:prstClr val="white"/>
                </a:solidFill>
                <a:effectLst>
                  <a:glow>
                    <a:srgbClr val="000000"/>
                  </a:glow>
                </a:effectLst>
                <a:uLnTx/>
                <a:uFillTx/>
                <a:cs typeface="Arial" panose="020B0604020202020204" pitchFamily="34" charset="0"/>
              </a:rPr>
              <a:t>1</a:t>
            </a:r>
            <a:r>
              <a:rPr kumimoji="0" lang="en-US" sz="1600" b="1" i="0" u="none" strike="noStrike" kern="0" cap="none" spc="0" normalizeH="0" baseline="0" noProof="0" dirty="0">
                <a:ln>
                  <a:noFill/>
                </a:ln>
                <a:solidFill>
                  <a:prstClr val="white"/>
                </a:solidFill>
                <a:effectLst>
                  <a:glow>
                    <a:srgbClr val="000000"/>
                  </a:glow>
                </a:effectLst>
                <a:uLnTx/>
                <a:uFillTx/>
                <a:cs typeface="Arial" panose="020B0604020202020204" pitchFamily="34" charset="0"/>
              </a:rPr>
              <a:t> </a:t>
            </a:r>
            <a:endParaRPr kumimoji="0" lang="en-US" sz="1600" b="1" i="0" u="none" strike="noStrike" kern="0" cap="none" spc="0" normalizeH="0" baseline="0" noProof="0" dirty="0">
              <a:ln>
                <a:noFill/>
              </a:ln>
              <a:solidFill>
                <a:prstClr val="white"/>
              </a:solidFill>
              <a:effectLst>
                <a:glow>
                  <a:srgbClr val="000000"/>
                </a:glow>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prstClr val="white"/>
                </a:solidFill>
                <a:effectLst>
                  <a:glow>
                    <a:srgbClr val="000000"/>
                  </a:glow>
                </a:effectLst>
                <a:uLnTx/>
                <a:uFillTx/>
                <a:cs typeface="Arial" panose="020B0604020202020204" pitchFamily="34" charset="0"/>
              </a:rPr>
              <a:t>(Placebo controlled)</a:t>
            </a:r>
            <a:endParaRPr kumimoji="0" lang="en-US" sz="1600" b="0" i="0" u="none" strike="noStrike" kern="0" cap="none" spc="0" normalizeH="0" baseline="0" noProof="0" dirty="0">
              <a:ln>
                <a:noFill/>
              </a:ln>
              <a:solidFill>
                <a:prstClr val="white"/>
              </a:solidFill>
              <a:effectLst>
                <a:glow>
                  <a:srgbClr val="000000"/>
                </a:glow>
              </a:effectLst>
              <a:uLnTx/>
              <a:uFillTx/>
              <a:cs typeface="Arial" panose="020B0604020202020204" pitchFamily="34" charset="0"/>
            </a:endParaRPr>
          </a:p>
        </p:txBody>
      </p:sp>
      <p:sp>
        <p:nvSpPr>
          <p:cNvPr id="228" name="Arrow: Right 92"/>
          <p:cNvSpPr/>
          <p:nvPr/>
        </p:nvSpPr>
        <p:spPr>
          <a:xfrm flipV="1">
            <a:off x="2782501" y="3592027"/>
            <a:ext cx="818364" cy="407061"/>
          </a:xfrm>
          <a:prstGeom prst="rightArrow">
            <a:avLst/>
          </a:prstGeom>
          <a:solidFill>
            <a:srgbClr val="72727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233" name="Arrow: Right 92"/>
          <p:cNvSpPr/>
          <p:nvPr/>
        </p:nvSpPr>
        <p:spPr>
          <a:xfrm flipV="1">
            <a:off x="4189418" y="3592027"/>
            <a:ext cx="818364" cy="407061"/>
          </a:xfrm>
          <a:prstGeom prst="rightArrow">
            <a:avLst/>
          </a:prstGeom>
          <a:solidFill>
            <a:srgbClr val="72727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Arial" panose="020B0604020202020204" pitchFamily="34" charset="0"/>
            </a:endParaRPr>
          </a:p>
        </p:txBody>
      </p:sp>
      <p:pic>
        <p:nvPicPr>
          <p:cNvPr id="238" name="Graphic 237" descr="Merger with solid fill"/>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0800000">
            <a:off x="5284459" y="2751693"/>
            <a:ext cx="914400" cy="914400"/>
          </a:xfrm>
          <a:prstGeom prst="rect">
            <a:avLst/>
          </a:prstGeom>
        </p:spPr>
      </p:pic>
      <p:pic>
        <p:nvPicPr>
          <p:cNvPr id="239" name="Graphic 238" descr="Fork In Road with solid fil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611725" y="2853028"/>
            <a:ext cx="740628" cy="740628"/>
          </a:xfrm>
          <a:prstGeom prst="rect">
            <a:avLst/>
          </a:prstGeom>
        </p:spPr>
      </p:pic>
      <p:sp>
        <p:nvSpPr>
          <p:cNvPr id="240" name="TextBox 239"/>
          <p:cNvSpPr txBox="1"/>
          <p:nvPr/>
        </p:nvSpPr>
        <p:spPr>
          <a:xfrm>
            <a:off x="1659590" y="2340395"/>
            <a:ext cx="1122911" cy="184666"/>
          </a:xfrm>
          <a:prstGeom prst="rect">
            <a:avLst/>
          </a:prstGeom>
          <a:noFill/>
        </p:spPr>
        <p:txBody>
          <a:bodyPr wrap="square" lIns="0" tIns="0" rIns="0" bIns="0" rtlCol="0" anchor="ctr" anchorCtr="0">
            <a:spAutoFit/>
          </a:bodyPr>
          <a:lstStyle/>
          <a:p>
            <a:pPr algn="ctr" defTabSz="914400">
              <a:defRPr/>
            </a:pPr>
            <a:r>
              <a:rPr lang="en-US" sz="1200" b="1" kern="0" dirty="0">
                <a:solidFill>
                  <a:schemeClr val="accent2"/>
                </a:solidFill>
                <a:effectLst>
                  <a:glow>
                    <a:srgbClr val="000000"/>
                  </a:glow>
                </a:effectLst>
                <a:cs typeface="Arial" panose="020B0604020202020204" pitchFamily="34" charset="0"/>
              </a:rPr>
              <a:t>Efgartigimod</a:t>
            </a:r>
            <a:endParaRPr lang="en-US" sz="1200" b="1" kern="0" dirty="0">
              <a:solidFill>
                <a:schemeClr val="accent2"/>
              </a:solidFill>
              <a:effectLst>
                <a:glow>
                  <a:srgbClr val="000000"/>
                </a:glow>
              </a:effectLst>
              <a:cs typeface="Arial" panose="020B0604020202020204" pitchFamily="34" charset="0"/>
            </a:endParaRPr>
          </a:p>
        </p:txBody>
      </p:sp>
      <p:sp>
        <p:nvSpPr>
          <p:cNvPr id="241" name="TextBox 240"/>
          <p:cNvSpPr txBox="1"/>
          <p:nvPr/>
        </p:nvSpPr>
        <p:spPr>
          <a:xfrm>
            <a:off x="1645928" y="3597894"/>
            <a:ext cx="949534" cy="184666"/>
          </a:xfrm>
          <a:prstGeom prst="rect">
            <a:avLst/>
          </a:prstGeom>
          <a:noFill/>
        </p:spPr>
        <p:txBody>
          <a:bodyPr wrap="square" lIns="0" tIns="0" rIns="0" bIns="0" rtlCol="0" anchor="ctr" anchorCtr="0">
            <a:spAutoFit/>
          </a:bodyPr>
          <a:lstStyle/>
          <a:p>
            <a:pPr algn="r" defTabSz="914400">
              <a:defRPr/>
            </a:pPr>
            <a:r>
              <a:rPr lang="en-US" sz="1200" b="1" kern="0" dirty="0">
                <a:solidFill>
                  <a:prstClr val="white">
                    <a:lumMod val="50000"/>
                  </a:prstClr>
                </a:solidFill>
                <a:effectLst>
                  <a:glow>
                    <a:srgbClr val="000000"/>
                  </a:glow>
                </a:effectLst>
                <a:cs typeface="Arial" panose="020B0604020202020204" pitchFamily="34" charset="0"/>
              </a:rPr>
              <a:t>Placebo</a:t>
            </a:r>
            <a:endParaRPr lang="en-US" sz="1200" b="1" kern="0" dirty="0">
              <a:solidFill>
                <a:prstClr val="white">
                  <a:lumMod val="50000"/>
                </a:prstClr>
              </a:solidFill>
              <a:effectLst>
                <a:glow>
                  <a:srgbClr val="000000"/>
                </a:glow>
              </a:effectLst>
              <a:cs typeface="Arial" panose="020B0604020202020204" pitchFamily="34" charset="0"/>
            </a:endParaRPr>
          </a:p>
        </p:txBody>
      </p:sp>
      <p:sp>
        <p:nvSpPr>
          <p:cNvPr id="242" name="TextBox 241"/>
          <p:cNvSpPr txBox="1"/>
          <p:nvPr/>
        </p:nvSpPr>
        <p:spPr>
          <a:xfrm>
            <a:off x="1638901" y="3256607"/>
            <a:ext cx="392211" cy="169277"/>
          </a:xfrm>
          <a:prstGeom prst="rect">
            <a:avLst/>
          </a:prstGeom>
          <a:noFill/>
        </p:spPr>
        <p:txBody>
          <a:bodyPr wrap="square" lIns="0" tIns="0" rIns="0" bIns="0" rtlCol="0" anchor="ctr" anchorCtr="0">
            <a:spAutoFit/>
          </a:bodyPr>
          <a:lstStyle/>
          <a:p>
            <a:pPr algn="ctr" defTabSz="914400">
              <a:defRPr/>
            </a:pPr>
            <a:r>
              <a:rPr lang="en-US" sz="1100" b="1" kern="0" dirty="0">
                <a:solidFill>
                  <a:prstClr val="black"/>
                </a:solidFill>
                <a:effectLst>
                  <a:glow>
                    <a:srgbClr val="000000"/>
                  </a:glow>
                </a:effectLst>
                <a:cs typeface="Arial" panose="020B0604020202020204" pitchFamily="34" charset="0"/>
              </a:rPr>
              <a:t>1:1</a:t>
            </a:r>
            <a:endParaRPr lang="en-US" sz="1100" b="1" kern="0" dirty="0">
              <a:solidFill>
                <a:prstClr val="black"/>
              </a:solidFill>
              <a:effectLst>
                <a:glow>
                  <a:srgbClr val="000000"/>
                </a:glow>
              </a:effectLst>
              <a:cs typeface="Arial" panose="020B0604020202020204" pitchFamily="34" charset="0"/>
            </a:endParaRPr>
          </a:p>
        </p:txBody>
      </p:sp>
      <p:sp>
        <p:nvSpPr>
          <p:cNvPr id="249" name="Arrow: Right 92"/>
          <p:cNvSpPr/>
          <p:nvPr/>
        </p:nvSpPr>
        <p:spPr>
          <a:xfrm>
            <a:off x="6172789" y="2978519"/>
            <a:ext cx="818364" cy="407061"/>
          </a:xfrm>
          <a:prstGeom prst="rightArrow">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255" name="Arrow: Right 92"/>
          <p:cNvSpPr/>
          <p:nvPr/>
        </p:nvSpPr>
        <p:spPr>
          <a:xfrm>
            <a:off x="7579706" y="2992968"/>
            <a:ext cx="818364" cy="407061"/>
          </a:xfrm>
          <a:prstGeom prst="rightArrow">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267" name="Arrow: Right 92"/>
          <p:cNvSpPr/>
          <p:nvPr/>
        </p:nvSpPr>
        <p:spPr>
          <a:xfrm>
            <a:off x="9210539" y="2978519"/>
            <a:ext cx="818364" cy="407061"/>
          </a:xfrm>
          <a:prstGeom prst="rightArrow">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273" name="Arrow: Right 92"/>
          <p:cNvSpPr/>
          <p:nvPr/>
        </p:nvSpPr>
        <p:spPr>
          <a:xfrm>
            <a:off x="10617456" y="2992968"/>
            <a:ext cx="818364" cy="407061"/>
          </a:xfrm>
          <a:prstGeom prst="rightArrow">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281" name="TextBox 280"/>
          <p:cNvSpPr txBox="1"/>
          <p:nvPr/>
        </p:nvSpPr>
        <p:spPr>
          <a:xfrm>
            <a:off x="5599965" y="3310702"/>
            <a:ext cx="482503" cy="215444"/>
          </a:xfrm>
          <a:prstGeom prst="rect">
            <a:avLst/>
          </a:prstGeom>
          <a:solidFill>
            <a:sysClr val="window" lastClr="FFFFFF"/>
          </a:solidFill>
        </p:spPr>
        <p:txBody>
          <a:bodyPr wrap="non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prstClr val="black"/>
                </a:solidFill>
                <a:effectLst>
                  <a:glow>
                    <a:srgbClr val="000000"/>
                  </a:glow>
                </a:effectLst>
                <a:uLnTx/>
                <a:uFillTx/>
                <a:cs typeface="Arial" panose="020B0604020202020204" pitchFamily="34" charset="0"/>
              </a:rPr>
              <a:t>N=151</a:t>
            </a:r>
            <a:endParaRPr kumimoji="0" lang="en-US" sz="1400" b="1" i="0" u="none" strike="noStrike" kern="0" cap="none" spc="0" normalizeH="0" baseline="0" noProof="0" dirty="0">
              <a:ln>
                <a:noFill/>
              </a:ln>
              <a:solidFill>
                <a:prstClr val="black"/>
              </a:solidFill>
              <a:effectLst>
                <a:glow>
                  <a:srgbClr val="000000"/>
                </a:glow>
              </a:effectLst>
              <a:uLnTx/>
              <a:uFillTx/>
              <a:cs typeface="Arial" panose="020B0604020202020204" pitchFamily="34" charset="0"/>
            </a:endParaRPr>
          </a:p>
        </p:txBody>
      </p:sp>
      <p:sp>
        <p:nvSpPr>
          <p:cNvPr id="282" name="TextBox 281"/>
          <p:cNvSpPr txBox="1"/>
          <p:nvPr/>
        </p:nvSpPr>
        <p:spPr>
          <a:xfrm>
            <a:off x="6078501" y="2189729"/>
            <a:ext cx="2915740" cy="307777"/>
          </a:xfrm>
          <a:prstGeom prst="rect">
            <a:avLst/>
          </a:prstGeom>
          <a:noFill/>
        </p:spPr>
        <p:txBody>
          <a:bodyPr wrap="square" rtlCol="0">
            <a:spAutoFit/>
          </a:bodyPr>
          <a:lstStyle/>
          <a:p>
            <a:pPr algn="ctr">
              <a:spcBef>
                <a:spcPts val="300"/>
              </a:spcBef>
              <a:spcAft>
                <a:spcPts val="300"/>
              </a:spcAft>
              <a:defRPr/>
            </a:pPr>
            <a:r>
              <a:rPr lang="en-US" sz="1400" i="1" kern="0" dirty="0">
                <a:solidFill>
                  <a:prstClr val="black"/>
                </a:solidFill>
                <a:effectLst>
                  <a:glow>
                    <a:srgbClr val="000000"/>
                  </a:glow>
                </a:effectLst>
                <a:cs typeface="Arial" panose="020B0604020202020204" pitchFamily="34" charset="0"/>
              </a:rPr>
              <a:t>Part A (1 y)</a:t>
            </a:r>
            <a:endParaRPr lang="fr-FR" sz="1400" i="1" kern="0" dirty="0">
              <a:solidFill>
                <a:prstClr val="black"/>
              </a:solidFill>
              <a:effectLst>
                <a:glow>
                  <a:srgbClr val="000000"/>
                </a:glow>
              </a:effectLst>
              <a:cs typeface="Arial" panose="020B0604020202020204" pitchFamily="34" charset="0"/>
            </a:endParaRPr>
          </a:p>
        </p:txBody>
      </p:sp>
      <p:sp>
        <p:nvSpPr>
          <p:cNvPr id="285" name="TextBox 284"/>
          <p:cNvSpPr txBox="1"/>
          <p:nvPr/>
        </p:nvSpPr>
        <p:spPr>
          <a:xfrm>
            <a:off x="8771866" y="2189729"/>
            <a:ext cx="2915740" cy="307777"/>
          </a:xfrm>
          <a:prstGeom prst="rect">
            <a:avLst/>
          </a:prstGeom>
          <a:noFill/>
        </p:spPr>
        <p:txBody>
          <a:bodyPr wrap="square" rtlCol="0">
            <a:spAutoFit/>
          </a:bodyPr>
          <a:lstStyle/>
          <a:p>
            <a:pPr algn="ctr">
              <a:spcBef>
                <a:spcPts val="300"/>
              </a:spcBef>
              <a:spcAft>
                <a:spcPts val="300"/>
              </a:spcAft>
              <a:defRPr/>
            </a:pPr>
            <a:r>
              <a:rPr lang="en-US" sz="1400" i="1" kern="0" dirty="0">
                <a:solidFill>
                  <a:prstClr val="black"/>
                </a:solidFill>
                <a:effectLst>
                  <a:glow>
                    <a:srgbClr val="000000"/>
                  </a:glow>
                </a:effectLst>
                <a:cs typeface="Arial" panose="020B0604020202020204" pitchFamily="34" charset="0"/>
              </a:rPr>
              <a:t>Part B (2 y)</a:t>
            </a:r>
            <a:endParaRPr lang="fr-FR" sz="1400" i="1" kern="0" dirty="0">
              <a:solidFill>
                <a:prstClr val="black"/>
              </a:solidFill>
              <a:effectLst>
                <a:glow>
                  <a:srgbClr val="000000"/>
                </a:glow>
              </a:effectLst>
              <a:cs typeface="Arial" panose="020B0604020202020204" pitchFamily="34" charset="0"/>
            </a:endParaRPr>
          </a:p>
        </p:txBody>
      </p:sp>
      <p:sp>
        <p:nvSpPr>
          <p:cNvPr id="286" name="Rectangle: Rounded Corners 285"/>
          <p:cNvSpPr/>
          <p:nvPr/>
        </p:nvSpPr>
        <p:spPr>
          <a:xfrm>
            <a:off x="284880" y="1658855"/>
            <a:ext cx="1310114" cy="3349774"/>
          </a:xfrm>
          <a:prstGeom prst="roundRect">
            <a:avLst/>
          </a:prstGeom>
          <a:noFill/>
          <a:ln w="1079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2"/>
              </a:solidFill>
              <a:effectLst/>
              <a:uLnTx/>
              <a:uFillTx/>
              <a:ea typeface="+mn-ea"/>
              <a:cs typeface="+mn-cs"/>
            </a:endParaRPr>
          </a:p>
        </p:txBody>
      </p:sp>
      <p:sp>
        <p:nvSpPr>
          <p:cNvPr id="3" name="Rectangle 2"/>
          <p:cNvSpPr/>
          <p:nvPr/>
        </p:nvSpPr>
        <p:spPr>
          <a:xfrm>
            <a:off x="9647976" y="3715238"/>
            <a:ext cx="2270175" cy="1400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9640623" y="3753902"/>
            <a:ext cx="2435432" cy="461665"/>
          </a:xfrm>
          <a:prstGeom prst="rect">
            <a:avLst/>
          </a:prstGeom>
          <a:noFill/>
        </p:spPr>
        <p:txBody>
          <a:bodyPr wrap="square" rtlCol="0" anchor="ctr">
            <a:spAutoFit/>
          </a:bodyPr>
          <a:lstStyle/>
          <a:p>
            <a:pPr defTabSz="914400">
              <a:spcBef>
                <a:spcPts val="400"/>
              </a:spcBef>
              <a:spcAft>
                <a:spcPts val="400"/>
              </a:spcAft>
              <a:defRPr/>
            </a:pPr>
            <a:r>
              <a:rPr lang="en-US" sz="1200" kern="0" dirty="0">
                <a:effectLst>
                  <a:glow>
                    <a:srgbClr val="000000"/>
                  </a:glow>
                </a:effectLst>
                <a:cs typeface="Arial" panose="020B0604020202020204" pitchFamily="34" charset="0"/>
              </a:rPr>
              <a:t>Arrows indicate treatment periods of 4 infusions at weekly intervals</a:t>
            </a:r>
            <a:endParaRPr lang="en-US" sz="1200" kern="0" dirty="0">
              <a:effectLst>
                <a:glow>
                  <a:srgbClr val="000000"/>
                </a:glow>
              </a:effectLst>
              <a:cs typeface="Arial" panose="020B0604020202020204" pitchFamily="34" charset="0"/>
            </a:endParaRPr>
          </a:p>
        </p:txBody>
      </p:sp>
      <p:sp>
        <p:nvSpPr>
          <p:cNvPr id="99" name="Left Bracket 98"/>
          <p:cNvSpPr/>
          <p:nvPr/>
        </p:nvSpPr>
        <p:spPr>
          <a:xfrm rot="16200000">
            <a:off x="4783253" y="4059752"/>
            <a:ext cx="45719" cy="1344166"/>
          </a:xfrm>
          <a:prstGeom prst="leftBracket">
            <a:avLst/>
          </a:prstGeom>
          <a:noFill/>
          <a:ln w="28575"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0" name="TextBox 99"/>
          <p:cNvSpPr txBox="1"/>
          <p:nvPr/>
        </p:nvSpPr>
        <p:spPr>
          <a:xfrm>
            <a:off x="3673248" y="4763404"/>
            <a:ext cx="2265727"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chemeClr val="accent2"/>
                </a:solidFill>
                <a:effectLst>
                  <a:glow>
                    <a:srgbClr val="000000"/>
                  </a:glow>
                </a:effectLst>
                <a:uLnTx/>
                <a:uFillTx/>
                <a:cs typeface="Arial" panose="020B0604020202020204" pitchFamily="34" charset="0"/>
              </a:rPr>
              <a:t>Subsequent treatment cycle(s) if required</a:t>
            </a:r>
            <a:r>
              <a:rPr lang="en-US" sz="1600" b="1" kern="0" baseline="30000" dirty="0">
                <a:solidFill>
                  <a:schemeClr val="accent2"/>
                </a:solidFill>
                <a:effectLst>
                  <a:glow>
                    <a:srgbClr val="000000"/>
                  </a:glow>
                </a:effectLst>
                <a:cs typeface="Arial" panose="020B0604020202020204" pitchFamily="34" charset="0"/>
              </a:rPr>
              <a:t>c</a:t>
            </a:r>
            <a:endParaRPr kumimoji="0" lang="en-US" sz="2800" b="1" i="0" u="none" strike="noStrike" kern="0" cap="none" spc="0" normalizeH="0" baseline="0" noProof="0" dirty="0">
              <a:ln>
                <a:noFill/>
              </a:ln>
              <a:solidFill>
                <a:schemeClr val="accent2"/>
              </a:solidFill>
              <a:effectLst/>
              <a:uLnTx/>
              <a:uFillTx/>
            </a:endParaRPr>
          </a:p>
        </p:txBody>
      </p:sp>
      <p:sp>
        <p:nvSpPr>
          <p:cNvPr id="107" name="Arrow: Right 92"/>
          <p:cNvSpPr/>
          <p:nvPr/>
        </p:nvSpPr>
        <p:spPr>
          <a:xfrm flipV="1">
            <a:off x="11018219" y="4669713"/>
            <a:ext cx="818364" cy="407061"/>
          </a:xfrm>
          <a:prstGeom prst="rightArrow">
            <a:avLst/>
          </a:prstGeom>
          <a:solidFill>
            <a:srgbClr val="72727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08" name="Arrow: Right 92"/>
          <p:cNvSpPr/>
          <p:nvPr/>
        </p:nvSpPr>
        <p:spPr>
          <a:xfrm>
            <a:off x="9864185" y="4646632"/>
            <a:ext cx="818364" cy="407061"/>
          </a:xfrm>
          <a:prstGeom prst="rightArrow">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109" name="TextBox 108"/>
          <p:cNvSpPr txBox="1"/>
          <p:nvPr/>
        </p:nvSpPr>
        <p:spPr>
          <a:xfrm>
            <a:off x="6070445" y="2818533"/>
            <a:ext cx="1107266" cy="184666"/>
          </a:xfrm>
          <a:prstGeom prst="rect">
            <a:avLst/>
          </a:prstGeom>
          <a:noFill/>
        </p:spPr>
        <p:txBody>
          <a:bodyPr wrap="square" lIns="0" tIns="0" rIns="0" bIns="0" rtlCol="0" anchor="ctr" anchorCtr="0">
            <a:spAutoFit/>
          </a:bodyPr>
          <a:lstStyle/>
          <a:p>
            <a:pPr algn="ctr" defTabSz="914400">
              <a:defRPr/>
            </a:pPr>
            <a:r>
              <a:rPr lang="en-US" sz="1200" b="1" kern="0" dirty="0">
                <a:solidFill>
                  <a:schemeClr val="accent2"/>
                </a:solidFill>
                <a:effectLst>
                  <a:glow>
                    <a:srgbClr val="000000"/>
                  </a:glow>
                </a:effectLst>
                <a:cs typeface="Arial" panose="020B0604020202020204" pitchFamily="34" charset="0"/>
              </a:rPr>
              <a:t>Efgartigimod</a:t>
            </a:r>
            <a:endParaRPr lang="en-US" sz="1200" b="1" kern="0" dirty="0">
              <a:solidFill>
                <a:schemeClr val="accent2"/>
              </a:solidFill>
              <a:effectLst>
                <a:glow>
                  <a:srgbClr val="000000"/>
                </a:glow>
              </a:effectLst>
              <a:cs typeface="Arial" panose="020B0604020202020204" pitchFamily="34" charset="0"/>
            </a:endParaRPr>
          </a:p>
        </p:txBody>
      </p:sp>
      <p:sp>
        <p:nvSpPr>
          <p:cNvPr id="110" name="TextBox 109"/>
          <p:cNvSpPr txBox="1"/>
          <p:nvPr/>
        </p:nvSpPr>
        <p:spPr>
          <a:xfrm>
            <a:off x="9130963" y="2818533"/>
            <a:ext cx="1205169" cy="184666"/>
          </a:xfrm>
          <a:prstGeom prst="rect">
            <a:avLst/>
          </a:prstGeom>
          <a:noFill/>
        </p:spPr>
        <p:txBody>
          <a:bodyPr wrap="square" lIns="0" tIns="0" rIns="0" bIns="0" rtlCol="0" anchor="ctr" anchorCtr="0">
            <a:spAutoFit/>
          </a:bodyPr>
          <a:lstStyle/>
          <a:p>
            <a:pPr algn="ctr" defTabSz="914400">
              <a:defRPr/>
            </a:pPr>
            <a:r>
              <a:rPr lang="en-US" sz="1200" b="1" kern="0" dirty="0">
                <a:solidFill>
                  <a:schemeClr val="accent2"/>
                </a:solidFill>
                <a:effectLst>
                  <a:glow>
                    <a:srgbClr val="000000"/>
                  </a:glow>
                </a:effectLst>
                <a:cs typeface="Arial" panose="020B0604020202020204" pitchFamily="34" charset="0"/>
              </a:rPr>
              <a:t>Efgartigimod</a:t>
            </a:r>
            <a:endParaRPr lang="en-US" sz="1200" b="1" kern="0" dirty="0">
              <a:solidFill>
                <a:schemeClr val="accent2"/>
              </a:solidFill>
              <a:effectLst>
                <a:glow>
                  <a:srgbClr val="000000"/>
                </a:glow>
              </a:effectLst>
              <a:cs typeface="Arial" panose="020B0604020202020204" pitchFamily="34" charset="0"/>
            </a:endParaRPr>
          </a:p>
        </p:txBody>
      </p:sp>
      <p:sp>
        <p:nvSpPr>
          <p:cNvPr id="54" name="TextBox 53"/>
          <p:cNvSpPr txBox="1"/>
          <p:nvPr/>
        </p:nvSpPr>
        <p:spPr>
          <a:xfrm>
            <a:off x="1520682" y="2941918"/>
            <a:ext cx="482504" cy="215444"/>
          </a:xfrm>
          <a:prstGeom prst="rect">
            <a:avLst/>
          </a:prstGeom>
          <a:solidFill>
            <a:sysClr val="window" lastClr="FFFFFF"/>
          </a:solidFill>
        </p:spPr>
        <p:txBody>
          <a:bodyPr wrap="non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prstClr val="black"/>
                </a:solidFill>
                <a:effectLst>
                  <a:glow>
                    <a:srgbClr val="000000"/>
                  </a:glow>
                </a:effectLst>
                <a:uLnTx/>
                <a:uFillTx/>
                <a:cs typeface="Arial" panose="020B0604020202020204" pitchFamily="34" charset="0"/>
              </a:rPr>
              <a:t>N=167</a:t>
            </a:r>
            <a:endParaRPr kumimoji="0" lang="en-US" sz="1400" b="1" i="0" u="none" strike="noStrike" kern="0" cap="none" spc="0" normalizeH="0" baseline="0" noProof="0" dirty="0">
              <a:ln>
                <a:noFill/>
              </a:ln>
              <a:solidFill>
                <a:prstClr val="black"/>
              </a:solidFill>
              <a:effectLst>
                <a:glow>
                  <a:srgbClr val="000000"/>
                </a:glow>
              </a:effectLst>
              <a:uLnTx/>
              <a:uFillTx/>
              <a:cs typeface="Arial" panose="020B0604020202020204" pitchFamily="34" charset="0"/>
            </a:endParaRPr>
          </a:p>
        </p:txBody>
      </p:sp>
      <p:sp>
        <p:nvSpPr>
          <p:cNvPr id="55" name="TextBox 54"/>
          <p:cNvSpPr txBox="1"/>
          <p:nvPr/>
        </p:nvSpPr>
        <p:spPr>
          <a:xfrm>
            <a:off x="2285795" y="2529102"/>
            <a:ext cx="317395" cy="184666"/>
          </a:xfrm>
          <a:prstGeom prst="rect">
            <a:avLst/>
          </a:prstGeom>
          <a:solidFill>
            <a:sysClr val="window" lastClr="FFFFFF"/>
          </a:solidFill>
        </p:spPr>
        <p:txBody>
          <a:bodyPr wrap="non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200" b="1" kern="0" dirty="0">
                <a:solidFill>
                  <a:schemeClr val="accent2"/>
                </a:solidFill>
                <a:effectLst>
                  <a:glow>
                    <a:srgbClr val="000000"/>
                  </a:glow>
                </a:effectLst>
                <a:cs typeface="Arial" panose="020B0604020202020204" pitchFamily="34" charset="0"/>
              </a:rPr>
              <a:t>n=84</a:t>
            </a:r>
            <a:endParaRPr lang="en-US" sz="1200" b="1" kern="0" dirty="0">
              <a:solidFill>
                <a:schemeClr val="accent2"/>
              </a:solidFill>
              <a:effectLst>
                <a:glow>
                  <a:srgbClr val="000000"/>
                </a:glow>
              </a:effectLst>
              <a:cs typeface="Arial" panose="020B0604020202020204" pitchFamily="34" charset="0"/>
            </a:endParaRPr>
          </a:p>
        </p:txBody>
      </p:sp>
      <p:sp>
        <p:nvSpPr>
          <p:cNvPr id="56" name="TextBox 55"/>
          <p:cNvSpPr txBox="1"/>
          <p:nvPr/>
        </p:nvSpPr>
        <p:spPr>
          <a:xfrm>
            <a:off x="2285795" y="3779754"/>
            <a:ext cx="317395" cy="184666"/>
          </a:xfrm>
          <a:prstGeom prst="rect">
            <a:avLst/>
          </a:prstGeom>
          <a:solidFill>
            <a:sysClr val="window" lastClr="FFFFFF"/>
          </a:solidFill>
        </p:spPr>
        <p:txBody>
          <a:bodyPr wrap="non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200" b="1" kern="0" dirty="0">
                <a:solidFill>
                  <a:prstClr val="white">
                    <a:lumMod val="50000"/>
                  </a:prstClr>
                </a:solidFill>
                <a:effectLst>
                  <a:glow>
                    <a:srgbClr val="000000"/>
                  </a:glow>
                </a:effectLst>
                <a:cs typeface="Arial" panose="020B0604020202020204" pitchFamily="34" charset="0"/>
              </a:rPr>
              <a:t>n=83</a:t>
            </a:r>
            <a:endParaRPr lang="en-US" sz="1200" b="1" kern="0" dirty="0">
              <a:solidFill>
                <a:prstClr val="white">
                  <a:lumMod val="50000"/>
                </a:prstClr>
              </a:solidFill>
              <a:effectLst>
                <a:glow>
                  <a:srgbClr val="000000"/>
                </a:glow>
              </a:effectLst>
              <a:cs typeface="Arial" panose="020B0604020202020204" pitchFamily="34" charset="0"/>
            </a:endParaRPr>
          </a:p>
        </p:txBody>
      </p:sp>
      <p:sp>
        <p:nvSpPr>
          <p:cNvPr id="57" name="TextBox 56"/>
          <p:cNvSpPr txBox="1"/>
          <p:nvPr/>
        </p:nvSpPr>
        <p:spPr>
          <a:xfrm>
            <a:off x="9733014" y="4314331"/>
            <a:ext cx="1038583" cy="369332"/>
          </a:xfrm>
          <a:prstGeom prst="rect">
            <a:avLst/>
          </a:prstGeom>
          <a:noFill/>
        </p:spPr>
        <p:txBody>
          <a:bodyPr wrap="square" lIns="0" tIns="0" rIns="0" bIns="0" rtlCol="0" anchor="ctr" anchorCtr="0">
            <a:spAutoFit/>
          </a:bodyPr>
          <a:lstStyle/>
          <a:p>
            <a:pPr algn="ctr" defTabSz="914400">
              <a:defRPr/>
            </a:pPr>
            <a:r>
              <a:rPr lang="en-US" sz="1200" b="1" kern="0" dirty="0">
                <a:solidFill>
                  <a:schemeClr val="accent2"/>
                </a:solidFill>
                <a:effectLst>
                  <a:glow>
                    <a:srgbClr val="000000"/>
                  </a:glow>
                </a:effectLst>
                <a:cs typeface="Arial" panose="020B0604020202020204" pitchFamily="34" charset="0"/>
              </a:rPr>
              <a:t>Efgartigimod </a:t>
            </a:r>
            <a:br>
              <a:rPr lang="en-US" sz="1200" b="1" kern="0" dirty="0">
                <a:solidFill>
                  <a:schemeClr val="accent2"/>
                </a:solidFill>
                <a:effectLst>
                  <a:glow>
                    <a:srgbClr val="000000"/>
                  </a:glow>
                </a:effectLst>
                <a:cs typeface="Arial" panose="020B0604020202020204" pitchFamily="34" charset="0"/>
              </a:rPr>
            </a:br>
            <a:r>
              <a:rPr lang="en-US" sz="1200" kern="0" dirty="0">
                <a:solidFill>
                  <a:schemeClr val="accent2"/>
                </a:solidFill>
                <a:effectLst>
                  <a:glow>
                    <a:srgbClr val="000000"/>
                  </a:glow>
                </a:effectLst>
                <a:cs typeface="Arial" panose="020B0604020202020204" pitchFamily="34" charset="0"/>
              </a:rPr>
              <a:t>10 mg/kg IV</a:t>
            </a:r>
            <a:endParaRPr lang="en-US" sz="1200" kern="0" dirty="0">
              <a:solidFill>
                <a:schemeClr val="accent2"/>
              </a:solidFill>
              <a:effectLst>
                <a:glow>
                  <a:srgbClr val="000000"/>
                </a:glow>
              </a:effectLst>
              <a:cs typeface="Arial" panose="020B0604020202020204" pitchFamily="34" charset="0"/>
            </a:endParaRPr>
          </a:p>
        </p:txBody>
      </p:sp>
      <p:sp>
        <p:nvSpPr>
          <p:cNvPr id="58" name="TextBox 57"/>
          <p:cNvSpPr txBox="1"/>
          <p:nvPr/>
        </p:nvSpPr>
        <p:spPr>
          <a:xfrm>
            <a:off x="10853166" y="4392178"/>
            <a:ext cx="949534" cy="184666"/>
          </a:xfrm>
          <a:prstGeom prst="rect">
            <a:avLst/>
          </a:prstGeom>
          <a:noFill/>
        </p:spPr>
        <p:txBody>
          <a:bodyPr wrap="square" lIns="0" tIns="0" rIns="0" bIns="0" rtlCol="0" anchor="ctr" anchorCtr="0">
            <a:spAutoFit/>
          </a:bodyPr>
          <a:lstStyle/>
          <a:p>
            <a:pPr algn="ctr" defTabSz="914400">
              <a:defRPr/>
            </a:pPr>
            <a:r>
              <a:rPr lang="en-US" sz="1200" b="1" kern="0" dirty="0">
                <a:solidFill>
                  <a:prstClr val="white">
                    <a:lumMod val="50000"/>
                  </a:prstClr>
                </a:solidFill>
                <a:effectLst>
                  <a:glow>
                    <a:srgbClr val="000000"/>
                  </a:glow>
                </a:effectLst>
                <a:cs typeface="Arial" panose="020B0604020202020204" pitchFamily="34" charset="0"/>
              </a:rPr>
              <a:t>Placebo</a:t>
            </a:r>
            <a:endParaRPr lang="en-US" sz="1200" b="1" kern="0" dirty="0">
              <a:solidFill>
                <a:prstClr val="white">
                  <a:lumMod val="50000"/>
                </a:prstClr>
              </a:solidFill>
              <a:effectLst>
                <a:glow>
                  <a:srgbClr val="000000"/>
                </a:glow>
              </a:effectLst>
              <a:cs typeface="Arial" panose="020B0604020202020204" pitchFamily="34" charset="0"/>
            </a:endParaRPr>
          </a:p>
        </p:txBody>
      </p:sp>
      <p:sp>
        <p:nvSpPr>
          <p:cNvPr id="60" name="Left Bracket 59"/>
          <p:cNvSpPr/>
          <p:nvPr/>
        </p:nvSpPr>
        <p:spPr>
          <a:xfrm rot="16200000">
            <a:off x="8318969" y="3545341"/>
            <a:ext cx="45719" cy="1344166"/>
          </a:xfrm>
          <a:prstGeom prst="leftBracket">
            <a:avLst/>
          </a:prstGeom>
          <a:noFill/>
          <a:ln w="28575"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2" name="TextBox 61"/>
          <p:cNvSpPr txBox="1"/>
          <p:nvPr/>
        </p:nvSpPr>
        <p:spPr>
          <a:xfrm>
            <a:off x="7152398" y="4248993"/>
            <a:ext cx="2265727" cy="584775"/>
          </a:xfrm>
          <a:prstGeom prst="rect">
            <a:avLst/>
          </a:prstGeom>
          <a:solidFill>
            <a:schemeClr val="bg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chemeClr val="accent2"/>
                </a:solidFill>
                <a:effectLst>
                  <a:glow>
                    <a:srgbClr val="000000"/>
                  </a:glow>
                </a:effectLst>
                <a:uLnTx/>
                <a:uFillTx/>
                <a:cs typeface="Arial" panose="020B0604020202020204" pitchFamily="34" charset="0"/>
              </a:rPr>
              <a:t>Subsequent treatment cycle(s) if required</a:t>
            </a:r>
            <a:r>
              <a:rPr lang="en-US" sz="1600" b="1" kern="0" baseline="30000" dirty="0">
                <a:solidFill>
                  <a:schemeClr val="accent2"/>
                </a:solidFill>
                <a:effectLst>
                  <a:glow>
                    <a:srgbClr val="000000"/>
                  </a:glow>
                </a:effectLst>
                <a:cs typeface="Arial" panose="020B0604020202020204" pitchFamily="34" charset="0"/>
              </a:rPr>
              <a:t>c</a:t>
            </a:r>
            <a:endParaRPr kumimoji="0" lang="en-US" sz="2800" b="1" i="0" u="none" strike="noStrike" kern="0" cap="none" spc="0" normalizeH="0" baseline="0" noProof="0" dirty="0">
              <a:ln>
                <a:noFill/>
              </a:ln>
              <a:solidFill>
                <a:schemeClr val="accent2"/>
              </a:solidFill>
              <a:effectLst/>
              <a:uLnTx/>
              <a:uFillTx/>
            </a:endParaRPr>
          </a:p>
        </p:txBody>
      </p:sp>
      <p:sp>
        <p:nvSpPr>
          <p:cNvPr id="63" name="TextBox 62"/>
          <p:cNvSpPr txBox="1"/>
          <p:nvPr/>
        </p:nvSpPr>
        <p:spPr>
          <a:xfrm>
            <a:off x="2059048" y="4359528"/>
            <a:ext cx="352900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i="0" u="none" strike="noStrike" kern="0" cap="none" spc="0" normalizeH="0" baseline="0" noProof="0" dirty="0">
                <a:ln>
                  <a:noFill/>
                </a:ln>
                <a:effectLst>
                  <a:glow>
                    <a:srgbClr val="000000"/>
                  </a:glow>
                </a:effectLst>
                <a:uLnTx/>
                <a:uFillTx/>
                <a:cs typeface="Arial" panose="020B0604020202020204" pitchFamily="34" charset="0"/>
              </a:rPr>
              <a:t>Between treatment cycles</a:t>
            </a:r>
            <a:endParaRPr kumimoji="0" lang="en-US" sz="1600" i="0" u="none" strike="noStrike" kern="0" cap="none" spc="0" normalizeH="0" baseline="0" noProof="0" dirty="0">
              <a:ln>
                <a:noFill/>
              </a:ln>
              <a:effectLst>
                <a:glow>
                  <a:srgbClr val="000000"/>
                </a:glow>
              </a:effectLst>
              <a:uLnTx/>
              <a:uFillTx/>
              <a:cs typeface="Arial" panose="020B0604020202020204" pitchFamily="34" charset="0"/>
            </a:endParaRPr>
          </a:p>
        </p:txBody>
      </p:sp>
      <p:sp>
        <p:nvSpPr>
          <p:cNvPr id="64" name="Left Bracket 63"/>
          <p:cNvSpPr/>
          <p:nvPr/>
        </p:nvSpPr>
        <p:spPr>
          <a:xfrm rot="16200000">
            <a:off x="3815269" y="3786410"/>
            <a:ext cx="45719" cy="702568"/>
          </a:xfrm>
          <a:prstGeom prst="leftBracket">
            <a:avLst/>
          </a:prstGeom>
          <a:no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72" name="TextBox 71"/>
          <p:cNvSpPr txBox="1"/>
          <p:nvPr/>
        </p:nvSpPr>
        <p:spPr>
          <a:xfrm>
            <a:off x="3356461" y="4273945"/>
            <a:ext cx="963333" cy="100636"/>
          </a:xfrm>
          <a:prstGeom prst="rect">
            <a:avLst/>
          </a:prstGeom>
          <a:solidFill>
            <a:schemeClr val="bg1"/>
          </a:solidFill>
        </p:spPr>
        <p:txBody>
          <a:bodyPr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effectLst>
                  <a:glow>
                    <a:srgbClr val="000000"/>
                  </a:glow>
                </a:effectLst>
                <a:uLnTx/>
                <a:uFillTx/>
                <a:cs typeface="Arial" panose="020B0604020202020204" pitchFamily="34" charset="0"/>
              </a:rPr>
              <a:t>≥5 wk</a:t>
            </a:r>
            <a:endParaRPr kumimoji="0" lang="en-US" sz="1600" b="1" i="0" u="none" strike="noStrike" kern="0" cap="none" spc="0" normalizeH="0" baseline="0" noProof="0" dirty="0">
              <a:ln>
                <a:noFill/>
              </a:ln>
              <a:effectLst>
                <a:glow>
                  <a:srgbClr val="000000"/>
                </a:glow>
              </a:effectLst>
              <a:uLnTx/>
              <a:uFillTx/>
              <a:cs typeface="Arial" panose="020B0604020202020204" pitchFamily="34" charset="0"/>
            </a:endParaRPr>
          </a:p>
        </p:txBody>
      </p:sp>
      <p:sp>
        <p:nvSpPr>
          <p:cNvPr id="65" name="TextBox 64"/>
          <p:cNvSpPr txBox="1"/>
          <p:nvPr/>
        </p:nvSpPr>
        <p:spPr>
          <a:xfrm>
            <a:off x="5543504" y="3700942"/>
            <a:ext cx="352900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i="0" u="none" strike="noStrike" kern="0" cap="none" spc="0" normalizeH="0" baseline="0" noProof="0" dirty="0">
                <a:ln>
                  <a:noFill/>
                </a:ln>
                <a:effectLst>
                  <a:glow>
                    <a:srgbClr val="000000"/>
                  </a:glow>
                </a:effectLst>
                <a:uLnTx/>
                <a:uFillTx/>
                <a:cs typeface="Arial" panose="020B0604020202020204" pitchFamily="34" charset="0"/>
              </a:rPr>
              <a:t>Between treatment cycles</a:t>
            </a:r>
            <a:endParaRPr kumimoji="0" lang="en-US" sz="1600" i="0" u="none" strike="noStrike" kern="0" cap="none" spc="0" normalizeH="0" baseline="0" noProof="0" dirty="0">
              <a:ln>
                <a:noFill/>
              </a:ln>
              <a:effectLst>
                <a:glow>
                  <a:srgbClr val="000000"/>
                </a:glow>
              </a:effectLst>
              <a:uLnTx/>
              <a:uFillTx/>
              <a:cs typeface="Arial" panose="020B0604020202020204" pitchFamily="34" charset="0"/>
            </a:endParaRPr>
          </a:p>
        </p:txBody>
      </p:sp>
      <p:sp>
        <p:nvSpPr>
          <p:cNvPr id="66" name="Left Bracket 65"/>
          <p:cNvSpPr/>
          <p:nvPr/>
        </p:nvSpPr>
        <p:spPr>
          <a:xfrm rot="16200000">
            <a:off x="7299725" y="3127824"/>
            <a:ext cx="45719" cy="702568"/>
          </a:xfrm>
          <a:prstGeom prst="leftBracket">
            <a:avLst/>
          </a:prstGeom>
          <a:no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67" name="TextBox 66"/>
          <p:cNvSpPr txBox="1"/>
          <p:nvPr/>
        </p:nvSpPr>
        <p:spPr>
          <a:xfrm>
            <a:off x="6840917" y="3615359"/>
            <a:ext cx="963333" cy="100636"/>
          </a:xfrm>
          <a:prstGeom prst="rect">
            <a:avLst/>
          </a:prstGeom>
          <a:solidFill>
            <a:schemeClr val="bg1"/>
          </a:solidFill>
        </p:spPr>
        <p:txBody>
          <a:bodyPr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effectLst>
                  <a:glow>
                    <a:srgbClr val="000000"/>
                  </a:glow>
                </a:effectLst>
                <a:uLnTx/>
                <a:uFillTx/>
                <a:cs typeface="Arial" panose="020B0604020202020204" pitchFamily="34" charset="0"/>
              </a:rPr>
              <a:t>≥4 wk</a:t>
            </a:r>
            <a:endParaRPr kumimoji="0" lang="en-US" sz="1600" b="1" i="0" u="none" strike="noStrike" kern="0" cap="none" spc="0" normalizeH="0" baseline="0" noProof="0" dirty="0">
              <a:ln>
                <a:noFill/>
              </a:ln>
              <a:effectLst>
                <a:glow>
                  <a:srgbClr val="000000"/>
                </a:glow>
              </a:effectLst>
              <a:uLnTx/>
              <a:uFillTx/>
              <a:cs typeface="Arial" panose="020B0604020202020204" pitchFamily="34" charset="0"/>
            </a:endParaRPr>
          </a:p>
        </p:txBody>
      </p:sp>
      <p:sp>
        <p:nvSpPr>
          <p:cNvPr id="61" name="Rectangle: Rounded Corners 60"/>
          <p:cNvSpPr/>
          <p:nvPr/>
        </p:nvSpPr>
        <p:spPr>
          <a:xfrm>
            <a:off x="7320668" y="5557810"/>
            <a:ext cx="3841680" cy="5427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8" name="TextBox 67"/>
          <p:cNvSpPr txBox="1"/>
          <p:nvPr/>
        </p:nvSpPr>
        <p:spPr>
          <a:xfrm>
            <a:off x="7897802" y="5558561"/>
            <a:ext cx="2885261" cy="461665"/>
          </a:xfrm>
          <a:prstGeom prst="rect">
            <a:avLst/>
          </a:prstGeom>
          <a:noFill/>
          <a:ln>
            <a:noFill/>
          </a:ln>
        </p:spPr>
        <p:txBody>
          <a:bodyPr wrap="square" rtlCol="0">
            <a:spAutoFit/>
          </a:bodyPr>
          <a:lstStyle/>
          <a:p>
            <a:pPr algn="ctr"/>
            <a:r>
              <a:rPr lang="en-US" sz="1200" b="1" dirty="0"/>
              <a:t>ADAPT+ included 10 Japanese Patients </a:t>
            </a:r>
            <a:br>
              <a:rPr lang="en-US" sz="1200" dirty="0"/>
            </a:br>
            <a:r>
              <a:rPr lang="en-US" sz="1200" dirty="0"/>
              <a:t>(7 AChR-Ab+; 3 AChR-Ab–)</a:t>
            </a:r>
            <a:endParaRPr lang="en-US" sz="1200" dirty="0"/>
          </a:p>
        </p:txBody>
      </p:sp>
      <p:sp>
        <p:nvSpPr>
          <p:cNvPr id="73" name="Rectangle: Rounded Corners 72"/>
          <p:cNvSpPr/>
          <p:nvPr/>
        </p:nvSpPr>
        <p:spPr>
          <a:xfrm>
            <a:off x="1794318" y="5557810"/>
            <a:ext cx="3841680" cy="5427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4" name="TextBox 73"/>
          <p:cNvSpPr txBox="1"/>
          <p:nvPr/>
        </p:nvSpPr>
        <p:spPr>
          <a:xfrm>
            <a:off x="2240797" y="5561669"/>
            <a:ext cx="2864902" cy="461665"/>
          </a:xfrm>
          <a:prstGeom prst="rect">
            <a:avLst/>
          </a:prstGeom>
          <a:noFill/>
          <a:ln>
            <a:noFill/>
          </a:ln>
        </p:spPr>
        <p:txBody>
          <a:bodyPr wrap="square" rtlCol="0">
            <a:spAutoFit/>
          </a:bodyPr>
          <a:lstStyle/>
          <a:p>
            <a:pPr algn="ctr"/>
            <a:r>
              <a:rPr lang="en-US" sz="1200" b="1" dirty="0"/>
              <a:t>ADAPT included 15 Japanese Patients  </a:t>
            </a:r>
            <a:br>
              <a:rPr lang="en-US" sz="1200" dirty="0"/>
            </a:br>
            <a:r>
              <a:rPr lang="en-US" sz="1200" dirty="0"/>
              <a:t>(8 EFG, 7 PBO; 10 AChR-Ab+; 5 AChR-Ab–)</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 name="Chart 284"/>
          <p:cNvGraphicFramePr/>
          <p:nvPr/>
        </p:nvGraphicFramePr>
        <p:xfrm>
          <a:off x="1399827" y="2545618"/>
          <a:ext cx="4521395" cy="243561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86" name="Chart 285"/>
          <p:cNvGraphicFramePr/>
          <p:nvPr/>
        </p:nvGraphicFramePr>
        <p:xfrm>
          <a:off x="7092833" y="2386968"/>
          <a:ext cx="4558842" cy="2587752"/>
        </p:xfrm>
        <a:graphic>
          <a:graphicData uri="http://schemas.openxmlformats.org/drawingml/2006/chart">
            <c:chart xmlns:c="http://schemas.openxmlformats.org/drawingml/2006/chart" xmlns:r="http://schemas.openxmlformats.org/officeDocument/2006/relationships" r:id="rId2"/>
          </a:graphicData>
        </a:graphic>
      </p:graphicFrame>
      <p:sp>
        <p:nvSpPr>
          <p:cNvPr id="828" name="Rectangle 827"/>
          <p:cNvSpPr/>
          <p:nvPr/>
        </p:nvSpPr>
        <p:spPr>
          <a:xfrm>
            <a:off x="6946984" y="2264528"/>
            <a:ext cx="4571240" cy="34942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8" name="Text Placeholder 15"/>
          <p:cNvSpPr txBox="1"/>
          <p:nvPr/>
        </p:nvSpPr>
        <p:spPr>
          <a:xfrm>
            <a:off x="374460" y="6447295"/>
            <a:ext cx="10873147" cy="347894"/>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rPr>
              <a:t>MG-ADL, Myasthenia Gravis Activities of Daily Living.</a:t>
            </a:r>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200" b="0" i="0" u="none" strike="noStrike" kern="1200" cap="none" spc="0" normalizeH="0" baseline="30000" noProof="0" dirty="0">
                <a:ln>
                  <a:noFill/>
                </a:ln>
                <a:solidFill>
                  <a:srgbClr val="595A59"/>
                </a:solidFill>
                <a:effectLst/>
                <a:uLnTx/>
                <a:uFillTx/>
                <a:latin typeface="Calibri" panose="020F0502020204030204"/>
                <a:ea typeface="+mn-ea"/>
                <a:cs typeface="+mn-cs"/>
              </a:rPr>
              <a:t>a</a:t>
            </a:r>
            <a:r>
              <a:rPr kumimoji="0" lang="en-US" sz="1200" b="0" i="0" u="none" strike="noStrike" kern="1200" cap="none" spc="0" normalizeH="0" noProof="0" dirty="0">
                <a:ln>
                  <a:noFill/>
                </a:ln>
                <a:solidFill>
                  <a:srgbClr val="595A59"/>
                </a:solidFill>
                <a:effectLst/>
                <a:uLnTx/>
                <a:uFillTx/>
                <a:latin typeface="Calibri" panose="020F0502020204030204"/>
                <a:ea typeface="+mn-ea"/>
                <a:cs typeface="+mn-cs"/>
              </a:rPr>
              <a:t>Only cycles with data out to week 11 are depicted.</a:t>
            </a:r>
            <a:endParaRPr kumimoji="0" lang="en-US" sz="1200" b="0" i="0" u="none" strike="noStrike" kern="1200" cap="none" spc="0" normalizeH="0" baseline="30000" noProof="0" dirty="0">
              <a:ln>
                <a:noFill/>
              </a:ln>
              <a:solidFill>
                <a:srgbClr val="595A59"/>
              </a:solidFill>
              <a:effectLst/>
              <a:uLnTx/>
              <a:uFillTx/>
              <a:latin typeface="Calibri" panose="020F0502020204030204"/>
              <a:ea typeface="+mn-ea"/>
              <a:cs typeface="+mn-cs"/>
            </a:endParaRPr>
          </a:p>
        </p:txBody>
      </p:sp>
      <p:sp>
        <p:nvSpPr>
          <p:cNvPr id="428" name="Slide Number Placeholder 4"/>
          <p:cNvSpPr txBox="1"/>
          <p:nvPr/>
        </p:nvSpPr>
        <p:spPr>
          <a:xfrm>
            <a:off x="11187953" y="6356350"/>
            <a:ext cx="664744"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CE451-38B6-4970-B200-7962877A3A8C}" type="slidenum">
              <a:rPr lang="en-US" smtClean="0"/>
            </a:fld>
            <a:endParaRPr lang="en-US" dirty="0"/>
          </a:p>
        </p:txBody>
      </p:sp>
      <p:sp>
        <p:nvSpPr>
          <p:cNvPr id="597" name="TextBox 596"/>
          <p:cNvSpPr txBox="1"/>
          <p:nvPr/>
        </p:nvSpPr>
        <p:spPr>
          <a:xfrm rot="16200000">
            <a:off x="-930188" y="3618636"/>
            <a:ext cx="326615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Mean Change (±SE) in Total MG-ADL</a:t>
            </a: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599" name="TextBox 598"/>
          <p:cNvSpPr txBox="1"/>
          <p:nvPr/>
        </p:nvSpPr>
        <p:spPr>
          <a:xfrm>
            <a:off x="1946926" y="5858910"/>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01" name="TextBox 600"/>
          <p:cNvSpPr txBox="1"/>
          <p:nvPr/>
        </p:nvSpPr>
        <p:spPr>
          <a:xfrm>
            <a:off x="2260283" y="5858910"/>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03" name="TextBox 602"/>
          <p:cNvSpPr txBox="1"/>
          <p:nvPr/>
        </p:nvSpPr>
        <p:spPr>
          <a:xfrm>
            <a:off x="2601229" y="5858910"/>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05" name="TextBox 604"/>
          <p:cNvSpPr txBox="1"/>
          <p:nvPr/>
        </p:nvSpPr>
        <p:spPr>
          <a:xfrm>
            <a:off x="2939325" y="5858910"/>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3</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07" name="TextBox 606"/>
          <p:cNvSpPr txBox="1"/>
          <p:nvPr/>
        </p:nvSpPr>
        <p:spPr>
          <a:xfrm>
            <a:off x="4265146" y="5858910"/>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09" name="TextBox 608"/>
          <p:cNvSpPr txBox="1"/>
          <p:nvPr/>
        </p:nvSpPr>
        <p:spPr>
          <a:xfrm>
            <a:off x="5544378" y="5858910"/>
            <a:ext cx="15709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10" name="TextBox 609"/>
          <p:cNvSpPr txBox="1"/>
          <p:nvPr/>
        </p:nvSpPr>
        <p:spPr>
          <a:xfrm>
            <a:off x="1287454" y="5829314"/>
            <a:ext cx="5462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Week</a:t>
            </a:r>
            <a:endPar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11" name="Rectangle 610"/>
          <p:cNvSpPr/>
          <p:nvPr/>
        </p:nvSpPr>
        <p:spPr>
          <a:xfrm>
            <a:off x="1262799" y="2281453"/>
            <a:ext cx="4571240" cy="34942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9" name="TextBox 628"/>
          <p:cNvSpPr txBox="1"/>
          <p:nvPr/>
        </p:nvSpPr>
        <p:spPr>
          <a:xfrm>
            <a:off x="2508697" y="2810114"/>
            <a:ext cx="1504258" cy="461665"/>
          </a:xfrm>
          <a:prstGeom prst="rect">
            <a:avLst/>
          </a:prstGeom>
          <a:noFill/>
        </p:spPr>
        <p:txBody>
          <a:bodyPr wrap="none" rtlCol="0">
            <a:spAutoFit/>
          </a:bodyPr>
          <a:lstStyle/>
          <a:p>
            <a:r>
              <a:rPr lang="en-US" sz="1200" dirty="0">
                <a:solidFill>
                  <a:schemeClr val="bg2">
                    <a:lumMod val="75000"/>
                  </a:schemeClr>
                </a:solidFill>
              </a:rPr>
              <a:t>Clinically meaningful </a:t>
            </a:r>
            <a:br>
              <a:rPr lang="en-US" sz="1200" dirty="0">
                <a:solidFill>
                  <a:schemeClr val="bg2">
                    <a:lumMod val="75000"/>
                  </a:schemeClr>
                </a:solidFill>
              </a:rPr>
            </a:br>
            <a:r>
              <a:rPr lang="en-US" sz="1200" dirty="0">
                <a:solidFill>
                  <a:schemeClr val="bg2">
                    <a:lumMod val="75000"/>
                  </a:schemeClr>
                </a:solidFill>
              </a:rPr>
              <a:t>improvement</a:t>
            </a:r>
            <a:endParaRPr lang="en-US" sz="1200" dirty="0">
              <a:solidFill>
                <a:schemeClr val="bg2">
                  <a:lumMod val="75000"/>
                </a:schemeClr>
              </a:solidFill>
            </a:endParaRPr>
          </a:p>
        </p:txBody>
      </p:sp>
      <p:sp>
        <p:nvSpPr>
          <p:cNvPr id="909" name="TextBox 908"/>
          <p:cNvSpPr txBox="1"/>
          <p:nvPr/>
        </p:nvSpPr>
        <p:spPr>
          <a:xfrm>
            <a:off x="1860373" y="5049047"/>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910" name="TextBox 909"/>
          <p:cNvSpPr txBox="1"/>
          <p:nvPr/>
        </p:nvSpPr>
        <p:spPr>
          <a:xfrm>
            <a:off x="2221715" y="5049047"/>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138</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911" name="TextBox 910"/>
          <p:cNvSpPr txBox="1"/>
          <p:nvPr/>
        </p:nvSpPr>
        <p:spPr>
          <a:xfrm>
            <a:off x="2531855" y="5049047"/>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134</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912" name="TextBox 911"/>
          <p:cNvSpPr txBox="1"/>
          <p:nvPr/>
        </p:nvSpPr>
        <p:spPr>
          <a:xfrm>
            <a:off x="2847466" y="5049047"/>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136</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913" name="TextBox 912"/>
          <p:cNvSpPr txBox="1"/>
          <p:nvPr/>
        </p:nvSpPr>
        <p:spPr>
          <a:xfrm>
            <a:off x="4170361" y="5049047"/>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135</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914" name="TextBox 913"/>
          <p:cNvSpPr txBox="1"/>
          <p:nvPr/>
        </p:nvSpPr>
        <p:spPr>
          <a:xfrm>
            <a:off x="5556144" y="5049047"/>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74</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915" name="TextBox 914"/>
          <p:cNvSpPr txBox="1"/>
          <p:nvPr/>
        </p:nvSpPr>
        <p:spPr>
          <a:xfrm>
            <a:off x="1523343" y="5064435"/>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rPr>
              <a:t>1</a:t>
            </a:r>
            <a:endPar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sp>
        <p:nvSpPr>
          <p:cNvPr id="916" name="TextBox 915"/>
          <p:cNvSpPr txBox="1"/>
          <p:nvPr/>
        </p:nvSpPr>
        <p:spPr>
          <a:xfrm>
            <a:off x="1857574" y="5196510"/>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130</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917" name="TextBox 916"/>
          <p:cNvSpPr txBox="1"/>
          <p:nvPr/>
        </p:nvSpPr>
        <p:spPr>
          <a:xfrm>
            <a:off x="2218908" y="5196510"/>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130</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918" name="TextBox 917"/>
          <p:cNvSpPr txBox="1"/>
          <p:nvPr/>
        </p:nvSpPr>
        <p:spPr>
          <a:xfrm>
            <a:off x="2564716" y="5196510"/>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126</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919" name="TextBox 918"/>
          <p:cNvSpPr txBox="1"/>
          <p:nvPr/>
        </p:nvSpPr>
        <p:spPr>
          <a:xfrm>
            <a:off x="2847466" y="5196510"/>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125</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920" name="TextBox 919"/>
          <p:cNvSpPr txBox="1"/>
          <p:nvPr/>
        </p:nvSpPr>
        <p:spPr>
          <a:xfrm>
            <a:off x="4170361" y="5196510"/>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125</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921" name="TextBox 920"/>
          <p:cNvSpPr txBox="1"/>
          <p:nvPr/>
        </p:nvSpPr>
        <p:spPr>
          <a:xfrm>
            <a:off x="5556144" y="5196510"/>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65</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922" name="TextBox 921"/>
          <p:cNvSpPr txBox="1"/>
          <p:nvPr/>
        </p:nvSpPr>
        <p:spPr>
          <a:xfrm>
            <a:off x="1523343" y="5196510"/>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923" name="TextBox 922"/>
          <p:cNvSpPr txBox="1"/>
          <p:nvPr/>
        </p:nvSpPr>
        <p:spPr>
          <a:xfrm>
            <a:off x="1857574" y="5323514"/>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112</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924" name="TextBox 923"/>
          <p:cNvSpPr txBox="1"/>
          <p:nvPr/>
        </p:nvSpPr>
        <p:spPr>
          <a:xfrm>
            <a:off x="2218908" y="5323514"/>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110</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925" name="TextBox 924"/>
          <p:cNvSpPr txBox="1"/>
          <p:nvPr/>
        </p:nvSpPr>
        <p:spPr>
          <a:xfrm>
            <a:off x="2564716" y="5323514"/>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110</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926" name="TextBox 925"/>
          <p:cNvSpPr txBox="1"/>
          <p:nvPr/>
        </p:nvSpPr>
        <p:spPr>
          <a:xfrm>
            <a:off x="2847466" y="5323514"/>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110</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927" name="TextBox 926"/>
          <p:cNvSpPr txBox="1"/>
          <p:nvPr/>
        </p:nvSpPr>
        <p:spPr>
          <a:xfrm>
            <a:off x="4170361" y="5323514"/>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105</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928" name="TextBox 927"/>
          <p:cNvSpPr txBox="1"/>
          <p:nvPr/>
        </p:nvSpPr>
        <p:spPr>
          <a:xfrm>
            <a:off x="5556144" y="532351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44</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929" name="TextBox 928"/>
          <p:cNvSpPr txBox="1"/>
          <p:nvPr/>
        </p:nvSpPr>
        <p:spPr>
          <a:xfrm>
            <a:off x="1523343" y="5323514"/>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a:t>
            </a:r>
            <a:endPar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930" name="TextBox 929"/>
          <p:cNvSpPr txBox="1"/>
          <p:nvPr/>
        </p:nvSpPr>
        <p:spPr>
          <a:xfrm>
            <a:off x="1923297" y="5450518"/>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chemeClr val="accent3">
                    <a:lumMod val="60000"/>
                    <a:lumOff val="40000"/>
                  </a:schemeClr>
                </a:solidFill>
                <a:latin typeface="Calibri" panose="020F0502020204030204"/>
                <a:cs typeface="Arial" panose="020B0604020202020204" pitchFamily="34" charset="0"/>
              </a:rPr>
              <a:t>94</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931" name="TextBox 930"/>
          <p:cNvSpPr txBox="1"/>
          <p:nvPr/>
        </p:nvSpPr>
        <p:spPr>
          <a:xfrm>
            <a:off x="2251770" y="5450518"/>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91</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932" name="TextBox 931"/>
          <p:cNvSpPr txBox="1"/>
          <p:nvPr/>
        </p:nvSpPr>
        <p:spPr>
          <a:xfrm>
            <a:off x="2597578" y="5450518"/>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93</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933" name="TextBox 932"/>
          <p:cNvSpPr txBox="1"/>
          <p:nvPr/>
        </p:nvSpPr>
        <p:spPr>
          <a:xfrm>
            <a:off x="2913189" y="5450518"/>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91</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934" name="TextBox 933"/>
          <p:cNvSpPr txBox="1"/>
          <p:nvPr/>
        </p:nvSpPr>
        <p:spPr>
          <a:xfrm>
            <a:off x="4236084" y="5450518"/>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83</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935" name="TextBox 934"/>
          <p:cNvSpPr txBox="1"/>
          <p:nvPr/>
        </p:nvSpPr>
        <p:spPr>
          <a:xfrm>
            <a:off x="5556144" y="5450518"/>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28</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936" name="TextBox 935"/>
          <p:cNvSpPr txBox="1"/>
          <p:nvPr/>
        </p:nvSpPr>
        <p:spPr>
          <a:xfrm>
            <a:off x="1523343" y="5450518"/>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4</a:t>
            </a:r>
            <a:endPar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937" name="TextBox 936"/>
          <p:cNvSpPr txBox="1"/>
          <p:nvPr/>
        </p:nvSpPr>
        <p:spPr>
          <a:xfrm>
            <a:off x="1923297" y="5577522"/>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79</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938" name="TextBox 937"/>
          <p:cNvSpPr txBox="1"/>
          <p:nvPr/>
        </p:nvSpPr>
        <p:spPr>
          <a:xfrm>
            <a:off x="2251770" y="5577522"/>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78</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939" name="TextBox 938"/>
          <p:cNvSpPr txBox="1"/>
          <p:nvPr/>
        </p:nvSpPr>
        <p:spPr>
          <a:xfrm>
            <a:off x="2597578" y="5577522"/>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79</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940" name="TextBox 939"/>
          <p:cNvSpPr txBox="1"/>
          <p:nvPr/>
        </p:nvSpPr>
        <p:spPr>
          <a:xfrm>
            <a:off x="2913189" y="5577522"/>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79</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941" name="TextBox 940"/>
          <p:cNvSpPr txBox="1"/>
          <p:nvPr/>
        </p:nvSpPr>
        <p:spPr>
          <a:xfrm>
            <a:off x="4236084" y="5577522"/>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71</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942" name="TextBox 941"/>
          <p:cNvSpPr txBox="1"/>
          <p:nvPr/>
        </p:nvSpPr>
        <p:spPr>
          <a:xfrm>
            <a:off x="5556144" y="5577522"/>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21</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943" name="TextBox 942"/>
          <p:cNvSpPr txBox="1"/>
          <p:nvPr/>
        </p:nvSpPr>
        <p:spPr>
          <a:xfrm>
            <a:off x="1523343" y="5577522"/>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979" name="TextBox 978"/>
          <p:cNvSpPr txBox="1"/>
          <p:nvPr/>
        </p:nvSpPr>
        <p:spPr>
          <a:xfrm>
            <a:off x="1343630" y="4789982"/>
            <a:ext cx="431208" cy="262764"/>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a:t>
            </a:r>
            <a:b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b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Cycle</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980" name="TextBox 979"/>
          <p:cNvSpPr txBox="1"/>
          <p:nvPr/>
        </p:nvSpPr>
        <p:spPr>
          <a:xfrm>
            <a:off x="1914929" y="4892453"/>
            <a:ext cx="437620" cy="153888"/>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4" name="Title 3"/>
          <p:cNvSpPr>
            <a:spLocks noGrp="1"/>
          </p:cNvSpPr>
          <p:nvPr>
            <p:ph type="title"/>
          </p:nvPr>
        </p:nvSpPr>
        <p:spPr/>
        <p:txBody>
          <a:bodyPr>
            <a:normAutofit fontScale="90000"/>
          </a:bodyPr>
          <a:lstStyle/>
          <a:p>
            <a:r>
              <a:rPr lang="en-US" dirty="0"/>
              <a:t>Efgartigimod Demonstrated Repeatable and Sustained Improvement in MG-ADL in Both the Overall Population and the Japanese Subpopulation Over Multiple Cycles</a:t>
            </a:r>
            <a:r>
              <a:rPr lang="en-US" baseline="30000" dirty="0"/>
              <a:t>a</a:t>
            </a:r>
            <a:r>
              <a:rPr lang="en-US" dirty="0"/>
              <a:t> in ADAPT+ </a:t>
            </a:r>
            <a:endParaRPr lang="en-US" dirty="0"/>
          </a:p>
        </p:txBody>
      </p:sp>
      <p:grpSp>
        <p:nvGrpSpPr>
          <p:cNvPr id="453" name="Group 452"/>
          <p:cNvGrpSpPr/>
          <p:nvPr/>
        </p:nvGrpSpPr>
        <p:grpSpPr>
          <a:xfrm>
            <a:off x="1004313" y="2592619"/>
            <a:ext cx="257493" cy="2431001"/>
            <a:chOff x="6709327" y="2592619"/>
            <a:chExt cx="257493" cy="2431001"/>
          </a:xfrm>
        </p:grpSpPr>
        <p:cxnSp>
          <p:nvCxnSpPr>
            <p:cNvPr id="454" name="Straight Connector 453"/>
            <p:cNvCxnSpPr/>
            <p:nvPr/>
          </p:nvCxnSpPr>
          <p:spPr>
            <a:xfrm flipH="1">
              <a:off x="6875380" y="492735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8" name="TextBox 467"/>
            <p:cNvSpPr txBox="1"/>
            <p:nvPr/>
          </p:nvSpPr>
          <p:spPr>
            <a:xfrm>
              <a:off x="6709327" y="4831088"/>
              <a:ext cx="125034"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469" name="Straight Connector 468"/>
            <p:cNvCxnSpPr/>
            <p:nvPr/>
          </p:nvCxnSpPr>
          <p:spPr>
            <a:xfrm flipH="1">
              <a:off x="6875380" y="381096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70" name="TextBox 469"/>
            <p:cNvSpPr txBox="1"/>
            <p:nvPr/>
          </p:nvSpPr>
          <p:spPr>
            <a:xfrm>
              <a:off x="6709327" y="3714697"/>
              <a:ext cx="125034"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-4</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471" name="Straight Connector 470"/>
            <p:cNvCxnSpPr/>
            <p:nvPr/>
          </p:nvCxnSpPr>
          <p:spPr>
            <a:xfrm flipH="1">
              <a:off x="6875380" y="268888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73" name="TextBox 472"/>
            <p:cNvSpPr txBox="1"/>
            <p:nvPr/>
          </p:nvSpPr>
          <p:spPr>
            <a:xfrm>
              <a:off x="6709327" y="2592619"/>
              <a:ext cx="78547"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488" name="Straight Connector 487"/>
            <p:cNvCxnSpPr/>
            <p:nvPr/>
          </p:nvCxnSpPr>
          <p:spPr>
            <a:xfrm flipH="1">
              <a:off x="6875380" y="4373466"/>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flipH="1">
              <a:off x="6875380" y="3250412"/>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90" name="TextBox 489"/>
            <p:cNvSpPr txBox="1"/>
            <p:nvPr/>
          </p:nvSpPr>
          <p:spPr>
            <a:xfrm>
              <a:off x="6709327" y="3143571"/>
              <a:ext cx="12503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491" name="TextBox 490"/>
            <p:cNvSpPr txBox="1"/>
            <p:nvPr/>
          </p:nvSpPr>
          <p:spPr>
            <a:xfrm>
              <a:off x="6709327" y="4267305"/>
              <a:ext cx="12503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grpSp>
      <p:sp>
        <p:nvSpPr>
          <p:cNvPr id="422" name="TextBox 421"/>
          <p:cNvSpPr txBox="1">
            <a:spLocks noChangeAspect="1"/>
          </p:cNvSpPr>
          <p:nvPr/>
        </p:nvSpPr>
        <p:spPr>
          <a:xfrm>
            <a:off x="699527" y="1417611"/>
            <a:ext cx="5375145" cy="769441"/>
          </a:xfrm>
          <a:prstGeom prst="rect">
            <a:avLst/>
          </a:prstGeom>
          <a:solidFill>
            <a:schemeClr val="accent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MG-ADL Total Score </a:t>
            </a:r>
            <a:endParaRPr kumimoji="0" lang="en-US"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Mean Change From Cycle Baseline by Cycle </a:t>
            </a:r>
            <a:b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br>
            <a: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(Overall Population)</a:t>
            </a:r>
            <a:endPar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821" name="TextBox 820"/>
          <p:cNvSpPr txBox="1"/>
          <p:nvPr/>
        </p:nvSpPr>
        <p:spPr>
          <a:xfrm rot="16200000">
            <a:off x="4753997" y="3601711"/>
            <a:ext cx="326615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Mean Change (±SE) in Total MG-ADL</a:t>
            </a: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831" name="TextBox 830"/>
          <p:cNvSpPr txBox="1"/>
          <p:nvPr/>
        </p:nvSpPr>
        <p:spPr>
          <a:xfrm>
            <a:off x="6988904" y="3228312"/>
            <a:ext cx="1876227" cy="646331"/>
          </a:xfrm>
          <a:prstGeom prst="rect">
            <a:avLst/>
          </a:prstGeom>
          <a:noFill/>
        </p:spPr>
        <p:txBody>
          <a:bodyPr wrap="square" rtlCol="0">
            <a:spAutoFit/>
          </a:bodyPr>
          <a:lstStyle/>
          <a:p>
            <a:r>
              <a:rPr lang="en-US" sz="1200" dirty="0">
                <a:solidFill>
                  <a:schemeClr val="bg2">
                    <a:lumMod val="75000"/>
                  </a:schemeClr>
                </a:solidFill>
              </a:rPr>
              <a:t>Clinically </a:t>
            </a:r>
            <a:br>
              <a:rPr lang="en-US" sz="1200" dirty="0">
                <a:solidFill>
                  <a:schemeClr val="bg2">
                    <a:lumMod val="75000"/>
                  </a:schemeClr>
                </a:solidFill>
              </a:rPr>
            </a:br>
            <a:r>
              <a:rPr lang="en-US" sz="1200" dirty="0">
                <a:solidFill>
                  <a:schemeClr val="bg2">
                    <a:lumMod val="75000"/>
                  </a:schemeClr>
                </a:solidFill>
              </a:rPr>
              <a:t>meaningful </a:t>
            </a:r>
            <a:br>
              <a:rPr lang="en-US" sz="1200" dirty="0">
                <a:solidFill>
                  <a:schemeClr val="bg2">
                    <a:lumMod val="75000"/>
                  </a:schemeClr>
                </a:solidFill>
              </a:rPr>
            </a:br>
            <a:r>
              <a:rPr lang="en-US" sz="1200" dirty="0">
                <a:solidFill>
                  <a:schemeClr val="bg2">
                    <a:lumMod val="75000"/>
                  </a:schemeClr>
                </a:solidFill>
              </a:rPr>
              <a:t>improvement</a:t>
            </a:r>
            <a:endParaRPr lang="en-US" sz="1200" dirty="0">
              <a:solidFill>
                <a:schemeClr val="bg2">
                  <a:lumMod val="75000"/>
                </a:schemeClr>
              </a:solidFill>
            </a:endParaRPr>
          </a:p>
        </p:txBody>
      </p:sp>
      <p:sp>
        <p:nvSpPr>
          <p:cNvPr id="832" name="TextBox 831"/>
          <p:cNvSpPr txBox="1"/>
          <p:nvPr/>
        </p:nvSpPr>
        <p:spPr>
          <a:xfrm>
            <a:off x="7604664" y="5032122"/>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33" name="TextBox 832"/>
          <p:cNvSpPr txBox="1"/>
          <p:nvPr/>
        </p:nvSpPr>
        <p:spPr>
          <a:xfrm>
            <a:off x="7903094" y="5032122"/>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34" name="TextBox 833"/>
          <p:cNvSpPr txBox="1"/>
          <p:nvPr/>
        </p:nvSpPr>
        <p:spPr>
          <a:xfrm>
            <a:off x="8248901" y="5032122"/>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35" name="TextBox 834"/>
          <p:cNvSpPr txBox="1"/>
          <p:nvPr/>
        </p:nvSpPr>
        <p:spPr>
          <a:xfrm>
            <a:off x="8597375" y="5032122"/>
            <a:ext cx="131446"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36" name="TextBox 835"/>
          <p:cNvSpPr txBox="1"/>
          <p:nvPr/>
        </p:nvSpPr>
        <p:spPr>
          <a:xfrm>
            <a:off x="9920205" y="5032122"/>
            <a:ext cx="131511" cy="30777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37" name="TextBox 836"/>
          <p:cNvSpPr txBox="1"/>
          <p:nvPr/>
        </p:nvSpPr>
        <p:spPr>
          <a:xfrm>
            <a:off x="11305988" y="5032122"/>
            <a:ext cx="65788" cy="30777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rgbClr val="90C353"/>
                </a:solidFill>
                <a:latin typeface="Calibri" panose="020F0502020204030204"/>
                <a:cs typeface="Arial" panose="020B0604020202020204" pitchFamily="34" charset="0"/>
              </a:rPr>
              <a:t>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38" name="TextBox 837"/>
          <p:cNvSpPr txBox="1"/>
          <p:nvPr/>
        </p:nvSpPr>
        <p:spPr>
          <a:xfrm>
            <a:off x="7207528" y="5047510"/>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rPr>
              <a:t>1</a:t>
            </a:r>
            <a:endPar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sp>
        <p:nvSpPr>
          <p:cNvPr id="839" name="TextBox 838"/>
          <p:cNvSpPr txBox="1"/>
          <p:nvPr/>
        </p:nvSpPr>
        <p:spPr>
          <a:xfrm>
            <a:off x="7673206" y="5179585"/>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0" name="TextBox 839"/>
          <p:cNvSpPr txBox="1"/>
          <p:nvPr/>
        </p:nvSpPr>
        <p:spPr>
          <a:xfrm>
            <a:off x="7968816" y="5179585"/>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1" name="TextBox 840"/>
          <p:cNvSpPr txBox="1"/>
          <p:nvPr/>
        </p:nvSpPr>
        <p:spPr>
          <a:xfrm>
            <a:off x="8314624" y="5179585"/>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2" name="TextBox 841"/>
          <p:cNvSpPr txBox="1"/>
          <p:nvPr/>
        </p:nvSpPr>
        <p:spPr>
          <a:xfrm>
            <a:off x="8663098" y="5179585"/>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3" name="TextBox 842"/>
          <p:cNvSpPr txBox="1"/>
          <p:nvPr/>
        </p:nvSpPr>
        <p:spPr>
          <a:xfrm>
            <a:off x="9985992" y="5179585"/>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4" name="TextBox 843"/>
          <p:cNvSpPr txBox="1"/>
          <p:nvPr/>
        </p:nvSpPr>
        <p:spPr>
          <a:xfrm>
            <a:off x="11306052" y="5179585"/>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chemeClr val="accent2"/>
                </a:solidFill>
                <a:latin typeface="Calibri" panose="020F0502020204030204"/>
                <a:cs typeface="Arial" panose="020B0604020202020204" pitchFamily="34" charset="0"/>
              </a:rPr>
              <a:t>7</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5" name="TextBox 844"/>
          <p:cNvSpPr txBox="1"/>
          <p:nvPr/>
        </p:nvSpPr>
        <p:spPr>
          <a:xfrm>
            <a:off x="7207528" y="5179585"/>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6" name="TextBox 845"/>
          <p:cNvSpPr txBox="1"/>
          <p:nvPr/>
        </p:nvSpPr>
        <p:spPr>
          <a:xfrm>
            <a:off x="7673205" y="5306589"/>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47" name="TextBox 846"/>
          <p:cNvSpPr txBox="1"/>
          <p:nvPr/>
        </p:nvSpPr>
        <p:spPr>
          <a:xfrm>
            <a:off x="7968816" y="5306589"/>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48" name="TextBox 847"/>
          <p:cNvSpPr txBox="1"/>
          <p:nvPr/>
        </p:nvSpPr>
        <p:spPr>
          <a:xfrm>
            <a:off x="8314624" y="5306589"/>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49" name="TextBox 848"/>
          <p:cNvSpPr txBox="1"/>
          <p:nvPr/>
        </p:nvSpPr>
        <p:spPr>
          <a:xfrm>
            <a:off x="8663098" y="530658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0" name="TextBox 849"/>
          <p:cNvSpPr txBox="1"/>
          <p:nvPr/>
        </p:nvSpPr>
        <p:spPr>
          <a:xfrm>
            <a:off x="9985993" y="530658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1" name="TextBox 850"/>
          <p:cNvSpPr txBox="1"/>
          <p:nvPr/>
        </p:nvSpPr>
        <p:spPr>
          <a:xfrm>
            <a:off x="11306052" y="5306589"/>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chemeClr val="accent4">
                    <a:lumMod val="50000"/>
                  </a:schemeClr>
                </a:solidFill>
                <a:latin typeface="Calibri" panose="020F0502020204030204"/>
                <a:cs typeface="Arial" panose="020B0604020202020204" pitchFamily="34" charset="0"/>
              </a:rPr>
              <a:t>4</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2" name="TextBox 851"/>
          <p:cNvSpPr txBox="1"/>
          <p:nvPr/>
        </p:nvSpPr>
        <p:spPr>
          <a:xfrm>
            <a:off x="7207528" y="5306589"/>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a:t>
            </a:r>
            <a:endPar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3" name="TextBox 852"/>
          <p:cNvSpPr txBox="1"/>
          <p:nvPr/>
        </p:nvSpPr>
        <p:spPr>
          <a:xfrm>
            <a:off x="7673206" y="5433593"/>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54" name="TextBox 853"/>
          <p:cNvSpPr txBox="1"/>
          <p:nvPr/>
        </p:nvSpPr>
        <p:spPr>
          <a:xfrm>
            <a:off x="7968816" y="5433593"/>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55" name="TextBox 854"/>
          <p:cNvSpPr txBox="1"/>
          <p:nvPr/>
        </p:nvSpPr>
        <p:spPr>
          <a:xfrm>
            <a:off x="8314624" y="5433593"/>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56" name="TextBox 855"/>
          <p:cNvSpPr txBox="1"/>
          <p:nvPr/>
        </p:nvSpPr>
        <p:spPr>
          <a:xfrm>
            <a:off x="8663098" y="5433593"/>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6</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57" name="TextBox 856"/>
          <p:cNvSpPr txBox="1"/>
          <p:nvPr/>
        </p:nvSpPr>
        <p:spPr>
          <a:xfrm>
            <a:off x="9985993" y="5433593"/>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58" name="TextBox 857"/>
          <p:cNvSpPr txBox="1"/>
          <p:nvPr/>
        </p:nvSpPr>
        <p:spPr>
          <a:xfrm>
            <a:off x="11306052" y="5433593"/>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2</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59" name="TextBox 858"/>
          <p:cNvSpPr txBox="1"/>
          <p:nvPr/>
        </p:nvSpPr>
        <p:spPr>
          <a:xfrm>
            <a:off x="7207528" y="5433593"/>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4</a:t>
            </a:r>
            <a:endPar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60" name="TextBox 859"/>
          <p:cNvSpPr txBox="1"/>
          <p:nvPr/>
        </p:nvSpPr>
        <p:spPr>
          <a:xfrm>
            <a:off x="7673206" y="556059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61" name="TextBox 860"/>
          <p:cNvSpPr txBox="1"/>
          <p:nvPr/>
        </p:nvSpPr>
        <p:spPr>
          <a:xfrm>
            <a:off x="7968816" y="5560597"/>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62" name="TextBox 861"/>
          <p:cNvSpPr txBox="1"/>
          <p:nvPr/>
        </p:nvSpPr>
        <p:spPr>
          <a:xfrm>
            <a:off x="8314624" y="5560597"/>
            <a:ext cx="65723"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63" name="TextBox 862"/>
          <p:cNvSpPr txBox="1"/>
          <p:nvPr/>
        </p:nvSpPr>
        <p:spPr>
          <a:xfrm>
            <a:off x="8663098" y="556059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64" name="TextBox 863"/>
          <p:cNvSpPr txBox="1"/>
          <p:nvPr/>
        </p:nvSpPr>
        <p:spPr>
          <a:xfrm>
            <a:off x="9985993" y="556059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65" name="TextBox 864"/>
          <p:cNvSpPr txBox="1"/>
          <p:nvPr/>
        </p:nvSpPr>
        <p:spPr>
          <a:xfrm>
            <a:off x="11306052" y="5560597"/>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chemeClr val="accent5">
                    <a:lumMod val="50000"/>
                  </a:schemeClr>
                </a:solidFill>
                <a:latin typeface="Calibri" panose="020F0502020204030204"/>
                <a:cs typeface="Arial" panose="020B0604020202020204" pitchFamily="34" charset="0"/>
              </a:rPr>
              <a:t>2</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66" name="TextBox 865"/>
          <p:cNvSpPr txBox="1"/>
          <p:nvPr/>
        </p:nvSpPr>
        <p:spPr>
          <a:xfrm>
            <a:off x="7207528" y="5560597"/>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67" name="TextBox 866"/>
          <p:cNvSpPr txBox="1"/>
          <p:nvPr/>
        </p:nvSpPr>
        <p:spPr>
          <a:xfrm>
            <a:off x="7027815" y="4773057"/>
            <a:ext cx="431208" cy="262764"/>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a:t>
            </a:r>
            <a:b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b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Cycle</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868" name="TextBox 867"/>
          <p:cNvSpPr txBox="1"/>
          <p:nvPr/>
        </p:nvSpPr>
        <p:spPr>
          <a:xfrm>
            <a:off x="7599114" y="4875528"/>
            <a:ext cx="437620" cy="153888"/>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grpSp>
        <p:nvGrpSpPr>
          <p:cNvPr id="1030" name="Group 1029"/>
          <p:cNvGrpSpPr/>
          <p:nvPr/>
        </p:nvGrpSpPr>
        <p:grpSpPr>
          <a:xfrm>
            <a:off x="6688498" y="2575694"/>
            <a:ext cx="257493" cy="2431001"/>
            <a:chOff x="6709327" y="2592619"/>
            <a:chExt cx="257493" cy="2431001"/>
          </a:xfrm>
        </p:grpSpPr>
        <p:cxnSp>
          <p:nvCxnSpPr>
            <p:cNvPr id="1031" name="Straight Connector 1030"/>
            <p:cNvCxnSpPr/>
            <p:nvPr/>
          </p:nvCxnSpPr>
          <p:spPr>
            <a:xfrm flipH="1">
              <a:off x="6875380" y="492735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2" name="TextBox 1031"/>
            <p:cNvSpPr txBox="1"/>
            <p:nvPr/>
          </p:nvSpPr>
          <p:spPr>
            <a:xfrm>
              <a:off x="6709327" y="4831088"/>
              <a:ext cx="125034"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1033" name="Straight Connector 1032"/>
            <p:cNvCxnSpPr/>
            <p:nvPr/>
          </p:nvCxnSpPr>
          <p:spPr>
            <a:xfrm flipH="1">
              <a:off x="6875380" y="381096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4" name="TextBox 1033"/>
            <p:cNvSpPr txBox="1"/>
            <p:nvPr/>
          </p:nvSpPr>
          <p:spPr>
            <a:xfrm>
              <a:off x="6709327" y="3714697"/>
              <a:ext cx="125034"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-4</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1035" name="Straight Connector 1034"/>
            <p:cNvCxnSpPr/>
            <p:nvPr/>
          </p:nvCxnSpPr>
          <p:spPr>
            <a:xfrm flipH="1">
              <a:off x="6875380" y="268888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TextBox 1035"/>
            <p:cNvSpPr txBox="1"/>
            <p:nvPr/>
          </p:nvSpPr>
          <p:spPr>
            <a:xfrm>
              <a:off x="6709327" y="2592619"/>
              <a:ext cx="78547"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1037" name="Straight Connector 1036"/>
            <p:cNvCxnSpPr/>
            <p:nvPr/>
          </p:nvCxnSpPr>
          <p:spPr>
            <a:xfrm flipH="1">
              <a:off x="6875380" y="4373466"/>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flipH="1">
              <a:off x="6875380" y="3250412"/>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9" name="TextBox 1038"/>
            <p:cNvSpPr txBox="1"/>
            <p:nvPr/>
          </p:nvSpPr>
          <p:spPr>
            <a:xfrm>
              <a:off x="6709327" y="3143571"/>
              <a:ext cx="12503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040" name="TextBox 1039"/>
            <p:cNvSpPr txBox="1"/>
            <p:nvPr/>
          </p:nvSpPr>
          <p:spPr>
            <a:xfrm>
              <a:off x="6709327" y="4267305"/>
              <a:ext cx="12503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grpSp>
      <p:sp>
        <p:nvSpPr>
          <p:cNvPr id="1041" name="TextBox 1040"/>
          <p:cNvSpPr txBox="1">
            <a:spLocks noChangeAspect="1"/>
          </p:cNvSpPr>
          <p:nvPr/>
        </p:nvSpPr>
        <p:spPr>
          <a:xfrm>
            <a:off x="6324578" y="1418028"/>
            <a:ext cx="5375145" cy="769441"/>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MG-ADL Total Score </a:t>
            </a:r>
            <a:endParaRPr kumimoji="0" lang="en-US"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Mean Change From Cycle Baseline by Cycle </a:t>
            </a:r>
            <a:b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br>
            <a: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(Japanese Population)</a:t>
            </a:r>
            <a:endPar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042" name="TextBox 1041"/>
          <p:cNvSpPr txBox="1"/>
          <p:nvPr/>
        </p:nvSpPr>
        <p:spPr>
          <a:xfrm>
            <a:off x="6960218" y="5806649"/>
            <a:ext cx="5462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Week</a:t>
            </a:r>
            <a:endPar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044" name="TextBox 1043"/>
          <p:cNvSpPr txBox="1"/>
          <p:nvPr/>
        </p:nvSpPr>
        <p:spPr>
          <a:xfrm>
            <a:off x="7625672" y="585090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046" name="TextBox 1045"/>
          <p:cNvSpPr txBox="1"/>
          <p:nvPr/>
        </p:nvSpPr>
        <p:spPr>
          <a:xfrm>
            <a:off x="7965785" y="585090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048" name="TextBox 1047"/>
          <p:cNvSpPr txBox="1"/>
          <p:nvPr/>
        </p:nvSpPr>
        <p:spPr>
          <a:xfrm>
            <a:off x="8289868" y="585090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050" name="TextBox 1049"/>
          <p:cNvSpPr txBox="1"/>
          <p:nvPr/>
        </p:nvSpPr>
        <p:spPr>
          <a:xfrm>
            <a:off x="8619154" y="585090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3</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052" name="TextBox 1051"/>
          <p:cNvSpPr txBox="1"/>
          <p:nvPr/>
        </p:nvSpPr>
        <p:spPr>
          <a:xfrm>
            <a:off x="9961085" y="585090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054" name="TextBox 1053"/>
          <p:cNvSpPr txBox="1"/>
          <p:nvPr/>
        </p:nvSpPr>
        <p:spPr>
          <a:xfrm>
            <a:off x="11233178" y="5850906"/>
            <a:ext cx="15709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 name="Chart 299"/>
          <p:cNvGraphicFramePr/>
          <p:nvPr/>
        </p:nvGraphicFramePr>
        <p:xfrm>
          <a:off x="1249367" y="2282084"/>
          <a:ext cx="4558842" cy="244844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27" name="Chart 326"/>
          <p:cNvGraphicFramePr/>
          <p:nvPr/>
        </p:nvGraphicFramePr>
        <p:xfrm>
          <a:off x="7088881" y="2275468"/>
          <a:ext cx="4558842" cy="2421951"/>
        </p:xfrm>
        <a:graphic>
          <a:graphicData uri="http://schemas.openxmlformats.org/drawingml/2006/chart">
            <c:chart xmlns:c="http://schemas.openxmlformats.org/drawingml/2006/chart" xmlns:r="http://schemas.openxmlformats.org/officeDocument/2006/relationships" r:id="rId2"/>
          </a:graphicData>
        </a:graphic>
      </p:graphicFrame>
      <p:sp>
        <p:nvSpPr>
          <p:cNvPr id="288" name="Text Placeholder 15"/>
          <p:cNvSpPr txBox="1"/>
          <p:nvPr/>
        </p:nvSpPr>
        <p:spPr>
          <a:xfrm>
            <a:off x="374460" y="6447295"/>
            <a:ext cx="10873147" cy="347894"/>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rPr>
              <a:t>QMG, Quantitative Myasthenia Gravis.</a:t>
            </a:r>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200" b="0" i="0" u="none" strike="noStrike" kern="1200" cap="none" spc="0" normalizeH="0" baseline="30000" noProof="0" dirty="0">
                <a:ln>
                  <a:noFill/>
                </a:ln>
                <a:solidFill>
                  <a:srgbClr val="595A59"/>
                </a:solidFill>
                <a:effectLst/>
                <a:uLnTx/>
                <a:uFillTx/>
                <a:latin typeface="Calibri" panose="020F0502020204030204"/>
                <a:ea typeface="+mn-ea"/>
                <a:cs typeface="+mn-cs"/>
              </a:rPr>
              <a:t>a</a:t>
            </a:r>
            <a:r>
              <a:rPr kumimoji="0" lang="en-US" sz="1200" b="0" i="0" u="none" strike="noStrike" kern="1200" cap="none" spc="0" normalizeH="0" noProof="0" dirty="0">
                <a:ln>
                  <a:noFill/>
                </a:ln>
                <a:solidFill>
                  <a:srgbClr val="595A59"/>
                </a:solidFill>
                <a:effectLst/>
                <a:uLnTx/>
                <a:uFillTx/>
                <a:latin typeface="Calibri" panose="020F0502020204030204"/>
                <a:ea typeface="+mn-ea"/>
                <a:cs typeface="+mn-cs"/>
              </a:rPr>
              <a:t>Only cycles with data out to week 11 are depicted.</a:t>
            </a:r>
            <a:endParaRPr kumimoji="0" lang="en-US" sz="1200" b="0" i="0" u="none" strike="noStrike" kern="1200" cap="none" spc="0" normalizeH="0" baseline="30000" noProof="0" dirty="0">
              <a:ln>
                <a:noFill/>
              </a:ln>
              <a:solidFill>
                <a:srgbClr val="595A59"/>
              </a:solidFill>
              <a:effectLst/>
              <a:uLnTx/>
              <a:uFillTx/>
              <a:latin typeface="Calibri" panose="020F0502020204030204"/>
              <a:ea typeface="+mn-ea"/>
              <a:cs typeface="+mn-cs"/>
            </a:endParaRPr>
          </a:p>
        </p:txBody>
      </p:sp>
      <p:sp>
        <p:nvSpPr>
          <p:cNvPr id="428" name="Slide Number Placeholder 4"/>
          <p:cNvSpPr txBox="1"/>
          <p:nvPr/>
        </p:nvSpPr>
        <p:spPr>
          <a:xfrm>
            <a:off x="11187953" y="6356350"/>
            <a:ext cx="664744"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CE451-38B6-4970-B200-7962877A3A8C}" type="slidenum">
              <a:rPr lang="en-US" smtClean="0"/>
            </a:fld>
            <a:endParaRPr lang="en-US" dirty="0"/>
          </a:p>
        </p:txBody>
      </p:sp>
      <p:sp>
        <p:nvSpPr>
          <p:cNvPr id="4" name="Title 3"/>
          <p:cNvSpPr>
            <a:spLocks noGrp="1"/>
          </p:cNvSpPr>
          <p:nvPr>
            <p:ph type="title"/>
          </p:nvPr>
        </p:nvSpPr>
        <p:spPr/>
        <p:txBody>
          <a:bodyPr>
            <a:normAutofit fontScale="90000"/>
          </a:bodyPr>
          <a:lstStyle/>
          <a:p>
            <a:r>
              <a:rPr lang="en-US" dirty="0"/>
              <a:t>Efgartigimod Demonstrated Repeatable and Sustained Improvement in QMG in Both the Overall Population and the Japanese Subpopulation Over Multiple Cycles</a:t>
            </a:r>
            <a:r>
              <a:rPr lang="en-US" baseline="30000" dirty="0"/>
              <a:t>a</a:t>
            </a:r>
            <a:r>
              <a:rPr lang="en-US" dirty="0"/>
              <a:t> in ADAPT+ </a:t>
            </a:r>
            <a:endParaRPr lang="en-US" dirty="0"/>
          </a:p>
        </p:txBody>
      </p:sp>
      <p:sp>
        <p:nvSpPr>
          <p:cNvPr id="425" name="TextBox 424"/>
          <p:cNvSpPr txBox="1"/>
          <p:nvPr/>
        </p:nvSpPr>
        <p:spPr>
          <a:xfrm>
            <a:off x="4061950" y="3781283"/>
            <a:ext cx="1768329" cy="461665"/>
          </a:xfrm>
          <a:prstGeom prst="rect">
            <a:avLst/>
          </a:prstGeom>
          <a:noFill/>
        </p:spPr>
        <p:txBody>
          <a:bodyPr wrap="square" rtlCol="0">
            <a:spAutoFit/>
          </a:bodyPr>
          <a:lstStyle/>
          <a:p>
            <a:r>
              <a:rPr lang="en-US" sz="1200" dirty="0">
                <a:solidFill>
                  <a:schemeClr val="bg2">
                    <a:lumMod val="75000"/>
                  </a:schemeClr>
                </a:solidFill>
              </a:rPr>
              <a:t>Clinically meaningful improvement</a:t>
            </a:r>
            <a:endParaRPr lang="en-US" sz="1200" dirty="0">
              <a:solidFill>
                <a:schemeClr val="bg2">
                  <a:lumMod val="75000"/>
                </a:schemeClr>
              </a:solidFill>
            </a:endParaRPr>
          </a:p>
        </p:txBody>
      </p:sp>
      <p:sp>
        <p:nvSpPr>
          <p:cNvPr id="440" name="TextBox 439"/>
          <p:cNvSpPr txBox="1"/>
          <p:nvPr/>
        </p:nvSpPr>
        <p:spPr>
          <a:xfrm>
            <a:off x="1150300" y="6063679"/>
            <a:ext cx="5462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Week</a:t>
            </a:r>
            <a:endPar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493" name="TextBox 492"/>
          <p:cNvSpPr txBox="1"/>
          <p:nvPr/>
        </p:nvSpPr>
        <p:spPr>
          <a:xfrm>
            <a:off x="1815754" y="610793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495" name="TextBox 494"/>
          <p:cNvSpPr txBox="1"/>
          <p:nvPr/>
        </p:nvSpPr>
        <p:spPr>
          <a:xfrm>
            <a:off x="2155867" y="610793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497" name="TextBox 496"/>
          <p:cNvSpPr txBox="1"/>
          <p:nvPr/>
        </p:nvSpPr>
        <p:spPr>
          <a:xfrm>
            <a:off x="2479950" y="610793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499" name="TextBox 498"/>
          <p:cNvSpPr txBox="1"/>
          <p:nvPr/>
        </p:nvSpPr>
        <p:spPr>
          <a:xfrm>
            <a:off x="2809236" y="610793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3</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501" name="TextBox 500"/>
          <p:cNvSpPr txBox="1"/>
          <p:nvPr/>
        </p:nvSpPr>
        <p:spPr>
          <a:xfrm>
            <a:off x="4151167" y="610793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514" name="TextBox 513"/>
          <p:cNvSpPr txBox="1"/>
          <p:nvPr/>
        </p:nvSpPr>
        <p:spPr>
          <a:xfrm>
            <a:off x="5423260" y="6107936"/>
            <a:ext cx="15709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548" name="Rectangle 547"/>
          <p:cNvSpPr/>
          <p:nvPr/>
        </p:nvSpPr>
        <p:spPr>
          <a:xfrm>
            <a:off x="1156570" y="2234171"/>
            <a:ext cx="4561669" cy="379856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38" name="TextBox 837"/>
          <p:cNvSpPr txBox="1"/>
          <p:nvPr/>
        </p:nvSpPr>
        <p:spPr>
          <a:xfrm>
            <a:off x="1729812" y="5306077"/>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39" name="TextBox 838"/>
          <p:cNvSpPr txBox="1"/>
          <p:nvPr/>
        </p:nvSpPr>
        <p:spPr>
          <a:xfrm>
            <a:off x="2066965" y="5306077"/>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136</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40" name="TextBox 839"/>
          <p:cNvSpPr txBox="1"/>
          <p:nvPr/>
        </p:nvSpPr>
        <p:spPr>
          <a:xfrm>
            <a:off x="2388090" y="5306077"/>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133</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41" name="TextBox 840"/>
          <p:cNvSpPr txBox="1"/>
          <p:nvPr/>
        </p:nvSpPr>
        <p:spPr>
          <a:xfrm>
            <a:off x="2720335" y="5306077"/>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133</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42" name="TextBox 841"/>
          <p:cNvSpPr txBox="1"/>
          <p:nvPr/>
        </p:nvSpPr>
        <p:spPr>
          <a:xfrm>
            <a:off x="4061950" y="5306077"/>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119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43" name="TextBox 842"/>
          <p:cNvSpPr txBox="1"/>
          <p:nvPr/>
        </p:nvSpPr>
        <p:spPr>
          <a:xfrm>
            <a:off x="5433834" y="5306077"/>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63</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844" name="TextBox 843"/>
          <p:cNvSpPr txBox="1"/>
          <p:nvPr/>
        </p:nvSpPr>
        <p:spPr>
          <a:xfrm>
            <a:off x="1413950" y="5321465"/>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rPr>
              <a:t>1</a:t>
            </a:r>
            <a:endPar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sp>
        <p:nvSpPr>
          <p:cNvPr id="845" name="TextBox 844"/>
          <p:cNvSpPr txBox="1"/>
          <p:nvPr/>
        </p:nvSpPr>
        <p:spPr>
          <a:xfrm>
            <a:off x="1729812" y="5453540"/>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130</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6" name="TextBox 845"/>
          <p:cNvSpPr txBox="1"/>
          <p:nvPr/>
        </p:nvSpPr>
        <p:spPr>
          <a:xfrm>
            <a:off x="2066965" y="5453540"/>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122</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7" name="TextBox 846"/>
          <p:cNvSpPr txBox="1"/>
          <p:nvPr/>
        </p:nvSpPr>
        <p:spPr>
          <a:xfrm>
            <a:off x="2388090" y="5453540"/>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118</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8" name="TextBox 847"/>
          <p:cNvSpPr txBox="1"/>
          <p:nvPr/>
        </p:nvSpPr>
        <p:spPr>
          <a:xfrm>
            <a:off x="2720335" y="5453540"/>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116</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49" name="TextBox 848"/>
          <p:cNvSpPr txBox="1"/>
          <p:nvPr/>
        </p:nvSpPr>
        <p:spPr>
          <a:xfrm>
            <a:off x="4127673" y="5453540"/>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96</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50" name="TextBox 849"/>
          <p:cNvSpPr txBox="1"/>
          <p:nvPr/>
        </p:nvSpPr>
        <p:spPr>
          <a:xfrm>
            <a:off x="5433833" y="5453540"/>
            <a:ext cx="131446"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50</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51" name="TextBox 850"/>
          <p:cNvSpPr txBox="1"/>
          <p:nvPr/>
        </p:nvSpPr>
        <p:spPr>
          <a:xfrm>
            <a:off x="1413950" y="5453540"/>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852" name="TextBox 851"/>
          <p:cNvSpPr txBox="1"/>
          <p:nvPr/>
        </p:nvSpPr>
        <p:spPr>
          <a:xfrm>
            <a:off x="1729812" y="5580544"/>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108</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3" name="TextBox 852"/>
          <p:cNvSpPr txBox="1"/>
          <p:nvPr/>
        </p:nvSpPr>
        <p:spPr>
          <a:xfrm>
            <a:off x="2132688" y="558054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98</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4" name="TextBox 853"/>
          <p:cNvSpPr txBox="1"/>
          <p:nvPr/>
        </p:nvSpPr>
        <p:spPr>
          <a:xfrm>
            <a:off x="2453813" y="558054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94</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5" name="TextBox 854"/>
          <p:cNvSpPr txBox="1"/>
          <p:nvPr/>
        </p:nvSpPr>
        <p:spPr>
          <a:xfrm>
            <a:off x="2786058" y="558054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96</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6" name="TextBox 855"/>
          <p:cNvSpPr txBox="1"/>
          <p:nvPr/>
        </p:nvSpPr>
        <p:spPr>
          <a:xfrm>
            <a:off x="4127673" y="558054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75</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7" name="TextBox 856"/>
          <p:cNvSpPr txBox="1"/>
          <p:nvPr/>
        </p:nvSpPr>
        <p:spPr>
          <a:xfrm>
            <a:off x="5433832" y="558054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30</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8" name="TextBox 857"/>
          <p:cNvSpPr txBox="1"/>
          <p:nvPr/>
        </p:nvSpPr>
        <p:spPr>
          <a:xfrm>
            <a:off x="1413950" y="5580544"/>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a:t>
            </a:r>
            <a:endPar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859" name="TextBox 858"/>
          <p:cNvSpPr txBox="1"/>
          <p:nvPr/>
        </p:nvSpPr>
        <p:spPr>
          <a:xfrm>
            <a:off x="1795535" y="5707548"/>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84</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60" name="TextBox 859"/>
          <p:cNvSpPr txBox="1"/>
          <p:nvPr/>
        </p:nvSpPr>
        <p:spPr>
          <a:xfrm>
            <a:off x="2132688" y="5707548"/>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66</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61" name="TextBox 860"/>
          <p:cNvSpPr txBox="1"/>
          <p:nvPr/>
        </p:nvSpPr>
        <p:spPr>
          <a:xfrm>
            <a:off x="2453813" y="5707548"/>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70</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62" name="TextBox 861"/>
          <p:cNvSpPr txBox="1"/>
          <p:nvPr/>
        </p:nvSpPr>
        <p:spPr>
          <a:xfrm>
            <a:off x="2786058" y="5707548"/>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67</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63" name="TextBox 862"/>
          <p:cNvSpPr txBox="1"/>
          <p:nvPr/>
        </p:nvSpPr>
        <p:spPr>
          <a:xfrm>
            <a:off x="4127673" y="5707548"/>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59</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64" name="TextBox 863"/>
          <p:cNvSpPr txBox="1"/>
          <p:nvPr/>
        </p:nvSpPr>
        <p:spPr>
          <a:xfrm>
            <a:off x="5433832" y="5707548"/>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18</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65" name="TextBox 864"/>
          <p:cNvSpPr txBox="1"/>
          <p:nvPr/>
        </p:nvSpPr>
        <p:spPr>
          <a:xfrm>
            <a:off x="1413950" y="5707548"/>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4</a:t>
            </a:r>
            <a:endPar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866" name="TextBox 865"/>
          <p:cNvSpPr txBox="1"/>
          <p:nvPr/>
        </p:nvSpPr>
        <p:spPr>
          <a:xfrm>
            <a:off x="1795535" y="5834552"/>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62</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67" name="TextBox 866"/>
          <p:cNvSpPr txBox="1"/>
          <p:nvPr/>
        </p:nvSpPr>
        <p:spPr>
          <a:xfrm>
            <a:off x="2132688" y="5834552"/>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56</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68" name="TextBox 867"/>
          <p:cNvSpPr txBox="1"/>
          <p:nvPr/>
        </p:nvSpPr>
        <p:spPr>
          <a:xfrm>
            <a:off x="2453813" y="5834552"/>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58</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69" name="TextBox 868"/>
          <p:cNvSpPr txBox="1"/>
          <p:nvPr/>
        </p:nvSpPr>
        <p:spPr>
          <a:xfrm>
            <a:off x="2786058" y="5834552"/>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54</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70" name="TextBox 869"/>
          <p:cNvSpPr txBox="1"/>
          <p:nvPr/>
        </p:nvSpPr>
        <p:spPr>
          <a:xfrm>
            <a:off x="4127673" y="5834552"/>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49</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71" name="TextBox 870"/>
          <p:cNvSpPr txBox="1"/>
          <p:nvPr/>
        </p:nvSpPr>
        <p:spPr>
          <a:xfrm>
            <a:off x="5433832" y="5834552"/>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12</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72" name="TextBox 871"/>
          <p:cNvSpPr txBox="1"/>
          <p:nvPr/>
        </p:nvSpPr>
        <p:spPr>
          <a:xfrm>
            <a:off x="1413950" y="5834552"/>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873" name="TextBox 872"/>
          <p:cNvSpPr txBox="1"/>
          <p:nvPr/>
        </p:nvSpPr>
        <p:spPr>
          <a:xfrm>
            <a:off x="1208577" y="5047012"/>
            <a:ext cx="431208" cy="262764"/>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a:t>
            </a:r>
            <a:b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b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Cycle</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874" name="TextBox 873"/>
          <p:cNvSpPr txBox="1"/>
          <p:nvPr/>
        </p:nvSpPr>
        <p:spPr>
          <a:xfrm>
            <a:off x="1779876" y="5149483"/>
            <a:ext cx="437620" cy="153888"/>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grpSp>
        <p:nvGrpSpPr>
          <p:cNvPr id="1036" name="Group 1035"/>
          <p:cNvGrpSpPr/>
          <p:nvPr/>
        </p:nvGrpSpPr>
        <p:grpSpPr>
          <a:xfrm>
            <a:off x="899409" y="2849649"/>
            <a:ext cx="257493" cy="2431001"/>
            <a:chOff x="6709327" y="2592619"/>
            <a:chExt cx="257493" cy="2431001"/>
          </a:xfrm>
        </p:grpSpPr>
        <p:cxnSp>
          <p:nvCxnSpPr>
            <p:cNvPr id="1037" name="Straight Connector 1036"/>
            <p:cNvCxnSpPr/>
            <p:nvPr/>
          </p:nvCxnSpPr>
          <p:spPr>
            <a:xfrm flipH="1">
              <a:off x="6875380" y="492735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8" name="TextBox 1037"/>
            <p:cNvSpPr txBox="1"/>
            <p:nvPr/>
          </p:nvSpPr>
          <p:spPr>
            <a:xfrm>
              <a:off x="6709327" y="4831088"/>
              <a:ext cx="125034"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1039" name="Straight Connector 1038"/>
            <p:cNvCxnSpPr/>
            <p:nvPr/>
          </p:nvCxnSpPr>
          <p:spPr>
            <a:xfrm flipH="1">
              <a:off x="6875380" y="381096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40" name="TextBox 1039"/>
            <p:cNvSpPr txBox="1"/>
            <p:nvPr/>
          </p:nvSpPr>
          <p:spPr>
            <a:xfrm>
              <a:off x="6709327" y="3714697"/>
              <a:ext cx="125034"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-4</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1041" name="Straight Connector 1040"/>
            <p:cNvCxnSpPr/>
            <p:nvPr/>
          </p:nvCxnSpPr>
          <p:spPr>
            <a:xfrm flipH="1">
              <a:off x="6875380" y="268888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42" name="TextBox 1041"/>
            <p:cNvSpPr txBox="1"/>
            <p:nvPr/>
          </p:nvSpPr>
          <p:spPr>
            <a:xfrm>
              <a:off x="6709327" y="2592619"/>
              <a:ext cx="78547"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1043" name="Straight Connector 1042"/>
            <p:cNvCxnSpPr/>
            <p:nvPr/>
          </p:nvCxnSpPr>
          <p:spPr>
            <a:xfrm flipH="1">
              <a:off x="6875380" y="4373466"/>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flipH="1">
              <a:off x="6875380" y="3250412"/>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45" name="TextBox 1044"/>
            <p:cNvSpPr txBox="1"/>
            <p:nvPr/>
          </p:nvSpPr>
          <p:spPr>
            <a:xfrm>
              <a:off x="6709327" y="3143571"/>
              <a:ext cx="12503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046" name="TextBox 1045"/>
            <p:cNvSpPr txBox="1"/>
            <p:nvPr/>
          </p:nvSpPr>
          <p:spPr>
            <a:xfrm>
              <a:off x="6709327" y="4267305"/>
              <a:ext cx="12503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grpSp>
      <p:sp>
        <p:nvSpPr>
          <p:cNvPr id="1047" name="TextBox 1046"/>
          <p:cNvSpPr txBox="1">
            <a:spLocks noChangeAspect="1"/>
          </p:cNvSpPr>
          <p:nvPr/>
        </p:nvSpPr>
        <p:spPr>
          <a:xfrm>
            <a:off x="459037" y="1417611"/>
            <a:ext cx="5375145" cy="769441"/>
          </a:xfrm>
          <a:prstGeom prst="rect">
            <a:avLst/>
          </a:prstGeom>
          <a:solidFill>
            <a:schemeClr val="accent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QMG Total Score </a:t>
            </a:r>
            <a:endParaRPr kumimoji="0" lang="en-US"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Mean Change From Cycle Baseline by Cycle </a:t>
            </a:r>
            <a:b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br>
            <a: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a:t>
            </a:r>
            <a:r>
              <a:rPr lang="en-US" sz="1400" dirty="0">
                <a:solidFill>
                  <a:srgbClr val="FFFFFF"/>
                </a:solidFill>
                <a:latin typeface="Calibri" panose="020F0502020204030204"/>
                <a:ea typeface="Calibri" panose="020F0502020204030204" pitchFamily="34" charset="0"/>
                <a:cs typeface="Arial" panose="020B0604020202020204" pitchFamily="34" charset="0"/>
              </a:rPr>
              <a:t>Overall Population</a:t>
            </a:r>
            <a: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a:t>
            </a:r>
            <a:endPar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221" name="TextBox 220"/>
          <p:cNvSpPr txBox="1"/>
          <p:nvPr/>
        </p:nvSpPr>
        <p:spPr>
          <a:xfrm rot="16200000">
            <a:off x="4885443" y="3853381"/>
            <a:ext cx="300325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Mean Change (±SE) in Total QMG</a:t>
            </a: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27" name="Rectangle 226"/>
          <p:cNvSpPr/>
          <p:nvPr/>
        </p:nvSpPr>
        <p:spPr>
          <a:xfrm>
            <a:off x="6946984" y="2234588"/>
            <a:ext cx="4571240" cy="377586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0" name="TextBox 229"/>
          <p:cNvSpPr txBox="1"/>
          <p:nvPr/>
        </p:nvSpPr>
        <p:spPr>
          <a:xfrm>
            <a:off x="10145998" y="3850370"/>
            <a:ext cx="1459407" cy="461665"/>
          </a:xfrm>
          <a:prstGeom prst="rect">
            <a:avLst/>
          </a:prstGeom>
          <a:noFill/>
        </p:spPr>
        <p:txBody>
          <a:bodyPr wrap="square" rtlCol="0">
            <a:spAutoFit/>
          </a:bodyPr>
          <a:lstStyle/>
          <a:p>
            <a:r>
              <a:rPr lang="en-US" sz="1200" dirty="0">
                <a:solidFill>
                  <a:schemeClr val="bg2">
                    <a:lumMod val="75000"/>
                  </a:schemeClr>
                </a:solidFill>
              </a:rPr>
              <a:t>Clinically meaningful improvement</a:t>
            </a:r>
            <a:endParaRPr lang="en-US" sz="1200" dirty="0">
              <a:solidFill>
                <a:schemeClr val="bg2">
                  <a:lumMod val="75000"/>
                </a:schemeClr>
              </a:solidFill>
            </a:endParaRPr>
          </a:p>
        </p:txBody>
      </p:sp>
      <p:sp>
        <p:nvSpPr>
          <p:cNvPr id="231" name="TextBox 230"/>
          <p:cNvSpPr txBox="1"/>
          <p:nvPr/>
        </p:nvSpPr>
        <p:spPr>
          <a:xfrm>
            <a:off x="7604664" y="5283792"/>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232" name="TextBox 231"/>
          <p:cNvSpPr txBox="1"/>
          <p:nvPr/>
        </p:nvSpPr>
        <p:spPr>
          <a:xfrm>
            <a:off x="7903094" y="5283792"/>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233" name="TextBox 232"/>
          <p:cNvSpPr txBox="1"/>
          <p:nvPr/>
        </p:nvSpPr>
        <p:spPr>
          <a:xfrm>
            <a:off x="8248901" y="5283792"/>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234" name="TextBox 233"/>
          <p:cNvSpPr txBox="1"/>
          <p:nvPr/>
        </p:nvSpPr>
        <p:spPr>
          <a:xfrm>
            <a:off x="8663098" y="528379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235" name="TextBox 234"/>
          <p:cNvSpPr txBox="1"/>
          <p:nvPr/>
        </p:nvSpPr>
        <p:spPr>
          <a:xfrm>
            <a:off x="9985993" y="528379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236" name="TextBox 235"/>
          <p:cNvSpPr txBox="1"/>
          <p:nvPr/>
        </p:nvSpPr>
        <p:spPr>
          <a:xfrm>
            <a:off x="11305988" y="5283792"/>
            <a:ext cx="65788" cy="307777"/>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rgbClr val="90C353"/>
                </a:solidFill>
                <a:latin typeface="Calibri" panose="020F0502020204030204"/>
                <a:cs typeface="Arial" panose="020B0604020202020204" pitchFamily="34" charset="0"/>
              </a:rPr>
              <a:t>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237" name="TextBox 236"/>
          <p:cNvSpPr txBox="1"/>
          <p:nvPr/>
        </p:nvSpPr>
        <p:spPr>
          <a:xfrm>
            <a:off x="7207528" y="5299180"/>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rPr>
              <a:t>1</a:t>
            </a:r>
            <a:endPar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sp>
        <p:nvSpPr>
          <p:cNvPr id="238" name="TextBox 237"/>
          <p:cNvSpPr txBox="1"/>
          <p:nvPr/>
        </p:nvSpPr>
        <p:spPr>
          <a:xfrm>
            <a:off x="7673206" y="5431255"/>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39" name="TextBox 238"/>
          <p:cNvSpPr txBox="1"/>
          <p:nvPr/>
        </p:nvSpPr>
        <p:spPr>
          <a:xfrm>
            <a:off x="7968816" y="5431255"/>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0" name="TextBox 239"/>
          <p:cNvSpPr txBox="1"/>
          <p:nvPr/>
        </p:nvSpPr>
        <p:spPr>
          <a:xfrm>
            <a:off x="8314624" y="5431255"/>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1" name="TextBox 240"/>
          <p:cNvSpPr txBox="1"/>
          <p:nvPr/>
        </p:nvSpPr>
        <p:spPr>
          <a:xfrm>
            <a:off x="8663098" y="5431255"/>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2" name="TextBox 241"/>
          <p:cNvSpPr txBox="1"/>
          <p:nvPr/>
        </p:nvSpPr>
        <p:spPr>
          <a:xfrm>
            <a:off x="9985992" y="5431255"/>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3" name="TextBox 242"/>
          <p:cNvSpPr txBox="1"/>
          <p:nvPr/>
        </p:nvSpPr>
        <p:spPr>
          <a:xfrm>
            <a:off x="11306052" y="5431255"/>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chemeClr val="accent2"/>
                </a:solidFill>
                <a:latin typeface="Calibri" panose="020F0502020204030204"/>
                <a:cs typeface="Arial" panose="020B0604020202020204" pitchFamily="34" charset="0"/>
              </a:rPr>
              <a:t>7</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4" name="TextBox 243"/>
          <p:cNvSpPr txBox="1"/>
          <p:nvPr/>
        </p:nvSpPr>
        <p:spPr>
          <a:xfrm>
            <a:off x="7207528" y="5431255"/>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5" name="TextBox 244"/>
          <p:cNvSpPr txBox="1"/>
          <p:nvPr/>
        </p:nvSpPr>
        <p:spPr>
          <a:xfrm>
            <a:off x="7673205" y="5558259"/>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246" name="TextBox 245"/>
          <p:cNvSpPr txBox="1"/>
          <p:nvPr/>
        </p:nvSpPr>
        <p:spPr>
          <a:xfrm>
            <a:off x="7968816" y="5558259"/>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247" name="TextBox 246"/>
          <p:cNvSpPr txBox="1"/>
          <p:nvPr/>
        </p:nvSpPr>
        <p:spPr>
          <a:xfrm>
            <a:off x="8314624" y="5558259"/>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248" name="TextBox 247"/>
          <p:cNvSpPr txBox="1"/>
          <p:nvPr/>
        </p:nvSpPr>
        <p:spPr>
          <a:xfrm>
            <a:off x="8663098" y="555825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249" name="TextBox 248"/>
          <p:cNvSpPr txBox="1"/>
          <p:nvPr/>
        </p:nvSpPr>
        <p:spPr>
          <a:xfrm>
            <a:off x="9985993" y="555825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250" name="TextBox 249"/>
          <p:cNvSpPr txBox="1"/>
          <p:nvPr/>
        </p:nvSpPr>
        <p:spPr>
          <a:xfrm>
            <a:off x="11306052" y="5558259"/>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chemeClr val="accent4">
                    <a:lumMod val="50000"/>
                  </a:schemeClr>
                </a:solidFill>
                <a:latin typeface="Calibri" panose="020F0502020204030204"/>
                <a:cs typeface="Arial" panose="020B0604020202020204" pitchFamily="34" charset="0"/>
              </a:rPr>
              <a:t>4</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251" name="TextBox 250"/>
          <p:cNvSpPr txBox="1"/>
          <p:nvPr/>
        </p:nvSpPr>
        <p:spPr>
          <a:xfrm>
            <a:off x="7207528" y="5558259"/>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a:t>
            </a:r>
            <a:endPar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252" name="TextBox 251"/>
          <p:cNvSpPr txBox="1"/>
          <p:nvPr/>
        </p:nvSpPr>
        <p:spPr>
          <a:xfrm>
            <a:off x="7673205" y="5685263"/>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253" name="TextBox 252"/>
          <p:cNvSpPr txBox="1"/>
          <p:nvPr/>
        </p:nvSpPr>
        <p:spPr>
          <a:xfrm>
            <a:off x="7968816" y="5685263"/>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6</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254" name="TextBox 253"/>
          <p:cNvSpPr txBox="1"/>
          <p:nvPr/>
        </p:nvSpPr>
        <p:spPr>
          <a:xfrm>
            <a:off x="8314624" y="5685263"/>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6</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255" name="TextBox 254"/>
          <p:cNvSpPr txBox="1"/>
          <p:nvPr/>
        </p:nvSpPr>
        <p:spPr>
          <a:xfrm>
            <a:off x="8663098" y="5685263"/>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256" name="TextBox 255"/>
          <p:cNvSpPr txBox="1"/>
          <p:nvPr/>
        </p:nvSpPr>
        <p:spPr>
          <a:xfrm>
            <a:off x="9985993" y="5685263"/>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257" name="TextBox 256"/>
          <p:cNvSpPr txBox="1"/>
          <p:nvPr/>
        </p:nvSpPr>
        <p:spPr>
          <a:xfrm>
            <a:off x="11306052" y="5685263"/>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2</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258" name="TextBox 257"/>
          <p:cNvSpPr txBox="1"/>
          <p:nvPr/>
        </p:nvSpPr>
        <p:spPr>
          <a:xfrm>
            <a:off x="7207528" y="5685263"/>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4</a:t>
            </a:r>
            <a:endPar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259" name="TextBox 258"/>
          <p:cNvSpPr txBox="1"/>
          <p:nvPr/>
        </p:nvSpPr>
        <p:spPr>
          <a:xfrm>
            <a:off x="7673206" y="58122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260" name="TextBox 259"/>
          <p:cNvSpPr txBox="1"/>
          <p:nvPr/>
        </p:nvSpPr>
        <p:spPr>
          <a:xfrm>
            <a:off x="7968816" y="5812267"/>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261" name="TextBox 260"/>
          <p:cNvSpPr txBox="1"/>
          <p:nvPr/>
        </p:nvSpPr>
        <p:spPr>
          <a:xfrm>
            <a:off x="8314624" y="5812267"/>
            <a:ext cx="65723"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262" name="TextBox 261"/>
          <p:cNvSpPr txBox="1"/>
          <p:nvPr/>
        </p:nvSpPr>
        <p:spPr>
          <a:xfrm>
            <a:off x="8663098" y="58122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263" name="TextBox 262"/>
          <p:cNvSpPr txBox="1"/>
          <p:nvPr/>
        </p:nvSpPr>
        <p:spPr>
          <a:xfrm>
            <a:off x="9985993" y="58122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264" name="TextBox 263"/>
          <p:cNvSpPr txBox="1"/>
          <p:nvPr/>
        </p:nvSpPr>
        <p:spPr>
          <a:xfrm>
            <a:off x="11306052" y="5812267"/>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chemeClr val="accent5">
                    <a:lumMod val="50000"/>
                  </a:schemeClr>
                </a:solidFill>
                <a:latin typeface="Calibri" panose="020F0502020204030204"/>
                <a:cs typeface="Arial" panose="020B0604020202020204" pitchFamily="34" charset="0"/>
              </a:rPr>
              <a:t>2</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265" name="TextBox 264"/>
          <p:cNvSpPr txBox="1"/>
          <p:nvPr/>
        </p:nvSpPr>
        <p:spPr>
          <a:xfrm>
            <a:off x="7207528" y="5812267"/>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266" name="TextBox 265"/>
          <p:cNvSpPr txBox="1"/>
          <p:nvPr/>
        </p:nvSpPr>
        <p:spPr>
          <a:xfrm>
            <a:off x="7027815" y="5024727"/>
            <a:ext cx="431208" cy="262764"/>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a:t>
            </a:r>
            <a:b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b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Cycle</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267" name="TextBox 266"/>
          <p:cNvSpPr txBox="1"/>
          <p:nvPr/>
        </p:nvSpPr>
        <p:spPr>
          <a:xfrm>
            <a:off x="7599114" y="5127198"/>
            <a:ext cx="437620" cy="153888"/>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grpSp>
        <p:nvGrpSpPr>
          <p:cNvPr id="276" name="Group 275"/>
          <p:cNvGrpSpPr/>
          <p:nvPr/>
        </p:nvGrpSpPr>
        <p:grpSpPr>
          <a:xfrm>
            <a:off x="6688498" y="2827364"/>
            <a:ext cx="257493" cy="2431001"/>
            <a:chOff x="6709327" y="2592619"/>
            <a:chExt cx="257493" cy="2431001"/>
          </a:xfrm>
        </p:grpSpPr>
        <p:cxnSp>
          <p:nvCxnSpPr>
            <p:cNvPr id="277" name="Straight Connector 276"/>
            <p:cNvCxnSpPr/>
            <p:nvPr/>
          </p:nvCxnSpPr>
          <p:spPr>
            <a:xfrm flipH="1">
              <a:off x="6875380" y="492735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extBox 277"/>
            <p:cNvSpPr txBox="1"/>
            <p:nvPr/>
          </p:nvSpPr>
          <p:spPr>
            <a:xfrm>
              <a:off x="6709327" y="4831088"/>
              <a:ext cx="125034"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279" name="Straight Connector 278"/>
            <p:cNvCxnSpPr/>
            <p:nvPr/>
          </p:nvCxnSpPr>
          <p:spPr>
            <a:xfrm flipH="1">
              <a:off x="6875380" y="381096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6709327" y="3714697"/>
              <a:ext cx="125034"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-4</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281" name="Straight Connector 280"/>
            <p:cNvCxnSpPr/>
            <p:nvPr/>
          </p:nvCxnSpPr>
          <p:spPr>
            <a:xfrm flipH="1">
              <a:off x="6875380" y="2688885"/>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6709327" y="2592619"/>
              <a:ext cx="78547"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283" name="Straight Connector 282"/>
            <p:cNvCxnSpPr/>
            <p:nvPr/>
          </p:nvCxnSpPr>
          <p:spPr>
            <a:xfrm flipH="1">
              <a:off x="6875380" y="4373466"/>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H="1">
              <a:off x="6875380" y="3250412"/>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6709327" y="3143571"/>
              <a:ext cx="12503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86" name="TextBox 285"/>
            <p:cNvSpPr txBox="1"/>
            <p:nvPr/>
          </p:nvSpPr>
          <p:spPr>
            <a:xfrm>
              <a:off x="6709327" y="4267305"/>
              <a:ext cx="12503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grpSp>
      <p:sp>
        <p:nvSpPr>
          <p:cNvPr id="287" name="TextBox 286"/>
          <p:cNvSpPr txBox="1">
            <a:spLocks noChangeAspect="1"/>
          </p:cNvSpPr>
          <p:nvPr/>
        </p:nvSpPr>
        <p:spPr>
          <a:xfrm>
            <a:off x="6324578" y="1418028"/>
            <a:ext cx="5375145" cy="769441"/>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QMG Total Score</a:t>
            </a:r>
            <a:endParaRPr kumimoji="0" lang="en-US"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Mean Change From Cycle Baseline by Cycle </a:t>
            </a:r>
            <a:b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br>
            <a:r>
              <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(Japanese Population)</a:t>
            </a:r>
            <a:endParaRPr kumimoji="0" lang="en-US" sz="140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289" name="TextBox 288"/>
          <p:cNvSpPr txBox="1"/>
          <p:nvPr/>
        </p:nvSpPr>
        <p:spPr>
          <a:xfrm>
            <a:off x="6960218" y="6058319"/>
            <a:ext cx="5462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Week</a:t>
            </a:r>
            <a:endPar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90" name="TextBox 289"/>
          <p:cNvSpPr txBox="1"/>
          <p:nvPr/>
        </p:nvSpPr>
        <p:spPr>
          <a:xfrm>
            <a:off x="7625672" y="610257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91" name="TextBox 290"/>
          <p:cNvSpPr txBox="1"/>
          <p:nvPr/>
        </p:nvSpPr>
        <p:spPr>
          <a:xfrm>
            <a:off x="7965785" y="610257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93" name="TextBox 292"/>
          <p:cNvSpPr txBox="1"/>
          <p:nvPr/>
        </p:nvSpPr>
        <p:spPr>
          <a:xfrm>
            <a:off x="8289868" y="610257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94" name="TextBox 293"/>
          <p:cNvSpPr txBox="1"/>
          <p:nvPr/>
        </p:nvSpPr>
        <p:spPr>
          <a:xfrm>
            <a:off x="8619154" y="610257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3</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96" name="TextBox 295"/>
          <p:cNvSpPr txBox="1"/>
          <p:nvPr/>
        </p:nvSpPr>
        <p:spPr>
          <a:xfrm>
            <a:off x="9961085" y="6102576"/>
            <a:ext cx="78547"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97" name="TextBox 296"/>
          <p:cNvSpPr txBox="1"/>
          <p:nvPr/>
        </p:nvSpPr>
        <p:spPr>
          <a:xfrm>
            <a:off x="11233178" y="6102576"/>
            <a:ext cx="15709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45" name="TextBox 144"/>
          <p:cNvSpPr txBox="1"/>
          <p:nvPr/>
        </p:nvSpPr>
        <p:spPr>
          <a:xfrm rot="16200000">
            <a:off x="-829763" y="3881490"/>
            <a:ext cx="300325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Mean Change (±SE) in Total QMG</a:t>
            </a: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47" name="TextBox 146"/>
          <p:cNvSpPr txBox="1"/>
          <p:nvPr/>
        </p:nvSpPr>
        <p:spPr>
          <a:xfrm>
            <a:off x="6688497" y="2278689"/>
            <a:ext cx="78548"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49" name="TextBox 148"/>
          <p:cNvSpPr txBox="1"/>
          <p:nvPr/>
        </p:nvSpPr>
        <p:spPr>
          <a:xfrm>
            <a:off x="899409" y="2280700"/>
            <a:ext cx="78548"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 Placeholder 15"/>
          <p:cNvSpPr txBox="1"/>
          <p:nvPr/>
        </p:nvSpPr>
        <p:spPr>
          <a:xfrm>
            <a:off x="374460" y="6257478"/>
            <a:ext cx="10873147" cy="554043"/>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rPr>
              <a:t>IgG, immunoglobulin G.</a:t>
            </a:r>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200" b="0" i="0" u="none" strike="noStrike" kern="1200" cap="none" spc="0" normalizeH="0" baseline="30000" noProof="0" dirty="0">
                <a:ln>
                  <a:noFill/>
                </a:ln>
                <a:solidFill>
                  <a:srgbClr val="595A59"/>
                </a:solidFill>
                <a:effectLst/>
                <a:uLnTx/>
                <a:uFillTx/>
                <a:latin typeface="Calibri" panose="020F0502020204030204"/>
                <a:ea typeface="+mn-ea"/>
                <a:cs typeface="+mn-cs"/>
              </a:rPr>
              <a:t>a</a:t>
            </a:r>
            <a:r>
              <a:rPr kumimoji="0" lang="en-US" sz="1200" b="0" i="0" u="none" strike="noStrike" kern="1200" cap="none" spc="0" normalizeH="0" noProof="0" dirty="0">
                <a:ln>
                  <a:noFill/>
                </a:ln>
                <a:solidFill>
                  <a:srgbClr val="595A59"/>
                </a:solidFill>
                <a:effectLst/>
                <a:uLnTx/>
                <a:uFillTx/>
                <a:latin typeface="Calibri" panose="020F0502020204030204"/>
                <a:ea typeface="+mn-ea"/>
                <a:cs typeface="+mn-cs"/>
              </a:rPr>
              <a:t>Only cycles with data out to week 11 included.</a:t>
            </a:r>
            <a:endParaRPr kumimoji="0" lang="en-US" sz="1200" b="0" i="0" u="none" strike="noStrike" kern="1200" cap="none" spc="0" normalizeH="0" baseline="30000" noProof="0" dirty="0">
              <a:ln>
                <a:noFill/>
              </a:ln>
              <a:solidFill>
                <a:srgbClr val="595A59"/>
              </a:solidFill>
              <a:effectLst/>
              <a:uLnTx/>
              <a:uFillTx/>
              <a:latin typeface="Calibri" panose="020F0502020204030204"/>
              <a:ea typeface="+mn-ea"/>
              <a:cs typeface="+mn-cs"/>
            </a:endParaRPr>
          </a:p>
        </p:txBody>
      </p:sp>
      <p:sp>
        <p:nvSpPr>
          <p:cNvPr id="2" name="Title 1"/>
          <p:cNvSpPr>
            <a:spLocks noGrp="1"/>
          </p:cNvSpPr>
          <p:nvPr>
            <p:ph type="title"/>
          </p:nvPr>
        </p:nvSpPr>
        <p:spPr>
          <a:xfrm>
            <a:off x="373063" y="361950"/>
            <a:ext cx="11476037" cy="976375"/>
          </a:xfrm>
        </p:spPr>
        <p:txBody>
          <a:bodyPr>
            <a:normAutofit fontScale="90000"/>
          </a:bodyPr>
          <a:lstStyle/>
          <a:p>
            <a:r>
              <a:rPr lang="en-US" dirty="0"/>
              <a:t>Efgartigimod Demonstrated Consistent Transient Reduction in IgG Levels Over Multiple Cycles</a:t>
            </a:r>
            <a:r>
              <a:rPr lang="en-US" baseline="30000" dirty="0"/>
              <a:t>a</a:t>
            </a:r>
            <a:r>
              <a:rPr lang="en-US" dirty="0"/>
              <a:t> in ADAPT+</a:t>
            </a:r>
            <a:br>
              <a:rPr lang="en-US" dirty="0"/>
            </a:br>
            <a:endParaRPr lang="en-US" dirty="0"/>
          </a:p>
        </p:txBody>
      </p:sp>
      <p:sp>
        <p:nvSpPr>
          <p:cNvPr id="428" name="Slide Number Placeholder 4"/>
          <p:cNvSpPr txBox="1"/>
          <p:nvPr/>
        </p:nvSpPr>
        <p:spPr>
          <a:xfrm>
            <a:off x="11187953" y="6356350"/>
            <a:ext cx="664744"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CE451-38B6-4970-B200-7962877A3A8C}" type="slidenum">
              <a:rPr lang="en-US" smtClean="0"/>
            </a:fld>
            <a:endParaRPr lang="en-US" dirty="0"/>
          </a:p>
        </p:txBody>
      </p:sp>
      <p:sp>
        <p:nvSpPr>
          <p:cNvPr id="459" name="TextBox 458"/>
          <p:cNvSpPr txBox="1">
            <a:spLocks noChangeAspect="1"/>
          </p:cNvSpPr>
          <p:nvPr/>
        </p:nvSpPr>
        <p:spPr>
          <a:xfrm>
            <a:off x="478861" y="1151562"/>
            <a:ext cx="5375145" cy="307777"/>
          </a:xfrm>
          <a:prstGeom prst="rect">
            <a:avLst/>
          </a:prstGeom>
          <a:solidFill>
            <a:schemeClr val="accent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Total IgG– Mean % Change From Baseline (Overall Population) </a:t>
            </a:r>
            <a:endParaRPr kumimoji="0" lang="en-US" sz="1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866" name="TextBox 865"/>
          <p:cNvSpPr txBox="1">
            <a:spLocks noChangeAspect="1"/>
          </p:cNvSpPr>
          <p:nvPr/>
        </p:nvSpPr>
        <p:spPr>
          <a:xfrm>
            <a:off x="6169750" y="1151562"/>
            <a:ext cx="5421159" cy="307777"/>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Total IgG– Mean % Change From Baseline (Japanese Population) </a:t>
            </a:r>
            <a:endParaRPr kumimoji="0" lang="en-US" sz="1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761" name="TextBox 760"/>
          <p:cNvSpPr txBox="1"/>
          <p:nvPr/>
        </p:nvSpPr>
        <p:spPr>
          <a:xfrm>
            <a:off x="1811172" y="5144613"/>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2" name="TextBox 761"/>
          <p:cNvSpPr txBox="1"/>
          <p:nvPr/>
        </p:nvSpPr>
        <p:spPr>
          <a:xfrm>
            <a:off x="2172122" y="5144613"/>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136</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3" name="TextBox 762"/>
          <p:cNvSpPr txBox="1"/>
          <p:nvPr/>
        </p:nvSpPr>
        <p:spPr>
          <a:xfrm>
            <a:off x="2517930" y="5144613"/>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133</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4" name="TextBox 763"/>
          <p:cNvSpPr txBox="1"/>
          <p:nvPr/>
        </p:nvSpPr>
        <p:spPr>
          <a:xfrm>
            <a:off x="2794466" y="5144613"/>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135</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5" name="TextBox 764"/>
          <p:cNvSpPr txBox="1"/>
          <p:nvPr/>
        </p:nvSpPr>
        <p:spPr>
          <a:xfrm>
            <a:off x="4117361" y="5144613"/>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119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6" name="TextBox 765"/>
          <p:cNvSpPr txBox="1"/>
          <p:nvPr/>
        </p:nvSpPr>
        <p:spPr>
          <a:xfrm>
            <a:off x="5503144" y="5144613"/>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63</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7" name="TextBox 766"/>
          <p:cNvSpPr txBox="1"/>
          <p:nvPr/>
        </p:nvSpPr>
        <p:spPr>
          <a:xfrm>
            <a:off x="1470343" y="5160001"/>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rPr>
              <a:t>1</a:t>
            </a:r>
            <a:endPar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sp>
        <p:nvSpPr>
          <p:cNvPr id="768" name="TextBox 767"/>
          <p:cNvSpPr txBox="1"/>
          <p:nvPr/>
        </p:nvSpPr>
        <p:spPr>
          <a:xfrm>
            <a:off x="1804574" y="5284261"/>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130</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69" name="TextBox 768"/>
          <p:cNvSpPr txBox="1"/>
          <p:nvPr/>
        </p:nvSpPr>
        <p:spPr>
          <a:xfrm>
            <a:off x="2165908" y="5284261"/>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126</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0" name="TextBox 769"/>
          <p:cNvSpPr txBox="1"/>
          <p:nvPr/>
        </p:nvSpPr>
        <p:spPr>
          <a:xfrm>
            <a:off x="2511716" y="5284261"/>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124</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1" name="TextBox 770"/>
          <p:cNvSpPr txBox="1"/>
          <p:nvPr/>
        </p:nvSpPr>
        <p:spPr>
          <a:xfrm>
            <a:off x="2794466" y="5284261"/>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121</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2" name="TextBox 771"/>
          <p:cNvSpPr txBox="1"/>
          <p:nvPr/>
        </p:nvSpPr>
        <p:spPr>
          <a:xfrm>
            <a:off x="4117361" y="5284261"/>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103</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3" name="TextBox 772"/>
          <p:cNvSpPr txBox="1"/>
          <p:nvPr/>
        </p:nvSpPr>
        <p:spPr>
          <a:xfrm>
            <a:off x="5503144" y="5284261"/>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53</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4" name="TextBox 773"/>
          <p:cNvSpPr txBox="1"/>
          <p:nvPr/>
        </p:nvSpPr>
        <p:spPr>
          <a:xfrm>
            <a:off x="1470343" y="5284261"/>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5" name="TextBox 774"/>
          <p:cNvSpPr txBox="1"/>
          <p:nvPr/>
        </p:nvSpPr>
        <p:spPr>
          <a:xfrm>
            <a:off x="1804574" y="5419080"/>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112</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76" name="TextBox 775"/>
          <p:cNvSpPr txBox="1"/>
          <p:nvPr/>
        </p:nvSpPr>
        <p:spPr>
          <a:xfrm>
            <a:off x="2165908" y="5419080"/>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108</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77" name="TextBox 776"/>
          <p:cNvSpPr txBox="1"/>
          <p:nvPr/>
        </p:nvSpPr>
        <p:spPr>
          <a:xfrm>
            <a:off x="2511716" y="5419080"/>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108</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78" name="TextBox 777"/>
          <p:cNvSpPr txBox="1"/>
          <p:nvPr/>
        </p:nvSpPr>
        <p:spPr>
          <a:xfrm>
            <a:off x="2794466" y="5419080"/>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110</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79" name="TextBox 778"/>
          <p:cNvSpPr txBox="1"/>
          <p:nvPr/>
        </p:nvSpPr>
        <p:spPr>
          <a:xfrm>
            <a:off x="4183084" y="5419080"/>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90</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80" name="TextBox 779"/>
          <p:cNvSpPr txBox="1"/>
          <p:nvPr/>
        </p:nvSpPr>
        <p:spPr>
          <a:xfrm>
            <a:off x="5503144" y="5419080"/>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41</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81" name="TextBox 780"/>
          <p:cNvSpPr txBox="1"/>
          <p:nvPr/>
        </p:nvSpPr>
        <p:spPr>
          <a:xfrm>
            <a:off x="1470343" y="5419080"/>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a:t>
            </a:r>
            <a:endPar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82" name="TextBox 781"/>
          <p:cNvSpPr txBox="1"/>
          <p:nvPr/>
        </p:nvSpPr>
        <p:spPr>
          <a:xfrm>
            <a:off x="1870297" y="554608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94</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3" name="TextBox 782"/>
          <p:cNvSpPr txBox="1"/>
          <p:nvPr/>
        </p:nvSpPr>
        <p:spPr>
          <a:xfrm>
            <a:off x="2198770" y="5546084"/>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87</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4" name="TextBox 783"/>
          <p:cNvSpPr txBox="1"/>
          <p:nvPr/>
        </p:nvSpPr>
        <p:spPr>
          <a:xfrm>
            <a:off x="2544578" y="5546084"/>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90</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5" name="TextBox 784"/>
          <p:cNvSpPr txBox="1"/>
          <p:nvPr/>
        </p:nvSpPr>
        <p:spPr>
          <a:xfrm>
            <a:off x="2860189" y="554608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88</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6" name="TextBox 785"/>
          <p:cNvSpPr txBox="1"/>
          <p:nvPr/>
        </p:nvSpPr>
        <p:spPr>
          <a:xfrm>
            <a:off x="4183084" y="554608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71</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7" name="TextBox 786"/>
          <p:cNvSpPr txBox="1"/>
          <p:nvPr/>
        </p:nvSpPr>
        <p:spPr>
          <a:xfrm>
            <a:off x="5503144" y="554608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24</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8" name="TextBox 787"/>
          <p:cNvSpPr txBox="1"/>
          <p:nvPr/>
        </p:nvSpPr>
        <p:spPr>
          <a:xfrm>
            <a:off x="1470343" y="5546084"/>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4</a:t>
            </a:r>
            <a:endPar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9" name="TextBox 788"/>
          <p:cNvSpPr txBox="1"/>
          <p:nvPr/>
        </p:nvSpPr>
        <p:spPr>
          <a:xfrm>
            <a:off x="1870297" y="5690967"/>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78</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0" name="TextBox 789"/>
          <p:cNvSpPr txBox="1"/>
          <p:nvPr/>
        </p:nvSpPr>
        <p:spPr>
          <a:xfrm>
            <a:off x="2198770" y="5690967"/>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73</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1" name="TextBox 790"/>
          <p:cNvSpPr txBox="1"/>
          <p:nvPr/>
        </p:nvSpPr>
        <p:spPr>
          <a:xfrm>
            <a:off x="2544578" y="5690967"/>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73</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2" name="TextBox 791"/>
          <p:cNvSpPr txBox="1"/>
          <p:nvPr/>
        </p:nvSpPr>
        <p:spPr>
          <a:xfrm>
            <a:off x="2860189" y="5690967"/>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69</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3" name="TextBox 792"/>
          <p:cNvSpPr txBox="1"/>
          <p:nvPr/>
        </p:nvSpPr>
        <p:spPr>
          <a:xfrm>
            <a:off x="4183084" y="5690967"/>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59</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4" name="TextBox 793"/>
          <p:cNvSpPr txBox="1"/>
          <p:nvPr/>
        </p:nvSpPr>
        <p:spPr>
          <a:xfrm>
            <a:off x="5503144" y="5690967"/>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17</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5" name="TextBox 794"/>
          <p:cNvSpPr txBox="1"/>
          <p:nvPr/>
        </p:nvSpPr>
        <p:spPr>
          <a:xfrm>
            <a:off x="1470343" y="5690967"/>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6" name="TextBox 795"/>
          <p:cNvSpPr txBox="1"/>
          <p:nvPr/>
        </p:nvSpPr>
        <p:spPr>
          <a:xfrm>
            <a:off x="1290630" y="4885548"/>
            <a:ext cx="431208" cy="262764"/>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a:t>
            </a:r>
            <a:b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b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Cycle</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797" name="TextBox 796"/>
          <p:cNvSpPr txBox="1"/>
          <p:nvPr/>
        </p:nvSpPr>
        <p:spPr>
          <a:xfrm>
            <a:off x="1861929" y="4988019"/>
            <a:ext cx="437620" cy="153888"/>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643" name="TextBox 642"/>
          <p:cNvSpPr txBox="1"/>
          <p:nvPr/>
        </p:nvSpPr>
        <p:spPr>
          <a:xfrm rot="16200000">
            <a:off x="-1200125" y="3277429"/>
            <a:ext cx="335797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Mean % change (±SE) in Total IgG</a:t>
            </a:r>
            <a:endParaRPr kumimoji="0" lang="en-US"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45" name="TextBox 644"/>
          <p:cNvSpPr txBox="1"/>
          <p:nvPr/>
        </p:nvSpPr>
        <p:spPr>
          <a:xfrm>
            <a:off x="1874874"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47" name="TextBox 646"/>
          <p:cNvSpPr txBox="1"/>
          <p:nvPr/>
        </p:nvSpPr>
        <p:spPr>
          <a:xfrm>
            <a:off x="2217760"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49" name="TextBox 648"/>
          <p:cNvSpPr txBox="1"/>
          <p:nvPr/>
        </p:nvSpPr>
        <p:spPr>
          <a:xfrm>
            <a:off x="2555849"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51" name="TextBox 650"/>
          <p:cNvSpPr txBox="1"/>
          <p:nvPr/>
        </p:nvSpPr>
        <p:spPr>
          <a:xfrm>
            <a:off x="2886325"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3</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53" name="TextBox 652"/>
          <p:cNvSpPr txBox="1"/>
          <p:nvPr/>
        </p:nvSpPr>
        <p:spPr>
          <a:xfrm>
            <a:off x="4212146"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55" name="TextBox 654"/>
          <p:cNvSpPr txBox="1"/>
          <p:nvPr/>
        </p:nvSpPr>
        <p:spPr>
          <a:xfrm>
            <a:off x="5491378" y="5968448"/>
            <a:ext cx="15709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56" name="TextBox 655"/>
          <p:cNvSpPr txBox="1"/>
          <p:nvPr/>
        </p:nvSpPr>
        <p:spPr>
          <a:xfrm>
            <a:off x="1234454" y="5922282"/>
            <a:ext cx="5462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Week</a:t>
            </a:r>
            <a:endPar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57" name="Rectangle 656"/>
          <p:cNvSpPr/>
          <p:nvPr/>
        </p:nvSpPr>
        <p:spPr>
          <a:xfrm>
            <a:off x="1209799" y="1503828"/>
            <a:ext cx="4571240" cy="435575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21" name="TextBox 1320"/>
          <p:cNvSpPr txBox="1"/>
          <p:nvPr/>
        </p:nvSpPr>
        <p:spPr>
          <a:xfrm rot="16200000">
            <a:off x="4683579" y="3201311"/>
            <a:ext cx="335797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Mean % change (±SE) in Total IgG</a:t>
            </a:r>
            <a:endParaRPr kumimoji="0" lang="en-US"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23" name="TextBox 1322"/>
          <p:cNvSpPr txBox="1"/>
          <p:nvPr/>
        </p:nvSpPr>
        <p:spPr>
          <a:xfrm>
            <a:off x="7660482"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25" name="TextBox 1324"/>
          <p:cNvSpPr txBox="1"/>
          <p:nvPr/>
        </p:nvSpPr>
        <p:spPr>
          <a:xfrm>
            <a:off x="7970027"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27" name="TextBox 1326"/>
          <p:cNvSpPr txBox="1"/>
          <p:nvPr/>
        </p:nvSpPr>
        <p:spPr>
          <a:xfrm>
            <a:off x="8303353"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29" name="TextBox 1328"/>
          <p:cNvSpPr txBox="1"/>
          <p:nvPr/>
        </p:nvSpPr>
        <p:spPr>
          <a:xfrm>
            <a:off x="8633829"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3</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31" name="TextBox 1330"/>
          <p:cNvSpPr txBox="1"/>
          <p:nvPr/>
        </p:nvSpPr>
        <p:spPr>
          <a:xfrm>
            <a:off x="9959650"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33" name="TextBox 1332"/>
          <p:cNvSpPr txBox="1"/>
          <p:nvPr/>
        </p:nvSpPr>
        <p:spPr>
          <a:xfrm>
            <a:off x="11238882" y="5968448"/>
            <a:ext cx="15709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34" name="TextBox 1333"/>
          <p:cNvSpPr txBox="1"/>
          <p:nvPr/>
        </p:nvSpPr>
        <p:spPr>
          <a:xfrm>
            <a:off x="6981958" y="5922282"/>
            <a:ext cx="5462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Week</a:t>
            </a:r>
            <a:endPar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35" name="Rectangle 1334"/>
          <p:cNvSpPr/>
          <p:nvPr/>
        </p:nvSpPr>
        <p:spPr>
          <a:xfrm>
            <a:off x="6957303" y="1503828"/>
            <a:ext cx="4571240" cy="435575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37" name="TextBox 1336"/>
          <p:cNvSpPr txBox="1"/>
          <p:nvPr/>
        </p:nvSpPr>
        <p:spPr>
          <a:xfrm>
            <a:off x="6606339" y="4295306"/>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39" name="TextBox 1338"/>
          <p:cNvSpPr txBox="1"/>
          <p:nvPr/>
        </p:nvSpPr>
        <p:spPr>
          <a:xfrm>
            <a:off x="6606339" y="3502841"/>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41" name="TextBox 1340"/>
          <p:cNvSpPr txBox="1"/>
          <p:nvPr/>
        </p:nvSpPr>
        <p:spPr>
          <a:xfrm>
            <a:off x="6731373" y="3097259"/>
            <a:ext cx="78548"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44" name="TextBox 1343"/>
          <p:cNvSpPr txBox="1"/>
          <p:nvPr/>
        </p:nvSpPr>
        <p:spPr>
          <a:xfrm>
            <a:off x="6652826" y="1935302"/>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46" name="TextBox 1345"/>
          <p:cNvSpPr txBox="1"/>
          <p:nvPr/>
        </p:nvSpPr>
        <p:spPr>
          <a:xfrm>
            <a:off x="6606339" y="3901184"/>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-40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686" name="TextBox 1685"/>
          <p:cNvSpPr txBox="1"/>
          <p:nvPr/>
        </p:nvSpPr>
        <p:spPr>
          <a:xfrm>
            <a:off x="7605453" y="5180371"/>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87" name="TextBox 1686"/>
          <p:cNvSpPr txBox="1"/>
          <p:nvPr/>
        </p:nvSpPr>
        <p:spPr>
          <a:xfrm>
            <a:off x="7942606" y="5180371"/>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88" name="TextBox 1687"/>
          <p:cNvSpPr txBox="1"/>
          <p:nvPr/>
        </p:nvSpPr>
        <p:spPr>
          <a:xfrm>
            <a:off x="8263731" y="5180371"/>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89" name="TextBox 1688"/>
          <p:cNvSpPr txBox="1"/>
          <p:nvPr/>
        </p:nvSpPr>
        <p:spPr>
          <a:xfrm>
            <a:off x="8595976" y="5180371"/>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90" name="TextBox 1689"/>
          <p:cNvSpPr txBox="1"/>
          <p:nvPr/>
        </p:nvSpPr>
        <p:spPr>
          <a:xfrm>
            <a:off x="9937591" y="5180371"/>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91" name="TextBox 1690"/>
          <p:cNvSpPr txBox="1"/>
          <p:nvPr/>
        </p:nvSpPr>
        <p:spPr>
          <a:xfrm>
            <a:off x="11315688" y="5180371"/>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92" name="TextBox 1691"/>
          <p:cNvSpPr txBox="1"/>
          <p:nvPr/>
        </p:nvSpPr>
        <p:spPr>
          <a:xfrm>
            <a:off x="7223868" y="5195759"/>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rPr>
              <a:t>1</a:t>
            </a:r>
            <a:endPar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sp>
        <p:nvSpPr>
          <p:cNvPr id="1693" name="TextBox 1692"/>
          <p:cNvSpPr txBox="1"/>
          <p:nvPr/>
        </p:nvSpPr>
        <p:spPr>
          <a:xfrm>
            <a:off x="7671177" y="532001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4" name="TextBox 1693"/>
          <p:cNvSpPr txBox="1"/>
          <p:nvPr/>
        </p:nvSpPr>
        <p:spPr>
          <a:xfrm>
            <a:off x="8008330" y="532001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5" name="TextBox 1694"/>
          <p:cNvSpPr txBox="1"/>
          <p:nvPr/>
        </p:nvSpPr>
        <p:spPr>
          <a:xfrm>
            <a:off x="8329455" y="532001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6" name="TextBox 1695"/>
          <p:cNvSpPr txBox="1"/>
          <p:nvPr/>
        </p:nvSpPr>
        <p:spPr>
          <a:xfrm>
            <a:off x="8661700" y="532001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7" name="TextBox 1696"/>
          <p:cNvSpPr txBox="1"/>
          <p:nvPr/>
        </p:nvSpPr>
        <p:spPr>
          <a:xfrm>
            <a:off x="10003315" y="532001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8" name="TextBox 1697"/>
          <p:cNvSpPr txBox="1"/>
          <p:nvPr/>
        </p:nvSpPr>
        <p:spPr>
          <a:xfrm>
            <a:off x="11309474" y="532001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9" name="TextBox 1698"/>
          <p:cNvSpPr txBox="1"/>
          <p:nvPr/>
        </p:nvSpPr>
        <p:spPr>
          <a:xfrm>
            <a:off x="7223868" y="5320019"/>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00" name="TextBox 1699"/>
          <p:cNvSpPr txBox="1"/>
          <p:nvPr/>
        </p:nvSpPr>
        <p:spPr>
          <a:xfrm>
            <a:off x="7671177"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1" name="TextBox 1700"/>
          <p:cNvSpPr txBox="1"/>
          <p:nvPr/>
        </p:nvSpPr>
        <p:spPr>
          <a:xfrm>
            <a:off x="8008330"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2" name="TextBox 1701"/>
          <p:cNvSpPr txBox="1"/>
          <p:nvPr/>
        </p:nvSpPr>
        <p:spPr>
          <a:xfrm>
            <a:off x="8329455"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3" name="TextBox 1702"/>
          <p:cNvSpPr txBox="1"/>
          <p:nvPr/>
        </p:nvSpPr>
        <p:spPr>
          <a:xfrm>
            <a:off x="8661700"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4" name="TextBox 1703"/>
          <p:cNvSpPr txBox="1"/>
          <p:nvPr/>
        </p:nvSpPr>
        <p:spPr>
          <a:xfrm>
            <a:off x="10003315"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5" name="TextBox 1704"/>
          <p:cNvSpPr txBox="1"/>
          <p:nvPr/>
        </p:nvSpPr>
        <p:spPr>
          <a:xfrm>
            <a:off x="11309474"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4</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6" name="TextBox 1705"/>
          <p:cNvSpPr txBox="1"/>
          <p:nvPr/>
        </p:nvSpPr>
        <p:spPr>
          <a:xfrm>
            <a:off x="7223868" y="5454838"/>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a:t>
            </a:r>
            <a:endPar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7" name="TextBox 1706"/>
          <p:cNvSpPr txBox="1"/>
          <p:nvPr/>
        </p:nvSpPr>
        <p:spPr>
          <a:xfrm>
            <a:off x="7671177"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6</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08" name="TextBox 1707"/>
          <p:cNvSpPr txBox="1"/>
          <p:nvPr/>
        </p:nvSpPr>
        <p:spPr>
          <a:xfrm>
            <a:off x="8008330"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6</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09" name="TextBox 1708"/>
          <p:cNvSpPr txBox="1"/>
          <p:nvPr/>
        </p:nvSpPr>
        <p:spPr>
          <a:xfrm>
            <a:off x="8329455"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6</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10" name="TextBox 1709"/>
          <p:cNvSpPr txBox="1"/>
          <p:nvPr/>
        </p:nvSpPr>
        <p:spPr>
          <a:xfrm>
            <a:off x="8661700"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11" name="TextBox 1710"/>
          <p:cNvSpPr txBox="1"/>
          <p:nvPr/>
        </p:nvSpPr>
        <p:spPr>
          <a:xfrm>
            <a:off x="10003315"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12" name="TextBox 1711"/>
          <p:cNvSpPr txBox="1"/>
          <p:nvPr/>
        </p:nvSpPr>
        <p:spPr>
          <a:xfrm>
            <a:off x="11309474"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2</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13" name="TextBox 1712"/>
          <p:cNvSpPr txBox="1"/>
          <p:nvPr/>
        </p:nvSpPr>
        <p:spPr>
          <a:xfrm>
            <a:off x="7223868" y="5581842"/>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4</a:t>
            </a:r>
            <a:endPar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14" name="TextBox 1713"/>
          <p:cNvSpPr txBox="1"/>
          <p:nvPr/>
        </p:nvSpPr>
        <p:spPr>
          <a:xfrm>
            <a:off x="7671177"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15" name="TextBox 1714"/>
          <p:cNvSpPr txBox="1"/>
          <p:nvPr/>
        </p:nvSpPr>
        <p:spPr>
          <a:xfrm>
            <a:off x="8008330"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16" name="TextBox 1715"/>
          <p:cNvSpPr txBox="1"/>
          <p:nvPr/>
        </p:nvSpPr>
        <p:spPr>
          <a:xfrm>
            <a:off x="8329455"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17" name="TextBox 1716"/>
          <p:cNvSpPr txBox="1"/>
          <p:nvPr/>
        </p:nvSpPr>
        <p:spPr>
          <a:xfrm>
            <a:off x="8661700"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18" name="TextBox 1717"/>
          <p:cNvSpPr txBox="1"/>
          <p:nvPr/>
        </p:nvSpPr>
        <p:spPr>
          <a:xfrm>
            <a:off x="10003315"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19" name="TextBox 1718"/>
          <p:cNvSpPr txBox="1"/>
          <p:nvPr/>
        </p:nvSpPr>
        <p:spPr>
          <a:xfrm>
            <a:off x="11309474"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2</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20" name="TextBox 1719"/>
          <p:cNvSpPr txBox="1"/>
          <p:nvPr/>
        </p:nvSpPr>
        <p:spPr>
          <a:xfrm>
            <a:off x="7223868" y="5690967"/>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21" name="TextBox 1720"/>
          <p:cNvSpPr txBox="1"/>
          <p:nvPr/>
        </p:nvSpPr>
        <p:spPr>
          <a:xfrm>
            <a:off x="7018495" y="4921306"/>
            <a:ext cx="431208" cy="262764"/>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a:t>
            </a:r>
            <a:b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b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Cycle</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722" name="TextBox 1721"/>
          <p:cNvSpPr txBox="1"/>
          <p:nvPr/>
        </p:nvSpPr>
        <p:spPr>
          <a:xfrm>
            <a:off x="7589794" y="5023777"/>
            <a:ext cx="437620" cy="153888"/>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graphicFrame>
        <p:nvGraphicFramePr>
          <p:cNvPr id="342" name="Chart 341"/>
          <p:cNvGraphicFramePr/>
          <p:nvPr/>
        </p:nvGraphicFramePr>
        <p:xfrm>
          <a:off x="7135586" y="1528476"/>
          <a:ext cx="4455323" cy="335207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43" name="Chart 342"/>
          <p:cNvGraphicFramePr/>
          <p:nvPr/>
        </p:nvGraphicFramePr>
        <p:xfrm>
          <a:off x="1381508" y="2317712"/>
          <a:ext cx="4460320" cy="2577925"/>
        </p:xfrm>
        <a:graphic>
          <a:graphicData uri="http://schemas.openxmlformats.org/drawingml/2006/chart">
            <c:chart xmlns:c="http://schemas.openxmlformats.org/drawingml/2006/chart" xmlns:r="http://schemas.openxmlformats.org/officeDocument/2006/relationships" r:id="rId2"/>
          </a:graphicData>
        </a:graphic>
      </p:graphicFrame>
      <p:sp>
        <p:nvSpPr>
          <p:cNvPr id="345" name="TextBox 344"/>
          <p:cNvSpPr txBox="1"/>
          <p:nvPr/>
        </p:nvSpPr>
        <p:spPr>
          <a:xfrm>
            <a:off x="6647970" y="2312949"/>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200" dirty="0">
                <a:solidFill>
                  <a:srgbClr val="000000"/>
                </a:solidFill>
                <a:latin typeface="Calibri" panose="020F0502020204030204"/>
                <a:cs typeface="Arial" panose="020B0604020202020204" pitchFamily="34" charset="0"/>
              </a:rPr>
              <a:t>40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347" name="TextBox 346"/>
          <p:cNvSpPr txBox="1"/>
          <p:nvPr/>
        </p:nvSpPr>
        <p:spPr>
          <a:xfrm>
            <a:off x="6600913" y="4692733"/>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grpSp>
        <p:nvGrpSpPr>
          <p:cNvPr id="6" name="Group 5"/>
          <p:cNvGrpSpPr/>
          <p:nvPr/>
        </p:nvGrpSpPr>
        <p:grpSpPr>
          <a:xfrm>
            <a:off x="851007" y="2321041"/>
            <a:ext cx="355768" cy="2564450"/>
            <a:chOff x="902877" y="2356856"/>
            <a:chExt cx="355768" cy="2564450"/>
          </a:xfrm>
        </p:grpSpPr>
        <p:cxnSp>
          <p:nvCxnSpPr>
            <p:cNvPr id="348" name="Straight Connector 347"/>
            <p:cNvCxnSpPr/>
            <p:nvPr/>
          </p:nvCxnSpPr>
          <p:spPr>
            <a:xfrm flipH="1">
              <a:off x="1167205" y="4417257"/>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TextBox 348"/>
            <p:cNvSpPr txBox="1"/>
            <p:nvPr/>
          </p:nvSpPr>
          <p:spPr>
            <a:xfrm>
              <a:off x="908303" y="4324924"/>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50" name="Straight Connector 349"/>
            <p:cNvCxnSpPr/>
            <p:nvPr/>
          </p:nvCxnSpPr>
          <p:spPr>
            <a:xfrm flipH="1">
              <a:off x="1167205" y="3639080"/>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TextBox 350"/>
            <p:cNvSpPr txBox="1"/>
            <p:nvPr/>
          </p:nvSpPr>
          <p:spPr>
            <a:xfrm>
              <a:off x="908303" y="3546748"/>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52" name="Straight Connector 351"/>
            <p:cNvCxnSpPr/>
            <p:nvPr/>
          </p:nvCxnSpPr>
          <p:spPr>
            <a:xfrm flipH="1">
              <a:off x="1167205" y="3237432"/>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3" name="TextBox 352"/>
            <p:cNvSpPr txBox="1"/>
            <p:nvPr/>
          </p:nvSpPr>
          <p:spPr>
            <a:xfrm>
              <a:off x="1033337" y="3141166"/>
              <a:ext cx="78548"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54" name="Straight Connector 353"/>
            <p:cNvCxnSpPr/>
            <p:nvPr/>
          </p:nvCxnSpPr>
          <p:spPr>
            <a:xfrm flipH="1">
              <a:off x="1167205" y="2841654"/>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TextBox 354"/>
            <p:cNvSpPr txBox="1"/>
            <p:nvPr/>
          </p:nvSpPr>
          <p:spPr>
            <a:xfrm>
              <a:off x="954790" y="2749321"/>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56" name="Straight Connector 355"/>
            <p:cNvCxnSpPr/>
            <p:nvPr/>
          </p:nvCxnSpPr>
          <p:spPr>
            <a:xfrm flipH="1">
              <a:off x="1167205" y="4037423"/>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TextBox 356"/>
            <p:cNvSpPr txBox="1"/>
            <p:nvPr/>
          </p:nvSpPr>
          <p:spPr>
            <a:xfrm>
              <a:off x="908303" y="3945091"/>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-40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58" name="Straight Connector 357"/>
            <p:cNvCxnSpPr/>
            <p:nvPr/>
          </p:nvCxnSpPr>
          <p:spPr>
            <a:xfrm flipH="1">
              <a:off x="1162349" y="2449189"/>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TextBox 358"/>
            <p:cNvSpPr txBox="1"/>
            <p:nvPr/>
          </p:nvSpPr>
          <p:spPr>
            <a:xfrm>
              <a:off x="949934" y="2356856"/>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200" dirty="0">
                  <a:solidFill>
                    <a:srgbClr val="000000"/>
                  </a:solidFill>
                  <a:latin typeface="Calibri" panose="020F0502020204030204"/>
                  <a:cs typeface="Arial" panose="020B0604020202020204" pitchFamily="34" charset="0"/>
                </a:rPr>
                <a:t>4</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60" name="Straight Connector 359"/>
            <p:cNvCxnSpPr/>
            <p:nvPr/>
          </p:nvCxnSpPr>
          <p:spPr>
            <a:xfrm flipH="1">
              <a:off x="1161779" y="4828973"/>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TextBox 360"/>
            <p:cNvSpPr txBox="1"/>
            <p:nvPr/>
          </p:nvSpPr>
          <p:spPr>
            <a:xfrm>
              <a:off x="902877" y="4736640"/>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grpSp>
      <p:sp>
        <p:nvSpPr>
          <p:cNvPr id="150" name="TextBox 149"/>
          <p:cNvSpPr txBox="1"/>
          <p:nvPr/>
        </p:nvSpPr>
        <p:spPr>
          <a:xfrm>
            <a:off x="6652826" y="2724854"/>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52" name="TextBox 151"/>
          <p:cNvSpPr txBox="1"/>
          <p:nvPr/>
        </p:nvSpPr>
        <p:spPr>
          <a:xfrm>
            <a:off x="6652826" y="1523397"/>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60" name="TextBox 159"/>
          <p:cNvSpPr txBox="1"/>
          <p:nvPr/>
        </p:nvSpPr>
        <p:spPr>
          <a:xfrm>
            <a:off x="896552" y="1935302"/>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62" name="TextBox 161"/>
          <p:cNvSpPr txBox="1"/>
          <p:nvPr/>
        </p:nvSpPr>
        <p:spPr>
          <a:xfrm>
            <a:off x="896552" y="1523397"/>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 Placeholder 15"/>
          <p:cNvSpPr txBox="1"/>
          <p:nvPr/>
        </p:nvSpPr>
        <p:spPr>
          <a:xfrm>
            <a:off x="374460" y="6257478"/>
            <a:ext cx="10873147" cy="554043"/>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rPr>
              <a:t>AChR-Ab, acetylcholine receptor autoantibody; IgG, immunoglobulin G.</a:t>
            </a:r>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200" b="0" i="0" u="none" strike="noStrike" kern="1200" cap="none" spc="0" normalizeH="0" baseline="30000" noProof="0" dirty="0">
                <a:ln>
                  <a:noFill/>
                </a:ln>
                <a:solidFill>
                  <a:srgbClr val="595A59"/>
                </a:solidFill>
                <a:effectLst/>
                <a:uLnTx/>
                <a:uFillTx/>
                <a:latin typeface="Calibri" panose="020F0502020204030204"/>
                <a:ea typeface="+mn-ea"/>
                <a:cs typeface="+mn-cs"/>
              </a:rPr>
              <a:t>a</a:t>
            </a:r>
            <a:r>
              <a:rPr kumimoji="0" lang="en-US" sz="1200" b="0" i="0" u="none" strike="noStrike" kern="1200" cap="none" spc="0" normalizeH="0" noProof="0" dirty="0">
                <a:ln>
                  <a:noFill/>
                </a:ln>
                <a:solidFill>
                  <a:srgbClr val="595A59"/>
                </a:solidFill>
                <a:effectLst/>
                <a:uLnTx/>
                <a:uFillTx/>
                <a:latin typeface="Calibri" panose="020F0502020204030204"/>
                <a:ea typeface="+mn-ea"/>
                <a:cs typeface="+mn-cs"/>
              </a:rPr>
              <a:t>Only cycles with data out to week 11 included.</a:t>
            </a:r>
            <a:endParaRPr kumimoji="0" lang="en-US" sz="1200" b="0" i="0" u="none" strike="noStrike" kern="1200" cap="none" spc="0" normalizeH="0" baseline="30000" noProof="0" dirty="0">
              <a:ln>
                <a:noFill/>
              </a:ln>
              <a:solidFill>
                <a:srgbClr val="595A59"/>
              </a:solidFill>
              <a:effectLst/>
              <a:uLnTx/>
              <a:uFillTx/>
              <a:latin typeface="Calibri" panose="020F0502020204030204"/>
              <a:ea typeface="+mn-ea"/>
              <a:cs typeface="+mn-cs"/>
            </a:endParaRPr>
          </a:p>
        </p:txBody>
      </p:sp>
      <p:sp>
        <p:nvSpPr>
          <p:cNvPr id="2" name="Title 1"/>
          <p:cNvSpPr>
            <a:spLocks noGrp="1"/>
          </p:cNvSpPr>
          <p:nvPr>
            <p:ph type="title"/>
          </p:nvPr>
        </p:nvSpPr>
        <p:spPr>
          <a:xfrm>
            <a:off x="373063" y="361950"/>
            <a:ext cx="11476037" cy="976375"/>
          </a:xfrm>
        </p:spPr>
        <p:txBody>
          <a:bodyPr>
            <a:normAutofit fontScale="90000"/>
          </a:bodyPr>
          <a:lstStyle/>
          <a:p>
            <a:r>
              <a:rPr lang="en-US" dirty="0"/>
              <a:t>Efgartigimod Demonstrated Consistent Transient Reduction in Anti-AChR Antibody Levels Over Multiple Cycles</a:t>
            </a:r>
            <a:r>
              <a:rPr lang="en-US" baseline="30000" dirty="0"/>
              <a:t>a</a:t>
            </a:r>
            <a:r>
              <a:rPr lang="en-US" dirty="0"/>
              <a:t> in ADAPT+</a:t>
            </a:r>
            <a:br>
              <a:rPr lang="en-US" dirty="0"/>
            </a:br>
            <a:endParaRPr lang="en-US" dirty="0"/>
          </a:p>
        </p:txBody>
      </p:sp>
      <p:sp>
        <p:nvSpPr>
          <p:cNvPr id="428" name="Slide Number Placeholder 4"/>
          <p:cNvSpPr txBox="1"/>
          <p:nvPr/>
        </p:nvSpPr>
        <p:spPr>
          <a:xfrm>
            <a:off x="11187953" y="6356350"/>
            <a:ext cx="664744"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CE451-38B6-4970-B200-7962877A3A8C}" type="slidenum">
              <a:rPr lang="en-US" smtClean="0"/>
            </a:fld>
            <a:endParaRPr lang="en-US" dirty="0"/>
          </a:p>
        </p:txBody>
      </p:sp>
      <p:sp>
        <p:nvSpPr>
          <p:cNvPr id="459" name="TextBox 458"/>
          <p:cNvSpPr txBox="1">
            <a:spLocks noChangeAspect="1"/>
          </p:cNvSpPr>
          <p:nvPr/>
        </p:nvSpPr>
        <p:spPr>
          <a:xfrm>
            <a:off x="478861" y="1151562"/>
            <a:ext cx="5375145" cy="307777"/>
          </a:xfrm>
          <a:prstGeom prst="rect">
            <a:avLst/>
          </a:prstGeom>
          <a:solidFill>
            <a:schemeClr val="accent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Anti-AChR-Ab: Mean % Change From Baseline (AChR-Ab+ Population) </a:t>
            </a:r>
            <a:endParaRPr kumimoji="0" lang="en-US" sz="1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866" name="TextBox 865"/>
          <p:cNvSpPr txBox="1">
            <a:spLocks noChangeAspect="1"/>
          </p:cNvSpPr>
          <p:nvPr/>
        </p:nvSpPr>
        <p:spPr>
          <a:xfrm>
            <a:off x="6077471" y="1159951"/>
            <a:ext cx="6022250" cy="307777"/>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Anti-AChR-Ab: Mean % Change From Baseline (Japanese AChR-Ab+ Population) </a:t>
            </a:r>
            <a:endParaRPr kumimoji="0" lang="en-US" sz="1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761" name="TextBox 760"/>
          <p:cNvSpPr txBox="1"/>
          <p:nvPr/>
        </p:nvSpPr>
        <p:spPr>
          <a:xfrm>
            <a:off x="1811172" y="5144613"/>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106</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2" name="TextBox 761"/>
          <p:cNvSpPr txBox="1"/>
          <p:nvPr/>
        </p:nvSpPr>
        <p:spPr>
          <a:xfrm>
            <a:off x="2172122" y="5144613"/>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104</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3" name="TextBox 762"/>
          <p:cNvSpPr txBox="1"/>
          <p:nvPr/>
        </p:nvSpPr>
        <p:spPr>
          <a:xfrm>
            <a:off x="2517930" y="5144613"/>
            <a:ext cx="197170"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101</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4" name="TextBox 763"/>
          <p:cNvSpPr txBox="1"/>
          <p:nvPr/>
        </p:nvSpPr>
        <p:spPr>
          <a:xfrm>
            <a:off x="2794466" y="5144613"/>
            <a:ext cx="197170"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101</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5" name="TextBox 764"/>
          <p:cNvSpPr txBox="1"/>
          <p:nvPr/>
        </p:nvSpPr>
        <p:spPr>
          <a:xfrm>
            <a:off x="4183084" y="5144613"/>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rgbClr val="90C353"/>
                </a:solidFill>
                <a:latin typeface="Calibri" panose="020F0502020204030204"/>
                <a:cs typeface="Arial" panose="020B0604020202020204" pitchFamily="34" charset="0"/>
              </a:rPr>
              <a:t>88</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6" name="TextBox 765"/>
          <p:cNvSpPr txBox="1"/>
          <p:nvPr/>
        </p:nvSpPr>
        <p:spPr>
          <a:xfrm>
            <a:off x="5503144" y="5144613"/>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49</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767" name="TextBox 766"/>
          <p:cNvSpPr txBox="1"/>
          <p:nvPr/>
        </p:nvSpPr>
        <p:spPr>
          <a:xfrm>
            <a:off x="1470343" y="5160001"/>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rPr>
              <a:t>1</a:t>
            </a:r>
            <a:endPar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sp>
        <p:nvSpPr>
          <p:cNvPr id="768" name="TextBox 767"/>
          <p:cNvSpPr txBox="1"/>
          <p:nvPr/>
        </p:nvSpPr>
        <p:spPr>
          <a:xfrm>
            <a:off x="1870297" y="5284261"/>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69" name="TextBox 768"/>
          <p:cNvSpPr txBox="1"/>
          <p:nvPr/>
        </p:nvSpPr>
        <p:spPr>
          <a:xfrm>
            <a:off x="2198770" y="5284261"/>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96</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0" name="TextBox 769"/>
          <p:cNvSpPr txBox="1"/>
          <p:nvPr/>
        </p:nvSpPr>
        <p:spPr>
          <a:xfrm>
            <a:off x="2544578" y="5284261"/>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94</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1" name="TextBox 770"/>
          <p:cNvSpPr txBox="1"/>
          <p:nvPr/>
        </p:nvSpPr>
        <p:spPr>
          <a:xfrm>
            <a:off x="2860189" y="5284261"/>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92</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2" name="TextBox 771"/>
          <p:cNvSpPr txBox="1"/>
          <p:nvPr/>
        </p:nvSpPr>
        <p:spPr>
          <a:xfrm>
            <a:off x="4183084" y="5284261"/>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79</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3" name="TextBox 772"/>
          <p:cNvSpPr txBox="1"/>
          <p:nvPr/>
        </p:nvSpPr>
        <p:spPr>
          <a:xfrm>
            <a:off x="5503144" y="5284261"/>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41</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4" name="TextBox 773"/>
          <p:cNvSpPr txBox="1"/>
          <p:nvPr/>
        </p:nvSpPr>
        <p:spPr>
          <a:xfrm>
            <a:off x="1470343" y="5284261"/>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775" name="TextBox 774"/>
          <p:cNvSpPr txBox="1"/>
          <p:nvPr/>
        </p:nvSpPr>
        <p:spPr>
          <a:xfrm>
            <a:off x="1870297" y="5419080"/>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86</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76" name="TextBox 775"/>
          <p:cNvSpPr txBox="1"/>
          <p:nvPr/>
        </p:nvSpPr>
        <p:spPr>
          <a:xfrm>
            <a:off x="2198770" y="5419080"/>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82</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77" name="TextBox 776"/>
          <p:cNvSpPr txBox="1"/>
          <p:nvPr/>
        </p:nvSpPr>
        <p:spPr>
          <a:xfrm>
            <a:off x="2544578" y="5419080"/>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82</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78" name="TextBox 777"/>
          <p:cNvSpPr txBox="1"/>
          <p:nvPr/>
        </p:nvSpPr>
        <p:spPr>
          <a:xfrm>
            <a:off x="2860189" y="5419080"/>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83</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79" name="TextBox 778"/>
          <p:cNvSpPr txBox="1"/>
          <p:nvPr/>
        </p:nvSpPr>
        <p:spPr>
          <a:xfrm>
            <a:off x="4183084" y="5419080"/>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72</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80" name="TextBox 779"/>
          <p:cNvSpPr txBox="1"/>
          <p:nvPr/>
        </p:nvSpPr>
        <p:spPr>
          <a:xfrm>
            <a:off x="5503144" y="5419080"/>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30</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81" name="TextBox 780"/>
          <p:cNvSpPr txBox="1"/>
          <p:nvPr/>
        </p:nvSpPr>
        <p:spPr>
          <a:xfrm>
            <a:off x="1470343" y="5419080"/>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a:t>
            </a:r>
            <a:endPar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782" name="TextBox 781"/>
          <p:cNvSpPr txBox="1"/>
          <p:nvPr/>
        </p:nvSpPr>
        <p:spPr>
          <a:xfrm>
            <a:off x="1870297" y="554608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74</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3" name="TextBox 782"/>
          <p:cNvSpPr txBox="1"/>
          <p:nvPr/>
        </p:nvSpPr>
        <p:spPr>
          <a:xfrm>
            <a:off x="2198770" y="5546084"/>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70</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4" name="TextBox 783"/>
          <p:cNvSpPr txBox="1"/>
          <p:nvPr/>
        </p:nvSpPr>
        <p:spPr>
          <a:xfrm>
            <a:off x="2544578" y="5546084"/>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70</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5" name="TextBox 784"/>
          <p:cNvSpPr txBox="1"/>
          <p:nvPr/>
        </p:nvSpPr>
        <p:spPr>
          <a:xfrm>
            <a:off x="2860189" y="554608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70</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6" name="TextBox 785"/>
          <p:cNvSpPr txBox="1"/>
          <p:nvPr/>
        </p:nvSpPr>
        <p:spPr>
          <a:xfrm>
            <a:off x="4183084" y="554608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56</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7" name="TextBox 786"/>
          <p:cNvSpPr txBox="1"/>
          <p:nvPr/>
        </p:nvSpPr>
        <p:spPr>
          <a:xfrm>
            <a:off x="5503144" y="5546084"/>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18</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8" name="TextBox 787"/>
          <p:cNvSpPr txBox="1"/>
          <p:nvPr/>
        </p:nvSpPr>
        <p:spPr>
          <a:xfrm>
            <a:off x="1470343" y="5546084"/>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4</a:t>
            </a:r>
            <a:endPar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789" name="TextBox 788"/>
          <p:cNvSpPr txBox="1"/>
          <p:nvPr/>
        </p:nvSpPr>
        <p:spPr>
          <a:xfrm>
            <a:off x="1870297" y="5690967"/>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60</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0" name="TextBox 789"/>
          <p:cNvSpPr txBox="1"/>
          <p:nvPr/>
        </p:nvSpPr>
        <p:spPr>
          <a:xfrm>
            <a:off x="2198770" y="5690967"/>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57</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1" name="TextBox 790"/>
          <p:cNvSpPr txBox="1"/>
          <p:nvPr/>
        </p:nvSpPr>
        <p:spPr>
          <a:xfrm>
            <a:off x="2544578" y="5690967"/>
            <a:ext cx="131446"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58</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2" name="TextBox 791"/>
          <p:cNvSpPr txBox="1"/>
          <p:nvPr/>
        </p:nvSpPr>
        <p:spPr>
          <a:xfrm>
            <a:off x="2860189" y="5690967"/>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54</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3" name="TextBox 792"/>
          <p:cNvSpPr txBox="1"/>
          <p:nvPr/>
        </p:nvSpPr>
        <p:spPr>
          <a:xfrm>
            <a:off x="4183084" y="5690967"/>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46</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4" name="TextBox 793"/>
          <p:cNvSpPr txBox="1"/>
          <p:nvPr/>
        </p:nvSpPr>
        <p:spPr>
          <a:xfrm>
            <a:off x="5503144" y="5690967"/>
            <a:ext cx="131447"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14</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5" name="TextBox 794"/>
          <p:cNvSpPr txBox="1"/>
          <p:nvPr/>
        </p:nvSpPr>
        <p:spPr>
          <a:xfrm>
            <a:off x="1470343" y="5690967"/>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796" name="TextBox 795"/>
          <p:cNvSpPr txBox="1"/>
          <p:nvPr/>
        </p:nvSpPr>
        <p:spPr>
          <a:xfrm>
            <a:off x="1290630" y="4885548"/>
            <a:ext cx="431208" cy="262764"/>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a:t>
            </a:r>
            <a:b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b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Cycle</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797" name="TextBox 796"/>
          <p:cNvSpPr txBox="1"/>
          <p:nvPr/>
        </p:nvSpPr>
        <p:spPr>
          <a:xfrm>
            <a:off x="1861929" y="4988019"/>
            <a:ext cx="437620" cy="153888"/>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643" name="TextBox 642"/>
          <p:cNvSpPr txBox="1"/>
          <p:nvPr/>
        </p:nvSpPr>
        <p:spPr>
          <a:xfrm rot="16200000">
            <a:off x="-1697857" y="3471385"/>
            <a:ext cx="435343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Mean % change (±SE) in Total Anti-AChR-Ab</a:t>
            </a:r>
            <a:endParaRPr kumimoji="0" lang="en-US"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45" name="TextBox 644"/>
          <p:cNvSpPr txBox="1"/>
          <p:nvPr/>
        </p:nvSpPr>
        <p:spPr>
          <a:xfrm>
            <a:off x="1874874"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47" name="TextBox 646"/>
          <p:cNvSpPr txBox="1"/>
          <p:nvPr/>
        </p:nvSpPr>
        <p:spPr>
          <a:xfrm>
            <a:off x="2217760"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49" name="TextBox 648"/>
          <p:cNvSpPr txBox="1"/>
          <p:nvPr/>
        </p:nvSpPr>
        <p:spPr>
          <a:xfrm>
            <a:off x="2555849"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51" name="TextBox 650"/>
          <p:cNvSpPr txBox="1"/>
          <p:nvPr/>
        </p:nvSpPr>
        <p:spPr>
          <a:xfrm>
            <a:off x="2886325"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3</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53" name="TextBox 652"/>
          <p:cNvSpPr txBox="1"/>
          <p:nvPr/>
        </p:nvSpPr>
        <p:spPr>
          <a:xfrm>
            <a:off x="4212146"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55" name="TextBox 654"/>
          <p:cNvSpPr txBox="1"/>
          <p:nvPr/>
        </p:nvSpPr>
        <p:spPr>
          <a:xfrm>
            <a:off x="5491378" y="5968448"/>
            <a:ext cx="15709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56" name="TextBox 655"/>
          <p:cNvSpPr txBox="1"/>
          <p:nvPr/>
        </p:nvSpPr>
        <p:spPr>
          <a:xfrm>
            <a:off x="1234454" y="5922282"/>
            <a:ext cx="5462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Week</a:t>
            </a:r>
            <a:endPar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657" name="Rectangle 656"/>
          <p:cNvSpPr/>
          <p:nvPr/>
        </p:nvSpPr>
        <p:spPr>
          <a:xfrm>
            <a:off x="1209799" y="1503828"/>
            <a:ext cx="4571240" cy="435575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21" name="TextBox 1320"/>
          <p:cNvSpPr txBox="1"/>
          <p:nvPr/>
        </p:nvSpPr>
        <p:spPr>
          <a:xfrm rot="16200000">
            <a:off x="4185847" y="3441447"/>
            <a:ext cx="435343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Mean % change (±SE) in Total Anti-AChR-Ab</a:t>
            </a:r>
            <a:endParaRPr kumimoji="0" lang="en-US"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23" name="TextBox 1322"/>
          <p:cNvSpPr txBox="1"/>
          <p:nvPr/>
        </p:nvSpPr>
        <p:spPr>
          <a:xfrm>
            <a:off x="7660482"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25" name="TextBox 1324"/>
          <p:cNvSpPr txBox="1"/>
          <p:nvPr/>
        </p:nvSpPr>
        <p:spPr>
          <a:xfrm>
            <a:off x="7970027"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27" name="TextBox 1326"/>
          <p:cNvSpPr txBox="1"/>
          <p:nvPr/>
        </p:nvSpPr>
        <p:spPr>
          <a:xfrm>
            <a:off x="8303353"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29" name="TextBox 1328"/>
          <p:cNvSpPr txBox="1"/>
          <p:nvPr/>
        </p:nvSpPr>
        <p:spPr>
          <a:xfrm>
            <a:off x="8633829"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3</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31" name="TextBox 1330"/>
          <p:cNvSpPr txBox="1"/>
          <p:nvPr/>
        </p:nvSpPr>
        <p:spPr>
          <a:xfrm>
            <a:off x="9959650" y="5968448"/>
            <a:ext cx="78548"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33" name="TextBox 1332"/>
          <p:cNvSpPr txBox="1"/>
          <p:nvPr/>
        </p:nvSpPr>
        <p:spPr>
          <a:xfrm>
            <a:off x="11238882" y="5968448"/>
            <a:ext cx="15709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11</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34" name="TextBox 1333"/>
          <p:cNvSpPr txBox="1"/>
          <p:nvPr/>
        </p:nvSpPr>
        <p:spPr>
          <a:xfrm>
            <a:off x="6981958" y="5922282"/>
            <a:ext cx="5462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Week</a:t>
            </a:r>
            <a:endParaRPr kumimoji="0" lang="en-US" sz="120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35" name="Rectangle 1334"/>
          <p:cNvSpPr/>
          <p:nvPr/>
        </p:nvSpPr>
        <p:spPr>
          <a:xfrm>
            <a:off x="6957303" y="1503828"/>
            <a:ext cx="4571240" cy="435575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37" name="TextBox 1336"/>
          <p:cNvSpPr txBox="1"/>
          <p:nvPr/>
        </p:nvSpPr>
        <p:spPr>
          <a:xfrm>
            <a:off x="6606339" y="4295306"/>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39" name="TextBox 1338"/>
          <p:cNvSpPr txBox="1"/>
          <p:nvPr/>
        </p:nvSpPr>
        <p:spPr>
          <a:xfrm>
            <a:off x="6606339" y="3502841"/>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41" name="TextBox 1340"/>
          <p:cNvSpPr txBox="1"/>
          <p:nvPr/>
        </p:nvSpPr>
        <p:spPr>
          <a:xfrm>
            <a:off x="6731373" y="3097259"/>
            <a:ext cx="78548"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44" name="TextBox 1343"/>
          <p:cNvSpPr txBox="1"/>
          <p:nvPr/>
        </p:nvSpPr>
        <p:spPr>
          <a:xfrm>
            <a:off x="6652826" y="1935302"/>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346" name="TextBox 1345"/>
          <p:cNvSpPr txBox="1"/>
          <p:nvPr/>
        </p:nvSpPr>
        <p:spPr>
          <a:xfrm>
            <a:off x="6606339" y="3901184"/>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-40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686" name="TextBox 1685"/>
          <p:cNvSpPr txBox="1"/>
          <p:nvPr/>
        </p:nvSpPr>
        <p:spPr>
          <a:xfrm>
            <a:off x="7671177" y="5180371"/>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87" name="TextBox 1686"/>
          <p:cNvSpPr txBox="1"/>
          <p:nvPr/>
        </p:nvSpPr>
        <p:spPr>
          <a:xfrm>
            <a:off x="8008330" y="5180371"/>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88" name="TextBox 1687"/>
          <p:cNvSpPr txBox="1"/>
          <p:nvPr/>
        </p:nvSpPr>
        <p:spPr>
          <a:xfrm>
            <a:off x="8329455" y="5180371"/>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89" name="TextBox 1688"/>
          <p:cNvSpPr txBox="1"/>
          <p:nvPr/>
        </p:nvSpPr>
        <p:spPr>
          <a:xfrm>
            <a:off x="8661700" y="5180371"/>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90" name="TextBox 1689"/>
          <p:cNvSpPr txBox="1"/>
          <p:nvPr/>
        </p:nvSpPr>
        <p:spPr>
          <a:xfrm>
            <a:off x="10003315" y="5180371"/>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rPr>
              <a:t>7</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91" name="TextBox 1690"/>
          <p:cNvSpPr txBox="1"/>
          <p:nvPr/>
        </p:nvSpPr>
        <p:spPr>
          <a:xfrm>
            <a:off x="11315688" y="5180371"/>
            <a:ext cx="65724" cy="15388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000" dirty="0">
                <a:solidFill>
                  <a:srgbClr val="90C353"/>
                </a:solidFill>
                <a:latin typeface="Calibri" panose="020F0502020204030204"/>
                <a:cs typeface="Arial" panose="020B0604020202020204" pitchFamily="34" charset="0"/>
              </a:rPr>
              <a:t>7</a:t>
            </a:r>
            <a:endParaRPr kumimoji="0" lang="en-US" sz="1000" b="0" i="0" u="none" strike="noStrike" kern="1200" cap="none" spc="0" normalizeH="0" baseline="0" noProof="0" dirty="0">
              <a:ln>
                <a:noFill/>
              </a:ln>
              <a:solidFill>
                <a:srgbClr val="90C353"/>
              </a:solidFill>
              <a:effectLst/>
              <a:uLnTx/>
              <a:uFillTx/>
              <a:latin typeface="Calibri" panose="020F0502020204030204"/>
              <a:ea typeface="+mn-ea"/>
              <a:cs typeface="Arial" panose="020B0604020202020204" pitchFamily="34" charset="0"/>
            </a:endParaRPr>
          </a:p>
        </p:txBody>
      </p:sp>
      <p:sp>
        <p:nvSpPr>
          <p:cNvPr id="1692" name="TextBox 1691"/>
          <p:cNvSpPr txBox="1"/>
          <p:nvPr/>
        </p:nvSpPr>
        <p:spPr>
          <a:xfrm>
            <a:off x="7223868" y="5195759"/>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rPr>
              <a:t>1</a:t>
            </a:r>
            <a:endParaRPr kumimoji="0" lang="en-US" sz="1000" b="1" i="0" u="none" strike="noStrike" kern="1200" cap="none" spc="0" normalizeH="0" baseline="0" noProof="0" dirty="0">
              <a:ln>
                <a:noFill/>
              </a:ln>
              <a:solidFill>
                <a:schemeClr val="accent1"/>
              </a:solidFill>
              <a:effectLst/>
              <a:uLnTx/>
              <a:uFillTx/>
              <a:latin typeface="Calibri" panose="020F0502020204030204"/>
              <a:ea typeface="+mn-ea"/>
              <a:cs typeface="Arial" panose="020B0604020202020204" pitchFamily="34" charset="0"/>
            </a:endParaRPr>
          </a:p>
        </p:txBody>
      </p:sp>
      <p:sp>
        <p:nvSpPr>
          <p:cNvPr id="1693" name="TextBox 1692"/>
          <p:cNvSpPr txBox="1"/>
          <p:nvPr/>
        </p:nvSpPr>
        <p:spPr>
          <a:xfrm>
            <a:off x="7671177" y="532001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6</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4" name="TextBox 1693"/>
          <p:cNvSpPr txBox="1"/>
          <p:nvPr/>
        </p:nvSpPr>
        <p:spPr>
          <a:xfrm>
            <a:off x="8008330" y="532001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6</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5" name="TextBox 1694"/>
          <p:cNvSpPr txBox="1"/>
          <p:nvPr/>
        </p:nvSpPr>
        <p:spPr>
          <a:xfrm>
            <a:off x="8329455" y="532001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6</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6" name="TextBox 1695"/>
          <p:cNvSpPr txBox="1"/>
          <p:nvPr/>
        </p:nvSpPr>
        <p:spPr>
          <a:xfrm>
            <a:off x="8661700" y="5320019"/>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6</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7" name="TextBox 1696"/>
          <p:cNvSpPr txBox="1"/>
          <p:nvPr/>
        </p:nvSpPr>
        <p:spPr>
          <a:xfrm>
            <a:off x="10003314" y="5320019"/>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chemeClr val="accent2"/>
                </a:solidFill>
                <a:latin typeface="Calibri" panose="020F0502020204030204"/>
                <a:cs typeface="Arial" panose="020B0604020202020204" pitchFamily="34" charset="0"/>
              </a:rPr>
              <a:t>6</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8" name="TextBox 1697"/>
          <p:cNvSpPr txBox="1"/>
          <p:nvPr/>
        </p:nvSpPr>
        <p:spPr>
          <a:xfrm>
            <a:off x="11309473" y="5320019"/>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chemeClr val="accent2"/>
                </a:solidFill>
                <a:latin typeface="Calibri" panose="020F0502020204030204"/>
                <a:cs typeface="Arial" panose="020B0604020202020204" pitchFamily="34" charset="0"/>
              </a:rPr>
              <a:t>5</a:t>
            </a:r>
            <a:endParaRPr kumimoji="0" lang="en-US" sz="10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699" name="TextBox 1698"/>
          <p:cNvSpPr txBox="1"/>
          <p:nvPr/>
        </p:nvSpPr>
        <p:spPr>
          <a:xfrm>
            <a:off x="7223868" y="5320019"/>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10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700" name="TextBox 1699"/>
          <p:cNvSpPr txBox="1"/>
          <p:nvPr/>
        </p:nvSpPr>
        <p:spPr>
          <a:xfrm>
            <a:off x="7671177"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4</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1" name="TextBox 1700"/>
          <p:cNvSpPr txBox="1"/>
          <p:nvPr/>
        </p:nvSpPr>
        <p:spPr>
          <a:xfrm>
            <a:off x="8008330"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4</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2" name="TextBox 1701"/>
          <p:cNvSpPr txBox="1"/>
          <p:nvPr/>
        </p:nvSpPr>
        <p:spPr>
          <a:xfrm>
            <a:off x="8329454" y="5454838"/>
            <a:ext cx="65724"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000" dirty="0">
                <a:solidFill>
                  <a:schemeClr val="accent4">
                    <a:lumMod val="50000"/>
                  </a:schemeClr>
                </a:solidFill>
                <a:latin typeface="Calibri" panose="020F0502020204030204"/>
                <a:cs typeface="Arial" panose="020B0604020202020204" pitchFamily="34" charset="0"/>
              </a:rPr>
              <a:t>4</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3" name="TextBox 1702"/>
          <p:cNvSpPr txBox="1"/>
          <p:nvPr/>
        </p:nvSpPr>
        <p:spPr>
          <a:xfrm>
            <a:off x="8661700"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4</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4" name="TextBox 1703"/>
          <p:cNvSpPr txBox="1"/>
          <p:nvPr/>
        </p:nvSpPr>
        <p:spPr>
          <a:xfrm>
            <a:off x="10003315"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4</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5" name="TextBox 1704"/>
          <p:cNvSpPr txBox="1"/>
          <p:nvPr/>
        </p:nvSpPr>
        <p:spPr>
          <a:xfrm>
            <a:off x="11309474" y="5454838"/>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a:t>
            </a:r>
            <a:endParaRPr kumimoji="0" lang="en-US" sz="1000" b="0"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6" name="TextBox 1705"/>
          <p:cNvSpPr txBox="1"/>
          <p:nvPr/>
        </p:nvSpPr>
        <p:spPr>
          <a:xfrm>
            <a:off x="7223868" y="5454838"/>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rPr>
              <a:t>3</a:t>
            </a:r>
            <a:endParaRPr kumimoji="0" lang="en-US" sz="10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Arial" panose="020B0604020202020204" pitchFamily="34" charset="0"/>
            </a:endParaRPr>
          </a:p>
        </p:txBody>
      </p:sp>
      <p:sp>
        <p:nvSpPr>
          <p:cNvPr id="1707" name="TextBox 1706"/>
          <p:cNvSpPr txBox="1"/>
          <p:nvPr/>
        </p:nvSpPr>
        <p:spPr>
          <a:xfrm>
            <a:off x="7671177"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4</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08" name="TextBox 1707"/>
          <p:cNvSpPr txBox="1"/>
          <p:nvPr/>
        </p:nvSpPr>
        <p:spPr>
          <a:xfrm>
            <a:off x="8008330"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4</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09" name="TextBox 1708"/>
          <p:cNvSpPr txBox="1"/>
          <p:nvPr/>
        </p:nvSpPr>
        <p:spPr>
          <a:xfrm>
            <a:off x="8329455"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3</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10" name="TextBox 1709"/>
          <p:cNvSpPr txBox="1"/>
          <p:nvPr/>
        </p:nvSpPr>
        <p:spPr>
          <a:xfrm>
            <a:off x="8661700"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3</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11" name="TextBox 1710"/>
          <p:cNvSpPr txBox="1"/>
          <p:nvPr/>
        </p:nvSpPr>
        <p:spPr>
          <a:xfrm>
            <a:off x="10003315"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3</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12" name="TextBox 1711"/>
          <p:cNvSpPr txBox="1"/>
          <p:nvPr/>
        </p:nvSpPr>
        <p:spPr>
          <a:xfrm>
            <a:off x="11309474" y="5581842"/>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2</a:t>
            </a:r>
            <a:endParaRPr kumimoji="0" lang="en-US" sz="1000" b="0"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13" name="TextBox 1712"/>
          <p:cNvSpPr txBox="1"/>
          <p:nvPr/>
        </p:nvSpPr>
        <p:spPr>
          <a:xfrm>
            <a:off x="7223868" y="5581842"/>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rPr>
              <a:t>4</a:t>
            </a:r>
            <a:endParaRPr kumimoji="0" lang="en-US" sz="1000" b="1" i="0" u="none" strike="noStrike" kern="1200" cap="none" spc="0" normalizeH="0" baseline="0" noProof="0" dirty="0">
              <a:ln>
                <a:noFill/>
              </a:ln>
              <a:solidFill>
                <a:schemeClr val="accent3">
                  <a:lumMod val="60000"/>
                  <a:lumOff val="40000"/>
                </a:schemeClr>
              </a:solidFill>
              <a:effectLst/>
              <a:uLnTx/>
              <a:uFillTx/>
              <a:latin typeface="Calibri" panose="020F0502020204030204"/>
              <a:ea typeface="+mn-ea"/>
              <a:cs typeface="Arial" panose="020B0604020202020204" pitchFamily="34" charset="0"/>
            </a:endParaRPr>
          </a:p>
        </p:txBody>
      </p:sp>
      <p:sp>
        <p:nvSpPr>
          <p:cNvPr id="1714" name="TextBox 1713"/>
          <p:cNvSpPr txBox="1"/>
          <p:nvPr/>
        </p:nvSpPr>
        <p:spPr>
          <a:xfrm>
            <a:off x="7671177"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3</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15" name="TextBox 1714"/>
          <p:cNvSpPr txBox="1"/>
          <p:nvPr/>
        </p:nvSpPr>
        <p:spPr>
          <a:xfrm>
            <a:off x="8008330"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3</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16" name="TextBox 1715"/>
          <p:cNvSpPr txBox="1"/>
          <p:nvPr/>
        </p:nvSpPr>
        <p:spPr>
          <a:xfrm>
            <a:off x="8329455"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3</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17" name="TextBox 1716"/>
          <p:cNvSpPr txBox="1"/>
          <p:nvPr/>
        </p:nvSpPr>
        <p:spPr>
          <a:xfrm>
            <a:off x="8661700"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3</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18" name="TextBox 1717"/>
          <p:cNvSpPr txBox="1"/>
          <p:nvPr/>
        </p:nvSpPr>
        <p:spPr>
          <a:xfrm>
            <a:off x="10003315"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3</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19" name="TextBox 1718"/>
          <p:cNvSpPr txBox="1"/>
          <p:nvPr/>
        </p:nvSpPr>
        <p:spPr>
          <a:xfrm>
            <a:off x="11309474" y="5690967"/>
            <a:ext cx="65723" cy="153888"/>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2</a:t>
            </a:r>
            <a:endParaRPr kumimoji="0" lang="en-US" sz="1000" b="0"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20" name="TextBox 1719"/>
          <p:cNvSpPr txBox="1"/>
          <p:nvPr/>
        </p:nvSpPr>
        <p:spPr>
          <a:xfrm>
            <a:off x="7223868" y="5690967"/>
            <a:ext cx="65724" cy="153888"/>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rPr>
              <a:t>5</a:t>
            </a:r>
            <a:endParaRPr kumimoji="0" lang="en-US" sz="10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Arial" panose="020B0604020202020204" pitchFamily="34" charset="0"/>
            </a:endParaRPr>
          </a:p>
        </p:txBody>
      </p:sp>
      <p:sp>
        <p:nvSpPr>
          <p:cNvPr id="1721" name="TextBox 1720"/>
          <p:cNvSpPr txBox="1"/>
          <p:nvPr/>
        </p:nvSpPr>
        <p:spPr>
          <a:xfrm>
            <a:off x="7018495" y="4921306"/>
            <a:ext cx="431208" cy="262764"/>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a:t>
            </a:r>
            <a:b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b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Cycle</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722" name="TextBox 1721"/>
          <p:cNvSpPr txBox="1"/>
          <p:nvPr/>
        </p:nvSpPr>
        <p:spPr>
          <a:xfrm>
            <a:off x="7589794" y="5023777"/>
            <a:ext cx="437620" cy="153888"/>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10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graphicFrame>
        <p:nvGraphicFramePr>
          <p:cNvPr id="342" name="Chart 341"/>
          <p:cNvGraphicFramePr/>
          <p:nvPr/>
        </p:nvGraphicFramePr>
        <p:xfrm>
          <a:off x="7135586" y="1528476"/>
          <a:ext cx="4455323" cy="335207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43" name="Chart 342"/>
          <p:cNvGraphicFramePr/>
          <p:nvPr/>
        </p:nvGraphicFramePr>
        <p:xfrm>
          <a:off x="1381508" y="1935303"/>
          <a:ext cx="4460320" cy="2961728"/>
        </p:xfrm>
        <a:graphic>
          <a:graphicData uri="http://schemas.openxmlformats.org/drawingml/2006/chart">
            <c:chart xmlns:c="http://schemas.openxmlformats.org/drawingml/2006/chart" xmlns:r="http://schemas.openxmlformats.org/officeDocument/2006/relationships" r:id="rId2"/>
          </a:graphicData>
        </a:graphic>
      </p:graphicFrame>
      <p:sp>
        <p:nvSpPr>
          <p:cNvPr id="345" name="TextBox 344"/>
          <p:cNvSpPr txBox="1"/>
          <p:nvPr/>
        </p:nvSpPr>
        <p:spPr>
          <a:xfrm>
            <a:off x="6647970" y="2312949"/>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200" dirty="0">
                <a:solidFill>
                  <a:srgbClr val="000000"/>
                </a:solidFill>
                <a:latin typeface="Calibri" panose="020F0502020204030204"/>
                <a:cs typeface="Arial" panose="020B0604020202020204" pitchFamily="34" charset="0"/>
              </a:rPr>
              <a:t>40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347" name="TextBox 346"/>
          <p:cNvSpPr txBox="1"/>
          <p:nvPr/>
        </p:nvSpPr>
        <p:spPr>
          <a:xfrm>
            <a:off x="6600913" y="4692733"/>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grpSp>
        <p:nvGrpSpPr>
          <p:cNvPr id="6" name="Group 5"/>
          <p:cNvGrpSpPr/>
          <p:nvPr/>
        </p:nvGrpSpPr>
        <p:grpSpPr>
          <a:xfrm>
            <a:off x="851007" y="2321041"/>
            <a:ext cx="355768" cy="2564450"/>
            <a:chOff x="902877" y="2356856"/>
            <a:chExt cx="355768" cy="2564450"/>
          </a:xfrm>
        </p:grpSpPr>
        <p:cxnSp>
          <p:nvCxnSpPr>
            <p:cNvPr id="348" name="Straight Connector 347"/>
            <p:cNvCxnSpPr/>
            <p:nvPr/>
          </p:nvCxnSpPr>
          <p:spPr>
            <a:xfrm flipH="1">
              <a:off x="1167205" y="4417257"/>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TextBox 348"/>
            <p:cNvSpPr txBox="1"/>
            <p:nvPr/>
          </p:nvSpPr>
          <p:spPr>
            <a:xfrm>
              <a:off x="908303" y="4324924"/>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50" name="Straight Connector 349"/>
            <p:cNvCxnSpPr/>
            <p:nvPr/>
          </p:nvCxnSpPr>
          <p:spPr>
            <a:xfrm flipH="1">
              <a:off x="1167205" y="3639080"/>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TextBox 350"/>
            <p:cNvSpPr txBox="1"/>
            <p:nvPr/>
          </p:nvSpPr>
          <p:spPr>
            <a:xfrm>
              <a:off x="908303" y="3546748"/>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52" name="Straight Connector 351"/>
            <p:cNvCxnSpPr/>
            <p:nvPr/>
          </p:nvCxnSpPr>
          <p:spPr>
            <a:xfrm flipH="1">
              <a:off x="1167205" y="3237432"/>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3" name="TextBox 352"/>
            <p:cNvSpPr txBox="1"/>
            <p:nvPr/>
          </p:nvSpPr>
          <p:spPr>
            <a:xfrm>
              <a:off x="1033337" y="3141166"/>
              <a:ext cx="78548" cy="192532"/>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54" name="Straight Connector 353"/>
            <p:cNvCxnSpPr/>
            <p:nvPr/>
          </p:nvCxnSpPr>
          <p:spPr>
            <a:xfrm flipH="1">
              <a:off x="1167205" y="2841654"/>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TextBox 354"/>
            <p:cNvSpPr txBox="1"/>
            <p:nvPr/>
          </p:nvSpPr>
          <p:spPr>
            <a:xfrm>
              <a:off x="954790" y="2749321"/>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56" name="Straight Connector 355"/>
            <p:cNvCxnSpPr/>
            <p:nvPr/>
          </p:nvCxnSpPr>
          <p:spPr>
            <a:xfrm flipH="1">
              <a:off x="1167205" y="4037423"/>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TextBox 356"/>
            <p:cNvSpPr txBox="1"/>
            <p:nvPr/>
          </p:nvSpPr>
          <p:spPr>
            <a:xfrm>
              <a:off x="908303" y="3945091"/>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-40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58" name="Straight Connector 357"/>
            <p:cNvCxnSpPr/>
            <p:nvPr/>
          </p:nvCxnSpPr>
          <p:spPr>
            <a:xfrm flipH="1">
              <a:off x="1162349" y="2449189"/>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TextBox 358"/>
            <p:cNvSpPr txBox="1"/>
            <p:nvPr/>
          </p:nvSpPr>
          <p:spPr>
            <a:xfrm>
              <a:off x="949934" y="2356856"/>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200" dirty="0">
                  <a:solidFill>
                    <a:srgbClr val="000000"/>
                  </a:solidFill>
                  <a:latin typeface="Calibri" panose="020F0502020204030204"/>
                  <a:cs typeface="Arial" panose="020B0604020202020204" pitchFamily="34" charset="0"/>
                </a:rPr>
                <a:t>4</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cxnSp>
          <p:nvCxnSpPr>
            <p:cNvPr id="360" name="Straight Connector 359"/>
            <p:cNvCxnSpPr/>
            <p:nvPr/>
          </p:nvCxnSpPr>
          <p:spPr>
            <a:xfrm flipH="1">
              <a:off x="1161779" y="4828973"/>
              <a:ext cx="91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TextBox 360"/>
            <p:cNvSpPr txBox="1"/>
            <p:nvPr/>
          </p:nvSpPr>
          <p:spPr>
            <a:xfrm>
              <a:off x="902877" y="4736640"/>
              <a:ext cx="203582"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grpSp>
      <p:sp>
        <p:nvSpPr>
          <p:cNvPr id="150" name="TextBox 149"/>
          <p:cNvSpPr txBox="1"/>
          <p:nvPr/>
        </p:nvSpPr>
        <p:spPr>
          <a:xfrm>
            <a:off x="6652826" y="2724854"/>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20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52" name="TextBox 151"/>
          <p:cNvSpPr txBox="1"/>
          <p:nvPr/>
        </p:nvSpPr>
        <p:spPr>
          <a:xfrm>
            <a:off x="6652826" y="1523397"/>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60" name="TextBox 159"/>
          <p:cNvSpPr txBox="1"/>
          <p:nvPr/>
        </p:nvSpPr>
        <p:spPr>
          <a:xfrm>
            <a:off x="896552" y="1935302"/>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60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62" name="TextBox 161"/>
          <p:cNvSpPr txBox="1"/>
          <p:nvPr/>
        </p:nvSpPr>
        <p:spPr>
          <a:xfrm>
            <a:off x="896552" y="1523397"/>
            <a:ext cx="157095" cy="184666"/>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80</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Rounded Corners 130"/>
          <p:cNvSpPr/>
          <p:nvPr/>
        </p:nvSpPr>
        <p:spPr>
          <a:xfrm>
            <a:off x="-1" y="5189706"/>
            <a:ext cx="12192001" cy="109504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3" name="Content Placeholder 6"/>
          <p:cNvGraphicFramePr/>
          <p:nvPr/>
        </p:nvGraphicFramePr>
        <p:xfrm>
          <a:off x="6744829" y="1531766"/>
          <a:ext cx="5502225" cy="5006975"/>
        </p:xfrm>
        <a:graphic>
          <a:graphicData uri="http://schemas.openxmlformats.org/drawingml/2006/chart">
            <c:chart xmlns:c="http://schemas.openxmlformats.org/drawingml/2006/chart" xmlns:r="http://schemas.openxmlformats.org/officeDocument/2006/relationships" r:id="rId1"/>
          </a:graphicData>
        </a:graphic>
      </p:graphicFrame>
      <p:cxnSp>
        <p:nvCxnSpPr>
          <p:cNvPr id="133" name="Straight Arrow Connector 132"/>
          <p:cNvCxnSpPr/>
          <p:nvPr/>
        </p:nvCxnSpPr>
        <p:spPr>
          <a:xfrm flipV="1">
            <a:off x="11888076" y="1726196"/>
            <a:ext cx="0" cy="3392535"/>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11903313" y="5221100"/>
            <a:ext cx="0" cy="94768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0638283" y="3032686"/>
            <a:ext cx="1431490" cy="523220"/>
          </a:xfrm>
          <a:prstGeom prst="rect">
            <a:avLst/>
          </a:prstGeom>
          <a:solidFill>
            <a:schemeClr val="bg1"/>
          </a:solidFill>
        </p:spPr>
        <p:txBody>
          <a:bodyPr wrap="square" rtlCol="0">
            <a:spAutoFit/>
          </a:bodyPr>
          <a:lstStyle/>
          <a:p>
            <a:pPr algn="r"/>
            <a:r>
              <a:rPr lang="en-US" sz="1350" b="1" dirty="0">
                <a:solidFill>
                  <a:schemeClr val="accent3"/>
                </a:solidFill>
              </a:rPr>
              <a:t>CMI </a:t>
            </a:r>
            <a:br>
              <a:rPr lang="en-US" sz="1350" b="1" dirty="0">
                <a:solidFill>
                  <a:schemeClr val="accent3"/>
                </a:solidFill>
              </a:rPr>
            </a:br>
            <a:r>
              <a:rPr lang="en-US" sz="1350" dirty="0">
                <a:solidFill>
                  <a:schemeClr val="accent3"/>
                </a:solidFill>
              </a:rPr>
              <a:t>(Cumulative %)</a:t>
            </a:r>
            <a:endParaRPr lang="en-US" sz="1350" dirty="0">
              <a:solidFill>
                <a:schemeClr val="accent3"/>
              </a:solidFill>
            </a:endParaRPr>
          </a:p>
        </p:txBody>
      </p:sp>
      <p:sp>
        <p:nvSpPr>
          <p:cNvPr id="136" name="TextBox 135"/>
          <p:cNvSpPr txBox="1"/>
          <p:nvPr/>
        </p:nvSpPr>
        <p:spPr>
          <a:xfrm>
            <a:off x="10816055" y="5358159"/>
            <a:ext cx="1253718" cy="523220"/>
          </a:xfrm>
          <a:prstGeom prst="rect">
            <a:avLst/>
          </a:prstGeom>
          <a:solidFill>
            <a:srgbClr val="F2F2F2"/>
          </a:solidFill>
        </p:spPr>
        <p:txBody>
          <a:bodyPr wrap="square" rtlCol="0">
            <a:spAutoFit/>
          </a:bodyPr>
          <a:lstStyle/>
          <a:p>
            <a:pPr algn="r"/>
            <a:r>
              <a:rPr lang="en-US" sz="1350" b="1" dirty="0">
                <a:solidFill>
                  <a:srgbClr val="595A59"/>
                </a:solidFill>
              </a:rPr>
              <a:t>No CMI </a:t>
            </a:r>
            <a:br>
              <a:rPr lang="en-US" sz="1350" b="1" dirty="0">
                <a:solidFill>
                  <a:srgbClr val="595A59"/>
                </a:solidFill>
              </a:rPr>
            </a:br>
            <a:r>
              <a:rPr lang="en-US" sz="1350" dirty="0">
                <a:solidFill>
                  <a:srgbClr val="595A59"/>
                </a:solidFill>
              </a:rPr>
              <a:t>(Categorical %)</a:t>
            </a:r>
            <a:endParaRPr lang="en-US" sz="1350" dirty="0">
              <a:solidFill>
                <a:srgbClr val="595A59"/>
              </a:solidFill>
            </a:endParaRPr>
          </a:p>
        </p:txBody>
      </p:sp>
      <p:graphicFrame>
        <p:nvGraphicFramePr>
          <p:cNvPr id="7" name="Content Placeholder 6"/>
          <p:cNvGraphicFramePr>
            <a:graphicFrameLocks noGrp="1"/>
          </p:cNvGraphicFramePr>
          <p:nvPr>
            <p:ph idx="1"/>
          </p:nvPr>
        </p:nvGraphicFramePr>
        <p:xfrm>
          <a:off x="1027375" y="1626870"/>
          <a:ext cx="5502225" cy="49118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68448" y="276982"/>
            <a:ext cx="11823552" cy="970155"/>
          </a:xfrm>
        </p:spPr>
        <p:txBody>
          <a:bodyPr>
            <a:normAutofit fontScale="90000"/>
          </a:bodyPr>
          <a:lstStyle/>
          <a:p>
            <a:r>
              <a:rPr lang="en-US" dirty="0"/>
              <a:t>Proportion of Patients With Increasing MG-ADL Improvement Over Multiple Cycles</a:t>
            </a:r>
            <a:r>
              <a:rPr lang="en-US" baseline="30000" dirty="0"/>
              <a:t>a</a:t>
            </a:r>
            <a:br>
              <a:rPr lang="en-US" baseline="30000" dirty="0"/>
            </a:br>
            <a:r>
              <a:rPr lang="en-US" sz="1800" b="0" i="1" dirty="0"/>
              <a:t>Overall population (AChR-Ab+ and –)</a:t>
            </a:r>
            <a:br>
              <a:rPr lang="en-US" baseline="30000" dirty="0"/>
            </a:br>
            <a:endParaRPr lang="en-US" dirty="0"/>
          </a:p>
        </p:txBody>
      </p:sp>
      <p:sp>
        <p:nvSpPr>
          <p:cNvPr id="39" name="TextBox 38"/>
          <p:cNvSpPr txBox="1"/>
          <p:nvPr/>
        </p:nvSpPr>
        <p:spPr>
          <a:xfrm>
            <a:off x="3733249" y="1223815"/>
            <a:ext cx="1313180" cy="276999"/>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rPr>
              <a:t>Placebo (phase 3)</a:t>
            </a:r>
            <a:endPar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40" name="TextBox 39"/>
          <p:cNvSpPr txBox="1"/>
          <p:nvPr/>
        </p:nvSpPr>
        <p:spPr>
          <a:xfrm>
            <a:off x="1963692" y="1193335"/>
            <a:ext cx="1814792"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rPr>
              <a:t>Efgartigimod (open-label)</a:t>
            </a:r>
            <a:endPar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8" name="TextBox 47"/>
          <p:cNvSpPr txBox="1"/>
          <p:nvPr/>
        </p:nvSpPr>
        <p:spPr>
          <a:xfrm>
            <a:off x="3023426" y="5942607"/>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2.7%</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0" name="TextBox 19"/>
          <p:cNvSpPr txBox="1"/>
          <p:nvPr/>
        </p:nvSpPr>
        <p:spPr>
          <a:xfrm>
            <a:off x="138517" y="1865988"/>
            <a:ext cx="418704"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≥10</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TextBox 20"/>
          <p:cNvSpPr txBox="1"/>
          <p:nvPr/>
        </p:nvSpPr>
        <p:spPr>
          <a:xfrm>
            <a:off x="138517" y="2257698"/>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≥9</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Box 21"/>
          <p:cNvSpPr txBox="1"/>
          <p:nvPr/>
        </p:nvSpPr>
        <p:spPr>
          <a:xfrm>
            <a:off x="138517" y="2596091"/>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≥8</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TextBox 23"/>
          <p:cNvSpPr txBox="1"/>
          <p:nvPr/>
        </p:nvSpPr>
        <p:spPr>
          <a:xfrm>
            <a:off x="138517" y="5221100"/>
            <a:ext cx="263213"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p:cNvSpPr txBox="1"/>
          <p:nvPr/>
        </p:nvSpPr>
        <p:spPr>
          <a:xfrm>
            <a:off x="138517" y="5608518"/>
            <a:ext cx="877100"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TextBox 25"/>
          <p:cNvSpPr txBox="1"/>
          <p:nvPr/>
        </p:nvSpPr>
        <p:spPr>
          <a:xfrm>
            <a:off x="138517" y="5957996"/>
            <a:ext cx="835613"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Worsened</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p:cNvSpPr txBox="1"/>
          <p:nvPr/>
        </p:nvSpPr>
        <p:spPr>
          <a:xfrm>
            <a:off x="3747220" y="1396642"/>
            <a:ext cx="2480026" cy="3831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t>Week 3 of Cycle 1 in ADAPT, %</a:t>
            </a:r>
            <a:b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br>
            <a:r>
              <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rPr>
              <a:t>n=80</a:t>
            </a:r>
            <a:endPar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28" name="TextBox 27"/>
          <p:cNvSpPr txBox="1"/>
          <p:nvPr/>
        </p:nvSpPr>
        <p:spPr>
          <a:xfrm>
            <a:off x="209046" y="1396642"/>
            <a:ext cx="3606282" cy="38318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Week 3 of cycles 1–5</a:t>
            </a:r>
            <a:r>
              <a:rPr kumimoji="0" lang="en-US" sz="1050" b="0" i="0" u="none" strike="noStrike" kern="1200" cap="none" spc="0" normalizeH="0" baseline="30000" noProof="0" dirty="0">
                <a:ln>
                  <a:noFill/>
                </a:ln>
                <a:solidFill>
                  <a:srgbClr val="076F3C"/>
                </a:solidFill>
                <a:effectLst/>
                <a:uLnTx/>
                <a:uFillTx/>
                <a:latin typeface="Calibri" panose="020F0502020204030204"/>
                <a:ea typeface="+mn-ea"/>
                <a:cs typeface="+mn-cs"/>
              </a:rPr>
              <a:t>a </a:t>
            </a: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in ADAPT+, median % (range)</a:t>
            </a:r>
            <a:endPar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0"/>
              </a:spcBef>
              <a:spcAft>
                <a:spcPts val="0"/>
              </a:spcAft>
              <a:buClrTx/>
              <a:buSzTx/>
              <a:buFontTx/>
              <a:buNone/>
              <a:defRPr/>
            </a:pPr>
            <a:r>
              <a:rPr lang="en-US" sz="1050" i="1" dirty="0">
                <a:solidFill>
                  <a:srgbClr val="076F3C"/>
                </a:solidFill>
                <a:latin typeface="Calibri" panose="020F0502020204030204"/>
              </a:rPr>
              <a:t>n=79–136</a:t>
            </a:r>
            <a:endParaRPr kumimoji="0" lang="en-US" sz="1050" b="0" i="1"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1" name="TextBox 40"/>
          <p:cNvSpPr txBox="1"/>
          <p:nvPr/>
        </p:nvSpPr>
        <p:spPr>
          <a:xfrm>
            <a:off x="2268184" y="2626868"/>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29.1%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2" name="TextBox 41"/>
          <p:cNvSpPr txBox="1"/>
          <p:nvPr/>
        </p:nvSpPr>
        <p:spPr>
          <a:xfrm>
            <a:off x="2128859" y="3021049"/>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36.4%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3" name="TextBox 42"/>
          <p:cNvSpPr txBox="1"/>
          <p:nvPr/>
        </p:nvSpPr>
        <p:spPr>
          <a:xfrm>
            <a:off x="1893062" y="3386305"/>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46.2%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4" name="TextBox 43"/>
          <p:cNvSpPr txBox="1"/>
          <p:nvPr/>
        </p:nvSpPr>
        <p:spPr>
          <a:xfrm>
            <a:off x="1553717" y="376369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56.4%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6" name="TextBox 45"/>
          <p:cNvSpPr txBox="1"/>
          <p:nvPr/>
        </p:nvSpPr>
        <p:spPr>
          <a:xfrm>
            <a:off x="1306854" y="413247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69.1%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7" name="TextBox 46"/>
          <p:cNvSpPr txBox="1"/>
          <p:nvPr/>
        </p:nvSpPr>
        <p:spPr>
          <a:xfrm>
            <a:off x="988891" y="4876814"/>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86.1%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34" name="TextBox 33"/>
          <p:cNvSpPr txBox="1"/>
          <p:nvPr/>
        </p:nvSpPr>
        <p:spPr>
          <a:xfrm>
            <a:off x="2622162" y="1896765"/>
            <a:ext cx="453650"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17.3</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49" name="TextBox 48"/>
          <p:cNvSpPr txBox="1"/>
          <p:nvPr/>
        </p:nvSpPr>
        <p:spPr>
          <a:xfrm>
            <a:off x="2471367" y="2288475"/>
            <a:ext cx="453650"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22.7%</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56" name="TextBox 55"/>
          <p:cNvSpPr txBox="1"/>
          <p:nvPr/>
        </p:nvSpPr>
        <p:spPr>
          <a:xfrm>
            <a:off x="138517" y="2990272"/>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≥7</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7" name="TextBox 56"/>
          <p:cNvSpPr txBox="1"/>
          <p:nvPr/>
        </p:nvSpPr>
        <p:spPr>
          <a:xfrm>
            <a:off x="138517" y="3355528"/>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≥6</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8" name="TextBox 57"/>
          <p:cNvSpPr txBox="1"/>
          <p:nvPr/>
        </p:nvSpPr>
        <p:spPr>
          <a:xfrm>
            <a:off x="138517" y="3732916"/>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≥5</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9" name="TextBox 58"/>
          <p:cNvSpPr txBox="1"/>
          <p:nvPr/>
        </p:nvSpPr>
        <p:spPr>
          <a:xfrm>
            <a:off x="138517" y="4101696"/>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≥4</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0" name="TextBox 59"/>
          <p:cNvSpPr txBox="1"/>
          <p:nvPr/>
        </p:nvSpPr>
        <p:spPr>
          <a:xfrm>
            <a:off x="138517" y="4477455"/>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≥3</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1" name="TextBox 60"/>
          <p:cNvSpPr txBox="1"/>
          <p:nvPr/>
        </p:nvSpPr>
        <p:spPr>
          <a:xfrm>
            <a:off x="138517" y="4846037"/>
            <a:ext cx="340157" cy="276999"/>
          </a:xfrm>
          <a:prstGeom prst="rect">
            <a:avLst/>
          </a:prstGeom>
          <a:noFill/>
        </p:spPr>
        <p:txBody>
          <a:bodyPr wrap="squar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≥2</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2" name="TextBox 61"/>
          <p:cNvSpPr txBox="1"/>
          <p:nvPr/>
        </p:nvSpPr>
        <p:spPr>
          <a:xfrm>
            <a:off x="3023426" y="5593129"/>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5.1%</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63" name="TextBox 62"/>
          <p:cNvSpPr txBox="1"/>
          <p:nvPr/>
        </p:nvSpPr>
        <p:spPr>
          <a:xfrm>
            <a:off x="3023426" y="5205711"/>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8.0</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64" name="TextBox 63"/>
          <p:cNvSpPr txBox="1"/>
          <p:nvPr/>
        </p:nvSpPr>
        <p:spPr>
          <a:xfrm>
            <a:off x="1095753" y="4508232"/>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78.4%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71" name="Text Placeholder 15"/>
          <p:cNvSpPr txBox="1"/>
          <p:nvPr/>
        </p:nvSpPr>
        <p:spPr>
          <a:xfrm>
            <a:off x="103423" y="6339888"/>
            <a:ext cx="11944252" cy="554043"/>
          </a:xfrm>
          <a:prstGeom prst="rect">
            <a:avLst/>
          </a:prstGeom>
        </p:spPr>
        <p:txBody>
          <a:bodyPr vert="horz" lIns="91440" tIns="0" rIns="91440" bIns="45720" rtlCol="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rPr>
              <a:t>AChR-Ab, acetylcholine receptor antibody; CMI, clinically meaningful improvement; MG-ADL, Myasthenia Gravis Activities of Daily Living</a:t>
            </a:r>
            <a:r>
              <a:rPr lang="en-US" sz="1200" dirty="0">
                <a:solidFill>
                  <a:srgbClr val="595A59"/>
                </a:solidFill>
                <a:latin typeface="Calibri" panose="020F0502020204030204"/>
              </a:rPr>
              <a:t>.</a:t>
            </a:r>
            <a:r>
              <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rPr>
              <a:t> </a:t>
            </a:r>
            <a:r>
              <a:rPr lang="en-US" sz="1200" baseline="30000" dirty="0">
                <a:solidFill>
                  <a:srgbClr val="595A59"/>
                </a:solidFill>
              </a:rPr>
              <a:t>a</a:t>
            </a:r>
            <a:r>
              <a:rPr lang="en-US" sz="1200" dirty="0">
                <a:solidFill>
                  <a:srgbClr val="595A59"/>
                </a:solidFill>
              </a:rPr>
              <a:t>Only cycles with data out to week 11 are included. </a:t>
            </a:r>
            <a:endParaRPr kumimoji="0" lang="en-US" sz="12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sp>
        <p:nvSpPr>
          <p:cNvPr id="104" name="TextBox 103"/>
          <p:cNvSpPr txBox="1">
            <a:spLocks noChangeAspect="1"/>
          </p:cNvSpPr>
          <p:nvPr/>
        </p:nvSpPr>
        <p:spPr>
          <a:xfrm>
            <a:off x="990078" y="963559"/>
            <a:ext cx="5015180" cy="307777"/>
          </a:xfrm>
          <a:prstGeom prst="rect">
            <a:avLst/>
          </a:prstGeom>
          <a:solidFill>
            <a:schemeClr val="accent3"/>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Change in MG-ADL Total Score (</a:t>
            </a:r>
            <a:r>
              <a:rPr lang="en-US" sz="1400" b="1" dirty="0">
                <a:solidFill>
                  <a:srgbClr val="FFFFFF"/>
                </a:solidFill>
                <a:latin typeface="Calibri" panose="020F0502020204030204"/>
                <a:ea typeface="Calibri" panose="020F0502020204030204" pitchFamily="34" charset="0"/>
                <a:cs typeface="Arial" panose="020B0604020202020204" pitchFamily="34" charset="0"/>
              </a:rPr>
              <a:t>Overall</a:t>
            </a: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 Population)</a:t>
            </a:r>
            <a:endParaRPr kumimoji="0" lang="en-US" sz="1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grpSp>
        <p:nvGrpSpPr>
          <p:cNvPr id="5" name="Group 4"/>
          <p:cNvGrpSpPr/>
          <p:nvPr/>
        </p:nvGrpSpPr>
        <p:grpSpPr>
          <a:xfrm>
            <a:off x="418370" y="-1352925"/>
            <a:ext cx="1385164" cy="1145812"/>
            <a:chOff x="-2902039" y="2118873"/>
            <a:chExt cx="1385164" cy="1145812"/>
          </a:xfrm>
        </p:grpSpPr>
        <p:sp>
          <p:nvSpPr>
            <p:cNvPr id="108" name="TextBox 107"/>
            <p:cNvSpPr txBox="1"/>
            <p:nvPr/>
          </p:nvSpPr>
          <p:spPr>
            <a:xfrm>
              <a:off x="-1985611" y="2311358"/>
              <a:ext cx="153888"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136</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09" name="TextBox 108"/>
            <p:cNvSpPr txBox="1"/>
            <p:nvPr/>
          </p:nvSpPr>
          <p:spPr>
            <a:xfrm>
              <a:off x="-2498723" y="2321102"/>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0" name="TextBox 109"/>
            <p:cNvSpPr txBox="1"/>
            <p:nvPr/>
          </p:nvSpPr>
          <p:spPr>
            <a:xfrm>
              <a:off x="-1988762" y="2425230"/>
              <a:ext cx="153888"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125</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1" name="TextBox 110"/>
            <p:cNvSpPr txBox="1"/>
            <p:nvPr/>
          </p:nvSpPr>
          <p:spPr>
            <a:xfrm>
              <a:off x="-2498723" y="2423091"/>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2" name="TextBox 111"/>
            <p:cNvSpPr txBox="1"/>
            <p:nvPr/>
          </p:nvSpPr>
          <p:spPr>
            <a:xfrm>
              <a:off x="-1988762" y="2523303"/>
              <a:ext cx="153888"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110</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3" name="TextBox 112"/>
            <p:cNvSpPr txBox="1"/>
            <p:nvPr/>
          </p:nvSpPr>
          <p:spPr>
            <a:xfrm>
              <a:off x="-2498723" y="2521164"/>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3</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4" name="TextBox 113"/>
            <p:cNvSpPr txBox="1"/>
            <p:nvPr/>
          </p:nvSpPr>
          <p:spPr>
            <a:xfrm>
              <a:off x="-1937466" y="2621376"/>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91</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5" name="TextBox 114"/>
            <p:cNvSpPr txBox="1"/>
            <p:nvPr/>
          </p:nvSpPr>
          <p:spPr>
            <a:xfrm>
              <a:off x="-2498723" y="2619237"/>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4</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6" name="TextBox 115"/>
            <p:cNvSpPr txBox="1"/>
            <p:nvPr/>
          </p:nvSpPr>
          <p:spPr>
            <a:xfrm>
              <a:off x="-1937466" y="2719449"/>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79</a:t>
              </a:r>
              <a:endParaRPr kumimoji="0" lang="en-US" sz="800" b="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7" name="TextBox 116"/>
            <p:cNvSpPr txBox="1"/>
            <p:nvPr/>
          </p:nvSpPr>
          <p:spPr>
            <a:xfrm>
              <a:off x="-2498723" y="2717310"/>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118" name="TextBox 117"/>
            <p:cNvSpPr txBox="1"/>
            <p:nvPr/>
          </p:nvSpPr>
          <p:spPr>
            <a:xfrm>
              <a:off x="-2849914" y="2208608"/>
              <a:ext cx="753135"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19" name="TextBox 118"/>
            <p:cNvSpPr txBox="1"/>
            <p:nvPr/>
          </p:nvSpPr>
          <p:spPr>
            <a:xfrm>
              <a:off x="-2060354" y="2186158"/>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cxnSp>
          <p:nvCxnSpPr>
            <p:cNvPr id="120" name="Straight Connector 119"/>
            <p:cNvCxnSpPr/>
            <p:nvPr/>
          </p:nvCxnSpPr>
          <p:spPr>
            <a:xfrm>
              <a:off x="-2755789" y="2308631"/>
              <a:ext cx="564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092383" y="2308631"/>
              <a:ext cx="413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937466" y="3009554"/>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80</a:t>
              </a:r>
              <a:endParaRPr kumimoji="0" lang="en-US" sz="800" b="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123" name="TextBox 122"/>
            <p:cNvSpPr txBox="1"/>
            <p:nvPr/>
          </p:nvSpPr>
          <p:spPr>
            <a:xfrm>
              <a:off x="-2702348" y="3019298"/>
              <a:ext cx="47288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1 (placebo)</a:t>
              </a:r>
              <a:endPar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124" name="TextBox 123"/>
            <p:cNvSpPr txBox="1"/>
            <p:nvPr/>
          </p:nvSpPr>
          <p:spPr>
            <a:xfrm>
              <a:off x="-2849914" y="2906804"/>
              <a:ext cx="753136"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125" name="TextBox 124"/>
            <p:cNvSpPr txBox="1"/>
            <p:nvPr/>
          </p:nvSpPr>
          <p:spPr>
            <a:xfrm>
              <a:off x="-2060354" y="2884353"/>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cxnSp>
          <p:nvCxnSpPr>
            <p:cNvPr id="126" name="Straight Connector 125"/>
            <p:cNvCxnSpPr/>
            <p:nvPr/>
          </p:nvCxnSpPr>
          <p:spPr>
            <a:xfrm>
              <a:off x="-2755789" y="3006826"/>
              <a:ext cx="564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092383" y="3006826"/>
              <a:ext cx="413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Rounded Corners 131"/>
            <p:cNvSpPr/>
            <p:nvPr/>
          </p:nvSpPr>
          <p:spPr>
            <a:xfrm>
              <a:off x="-2902039" y="2118873"/>
              <a:ext cx="1385164" cy="11458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04" name="TextBox 203"/>
          <p:cNvSpPr txBox="1"/>
          <p:nvPr/>
        </p:nvSpPr>
        <p:spPr>
          <a:xfrm>
            <a:off x="9444690" y="1223961"/>
            <a:ext cx="1313180" cy="276999"/>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rPr>
              <a:t>Placebo (phase 3)</a:t>
            </a:r>
            <a:endParaRPr kumimoji="0" lang="en-US" sz="1200" b="1"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205" name="TextBox 204"/>
          <p:cNvSpPr txBox="1"/>
          <p:nvPr/>
        </p:nvSpPr>
        <p:spPr>
          <a:xfrm>
            <a:off x="7675133" y="1223961"/>
            <a:ext cx="1814792"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rPr>
              <a:t>Efgartigimod (open-label)</a:t>
            </a:r>
            <a:endParaRPr kumimoji="0" lang="en-US" sz="1200" b="1"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06" name="TextBox 205"/>
          <p:cNvSpPr txBox="1"/>
          <p:nvPr/>
        </p:nvSpPr>
        <p:spPr>
          <a:xfrm>
            <a:off x="8734867" y="5942607"/>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0.0</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5" name="TextBox 214"/>
          <p:cNvSpPr txBox="1"/>
          <p:nvPr/>
        </p:nvSpPr>
        <p:spPr>
          <a:xfrm>
            <a:off x="8640735" y="2626868"/>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10.0%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6" name="TextBox 215"/>
          <p:cNvSpPr txBox="1"/>
          <p:nvPr/>
        </p:nvSpPr>
        <p:spPr>
          <a:xfrm>
            <a:off x="8196934" y="3021049"/>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14.3%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7" name="TextBox 216"/>
          <p:cNvSpPr txBox="1"/>
          <p:nvPr/>
        </p:nvSpPr>
        <p:spPr>
          <a:xfrm>
            <a:off x="7761951" y="3386305"/>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33.3%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8" name="TextBox 217"/>
          <p:cNvSpPr txBox="1"/>
          <p:nvPr/>
        </p:nvSpPr>
        <p:spPr>
          <a:xfrm>
            <a:off x="7475224" y="376369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42.9%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19" name="TextBox 218"/>
          <p:cNvSpPr txBox="1"/>
          <p:nvPr/>
        </p:nvSpPr>
        <p:spPr>
          <a:xfrm>
            <a:off x="7268225" y="4132473"/>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66.7% </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21" name="TextBox 220"/>
          <p:cNvSpPr txBox="1"/>
          <p:nvPr/>
        </p:nvSpPr>
        <p:spPr>
          <a:xfrm>
            <a:off x="8735321" y="1896765"/>
            <a:ext cx="362279"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0.0%</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22" name="TextBox 221"/>
          <p:cNvSpPr txBox="1"/>
          <p:nvPr/>
        </p:nvSpPr>
        <p:spPr>
          <a:xfrm>
            <a:off x="8746431" y="2288475"/>
            <a:ext cx="362279"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0.0</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29" name="TextBox 228"/>
          <p:cNvSpPr txBox="1"/>
          <p:nvPr/>
        </p:nvSpPr>
        <p:spPr>
          <a:xfrm>
            <a:off x="8734867" y="5593129"/>
            <a:ext cx="54694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sz="1400" b="1" dirty="0">
                <a:solidFill>
                  <a:srgbClr val="076F3C"/>
                </a:solidFill>
                <a:latin typeface="Calibri" panose="020F0502020204030204"/>
              </a:rPr>
              <a:t>0.0</a:t>
            </a: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30" name="TextBox 229"/>
          <p:cNvSpPr txBox="1"/>
          <p:nvPr/>
        </p:nvSpPr>
        <p:spPr>
          <a:xfrm>
            <a:off x="8389920" y="5205711"/>
            <a:ext cx="638316"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76F3C"/>
                </a:solidFill>
                <a:effectLst/>
                <a:uLnTx/>
                <a:uFillTx/>
                <a:latin typeface="Calibri" panose="020F0502020204030204"/>
                <a:ea typeface="+mn-ea"/>
                <a:cs typeface="+mn-cs"/>
              </a:rPr>
              <a:t>14.3%</a:t>
            </a:r>
            <a:endParaRPr kumimoji="0" lang="en-US" sz="1400" b="0" i="0"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231" name="TextBox 230"/>
          <p:cNvSpPr txBox="1"/>
          <p:nvPr/>
        </p:nvSpPr>
        <p:spPr>
          <a:xfrm>
            <a:off x="6826174" y="4513617"/>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34D28"/>
                </a:solidFill>
                <a:effectLst/>
                <a:uLnTx/>
                <a:uFillTx/>
                <a:latin typeface="Calibri" panose="020F0502020204030204"/>
                <a:ea typeface="+mn-ea"/>
                <a:cs typeface="+mn-cs"/>
              </a:rPr>
              <a:t>83.3% </a:t>
            </a:r>
            <a:endParaRPr kumimoji="0" lang="en-US" sz="1400" b="0" i="0" u="none" strike="noStrike" kern="1200" cap="none" spc="0" normalizeH="0" baseline="0" noProof="0" dirty="0">
              <a:ln>
                <a:noFill/>
              </a:ln>
              <a:solidFill>
                <a:srgbClr val="034D28"/>
              </a:solidFill>
              <a:effectLst/>
              <a:uLnTx/>
              <a:uFillTx/>
              <a:latin typeface="Calibri" panose="020F0502020204030204"/>
              <a:ea typeface="+mn-ea"/>
              <a:cs typeface="+mn-cs"/>
            </a:endParaRPr>
          </a:p>
        </p:txBody>
      </p:sp>
      <p:sp>
        <p:nvSpPr>
          <p:cNvPr id="235" name="TextBox 234"/>
          <p:cNvSpPr txBox="1">
            <a:spLocks noChangeAspect="1"/>
          </p:cNvSpPr>
          <p:nvPr/>
        </p:nvSpPr>
        <p:spPr>
          <a:xfrm>
            <a:off x="6701519" y="963559"/>
            <a:ext cx="5015180" cy="307777"/>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rPr>
              <a:t>Change in MG-ADL Total Score (Japanese Population)</a:t>
            </a:r>
            <a:endParaRPr kumimoji="0" lang="en-US" sz="1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Arial" panose="020B0604020202020204" pitchFamily="34" charset="0"/>
            </a:endParaRPr>
          </a:p>
        </p:txBody>
      </p:sp>
      <p:grpSp>
        <p:nvGrpSpPr>
          <p:cNvPr id="6" name="Group 5"/>
          <p:cNvGrpSpPr/>
          <p:nvPr/>
        </p:nvGrpSpPr>
        <p:grpSpPr>
          <a:xfrm>
            <a:off x="10582490" y="-1383688"/>
            <a:ext cx="1385164" cy="1145812"/>
            <a:chOff x="13178573" y="2072995"/>
            <a:chExt cx="1385164" cy="1145812"/>
          </a:xfrm>
        </p:grpSpPr>
        <p:sp>
          <p:nvSpPr>
            <p:cNvPr id="236" name="TextBox 235"/>
            <p:cNvSpPr txBox="1"/>
            <p:nvPr/>
          </p:nvSpPr>
          <p:spPr>
            <a:xfrm>
              <a:off x="14168522" y="2265480"/>
              <a:ext cx="10259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10</a:t>
              </a:r>
              <a:endPar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37" name="TextBox 236"/>
            <p:cNvSpPr txBox="1"/>
            <p:nvPr/>
          </p:nvSpPr>
          <p:spPr>
            <a:xfrm>
              <a:off x="13581889" y="2275224"/>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1</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38" name="TextBox 237"/>
            <p:cNvSpPr txBox="1"/>
            <p:nvPr/>
          </p:nvSpPr>
          <p:spPr>
            <a:xfrm>
              <a:off x="14194442" y="2379352"/>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9</a:t>
              </a:r>
              <a:endPar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39" name="TextBox 238"/>
            <p:cNvSpPr txBox="1"/>
            <p:nvPr/>
          </p:nvSpPr>
          <p:spPr>
            <a:xfrm>
              <a:off x="13581889" y="2377213"/>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2</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0" name="TextBox 239"/>
            <p:cNvSpPr txBox="1"/>
            <p:nvPr/>
          </p:nvSpPr>
          <p:spPr>
            <a:xfrm>
              <a:off x="14194442" y="2477425"/>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7</a:t>
              </a:r>
              <a:endPar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1" name="TextBox 240"/>
            <p:cNvSpPr txBox="1"/>
            <p:nvPr/>
          </p:nvSpPr>
          <p:spPr>
            <a:xfrm>
              <a:off x="13581889" y="2475286"/>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3</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2" name="TextBox 241"/>
            <p:cNvSpPr txBox="1"/>
            <p:nvPr/>
          </p:nvSpPr>
          <p:spPr>
            <a:xfrm>
              <a:off x="14194442" y="2575498"/>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6</a:t>
              </a:r>
              <a:endPar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3" name="TextBox 242"/>
            <p:cNvSpPr txBox="1"/>
            <p:nvPr/>
          </p:nvSpPr>
          <p:spPr>
            <a:xfrm>
              <a:off x="13581889" y="2573359"/>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4</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4" name="TextBox 243"/>
            <p:cNvSpPr txBox="1"/>
            <p:nvPr/>
          </p:nvSpPr>
          <p:spPr>
            <a:xfrm>
              <a:off x="14194442" y="2673571"/>
              <a:ext cx="51296"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a:t>
              </a:r>
              <a:endParaRPr kumimoji="0" lang="en-US" sz="800"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5" name="TextBox 244"/>
            <p:cNvSpPr txBox="1"/>
            <p:nvPr/>
          </p:nvSpPr>
          <p:spPr>
            <a:xfrm>
              <a:off x="13581889" y="2671432"/>
              <a:ext cx="5129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rPr>
                <a:t>5</a:t>
              </a:r>
              <a:endParaRPr kumimoji="0" lang="en-US" sz="800" b="1" i="0" u="none" strike="noStrike" kern="1200" cap="none" spc="0" normalizeH="0" baseline="0" noProof="0" dirty="0">
                <a:ln>
                  <a:noFill/>
                </a:ln>
                <a:solidFill>
                  <a:schemeClr val="accent2"/>
                </a:solidFill>
                <a:effectLst/>
                <a:uLnTx/>
                <a:uFillTx/>
                <a:latin typeface="Calibri" panose="020F0502020204030204"/>
                <a:ea typeface="+mn-ea"/>
                <a:cs typeface="Arial" panose="020B0604020202020204" pitchFamily="34" charset="0"/>
              </a:endParaRPr>
            </a:p>
          </p:txBody>
        </p:sp>
        <p:sp>
          <p:nvSpPr>
            <p:cNvPr id="246" name="TextBox 245"/>
            <p:cNvSpPr txBox="1"/>
            <p:nvPr/>
          </p:nvSpPr>
          <p:spPr>
            <a:xfrm>
              <a:off x="13230698" y="2162730"/>
              <a:ext cx="753135"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247" name="TextBox 246"/>
            <p:cNvSpPr txBox="1"/>
            <p:nvPr/>
          </p:nvSpPr>
          <p:spPr>
            <a:xfrm>
              <a:off x="14020258" y="2140280"/>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cxnSp>
          <p:nvCxnSpPr>
            <p:cNvPr id="248" name="Straight Connector 247"/>
            <p:cNvCxnSpPr/>
            <p:nvPr/>
          </p:nvCxnSpPr>
          <p:spPr>
            <a:xfrm>
              <a:off x="13324823" y="2262753"/>
              <a:ext cx="564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13988229" y="2262753"/>
              <a:ext cx="413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13928730" y="2967571"/>
              <a:ext cx="542529"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7</a:t>
              </a:r>
              <a:endParaRPr kumimoji="0" lang="en-US" sz="800"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251" name="TextBox 250"/>
            <p:cNvSpPr txBox="1"/>
            <p:nvPr/>
          </p:nvSpPr>
          <p:spPr>
            <a:xfrm>
              <a:off x="13378264" y="2973420"/>
              <a:ext cx="472886" cy="123111"/>
            </a:xfrm>
            <a:prstGeom prst="rect">
              <a:avLst/>
            </a:prstGeom>
            <a:noFill/>
          </p:spPr>
          <p:txBody>
            <a:bodyPr wrap="none" lIns="0" tIns="0" rIns="0" bIns="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1</a:t>
              </a:r>
              <a:r>
                <a:rPr lang="en-US" sz="800" b="1" dirty="0">
                  <a:solidFill>
                    <a:srgbClr val="595A59"/>
                  </a:solidFill>
                  <a:latin typeface="Calibri" panose="020F0502020204030204"/>
                  <a:cs typeface="Arial" panose="020B0604020202020204" pitchFamily="34" charset="0"/>
                </a:rPr>
                <a:t> (</a:t>
              </a:r>
              <a:r>
                <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rPr>
                <a:t>placebo)</a:t>
              </a:r>
              <a:endParaRPr kumimoji="0" lang="en-US" sz="800" b="1" i="0" u="none" strike="noStrike" kern="1200" cap="none" spc="0" normalizeH="0" baseline="0" noProof="0" dirty="0">
                <a:ln>
                  <a:noFill/>
                </a:ln>
                <a:solidFill>
                  <a:srgbClr val="595A59"/>
                </a:solidFill>
                <a:effectLst/>
                <a:uLnTx/>
                <a:uFillTx/>
                <a:latin typeface="Calibri" panose="020F0502020204030204"/>
                <a:ea typeface="+mn-ea"/>
                <a:cs typeface="Arial" panose="020B0604020202020204" pitchFamily="34" charset="0"/>
              </a:endParaRPr>
            </a:p>
          </p:txBody>
        </p:sp>
        <p:sp>
          <p:nvSpPr>
            <p:cNvPr id="252" name="TextBox 251"/>
            <p:cNvSpPr txBox="1"/>
            <p:nvPr/>
          </p:nvSpPr>
          <p:spPr>
            <a:xfrm>
              <a:off x="13230698" y="2860926"/>
              <a:ext cx="753136" cy="105606"/>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85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ADAPT Cycle</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
          <p:nvSpPr>
            <p:cNvPr id="253" name="TextBox 252"/>
            <p:cNvSpPr txBox="1"/>
            <p:nvPr/>
          </p:nvSpPr>
          <p:spPr>
            <a:xfrm>
              <a:off x="14020258" y="2838475"/>
              <a:ext cx="349455" cy="123111"/>
            </a:xfrm>
            <a:prstGeom prst="rect">
              <a:avLst/>
            </a:prstGeom>
            <a:noFill/>
          </p:spPr>
          <p:txBody>
            <a:bodyPr wrap="none" lIns="0" tIns="0" rIns="0" bIns="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Patients</a:t>
              </a:r>
              <a:endParaRPr kumimoji="0" lang="en-US" sz="800" b="1" i="0"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cxnSp>
          <p:nvCxnSpPr>
            <p:cNvPr id="254" name="Straight Connector 253"/>
            <p:cNvCxnSpPr/>
            <p:nvPr/>
          </p:nvCxnSpPr>
          <p:spPr>
            <a:xfrm>
              <a:off x="13324823" y="2960948"/>
              <a:ext cx="564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3988229" y="2960948"/>
              <a:ext cx="413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Rectangle: Rounded Corners 255"/>
            <p:cNvSpPr/>
            <p:nvPr/>
          </p:nvSpPr>
          <p:spPr>
            <a:xfrm>
              <a:off x="13178573" y="2072995"/>
              <a:ext cx="1385164" cy="11458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128" name="TextBox 127"/>
          <p:cNvSpPr txBox="1"/>
          <p:nvPr/>
        </p:nvSpPr>
        <p:spPr>
          <a:xfrm>
            <a:off x="9421817" y="1396642"/>
            <a:ext cx="2480026" cy="3831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t>Week 3 of Cycle 1 in ADAPT, %</a:t>
            </a:r>
            <a:br>
              <a:rPr kumimoji="0" lang="en-US" sz="1050" b="0" i="0" u="none" strike="noStrike" kern="1200" cap="none" spc="0" normalizeH="0" baseline="0" noProof="0" dirty="0">
                <a:ln>
                  <a:noFill/>
                </a:ln>
                <a:solidFill>
                  <a:srgbClr val="767171"/>
                </a:solidFill>
                <a:effectLst/>
                <a:uLnTx/>
                <a:uFillTx/>
                <a:latin typeface="Calibri" panose="020F0502020204030204"/>
                <a:ea typeface="+mn-ea"/>
                <a:cs typeface="+mn-cs"/>
              </a:rPr>
            </a:br>
            <a:r>
              <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rPr>
              <a:t>n=7</a:t>
            </a:r>
            <a:endParaRPr kumimoji="0" lang="en-US" sz="1050" b="0" i="1"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129" name="TextBox 128"/>
          <p:cNvSpPr txBox="1"/>
          <p:nvPr/>
        </p:nvSpPr>
        <p:spPr>
          <a:xfrm>
            <a:off x="5900928" y="1396642"/>
            <a:ext cx="3606282" cy="38318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defRPr/>
            </a:pP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Week 3 of cycles 1–5</a:t>
            </a:r>
            <a:r>
              <a:rPr kumimoji="0" lang="en-US" sz="1050" b="0" i="0" u="none" strike="noStrike" kern="1200" cap="none" spc="0" normalizeH="0" baseline="30000" noProof="0" dirty="0">
                <a:ln>
                  <a:noFill/>
                </a:ln>
                <a:solidFill>
                  <a:srgbClr val="076F3C"/>
                </a:solidFill>
                <a:effectLst/>
                <a:uLnTx/>
                <a:uFillTx/>
                <a:latin typeface="Calibri" panose="020F0502020204030204"/>
                <a:ea typeface="+mn-ea"/>
                <a:cs typeface="+mn-cs"/>
              </a:rPr>
              <a:t>a </a:t>
            </a:r>
            <a:r>
              <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rPr>
              <a:t>in ADAPT+, median % (range)</a:t>
            </a:r>
            <a:endParaRPr kumimoji="0" lang="en-US" sz="1050" b="0" i="0" u="none" strike="noStrike" kern="1200" cap="none" spc="0" normalizeH="0" baseline="0" noProof="0" dirty="0">
              <a:ln>
                <a:noFill/>
              </a:ln>
              <a:solidFill>
                <a:srgbClr val="076F3C"/>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0"/>
              </a:spcBef>
              <a:spcAft>
                <a:spcPts val="0"/>
              </a:spcAft>
              <a:buClrTx/>
              <a:buSzTx/>
              <a:buFontTx/>
              <a:buNone/>
              <a:defRPr/>
            </a:pPr>
            <a:r>
              <a:rPr lang="en-US" sz="1050" i="1" dirty="0">
                <a:solidFill>
                  <a:srgbClr val="076F3C"/>
                </a:solidFill>
                <a:latin typeface="Calibri" panose="020F0502020204030204"/>
              </a:rPr>
              <a:t>n=5–10</a:t>
            </a:r>
            <a:endParaRPr kumimoji="0" lang="en-US" sz="1050" b="0" i="1" u="none" strike="noStrike" kern="1200" cap="none" spc="0" normalizeH="0" baseline="0" noProof="0" dirty="0">
              <a:ln>
                <a:noFill/>
              </a:ln>
              <a:solidFill>
                <a:srgbClr val="076F3C"/>
              </a:solidFill>
              <a:effectLst/>
              <a:uLnTx/>
              <a:uFillTx/>
              <a:latin typeface="Calibri" panose="020F0502020204030204"/>
              <a:ea typeface="+mn-ea"/>
              <a:cs typeface="+mn-cs"/>
            </a:endParaRPr>
          </a:p>
        </p:txBody>
      </p:sp>
      <p:sp>
        <p:nvSpPr>
          <p:cNvPr id="130" name="TextBox 129"/>
          <p:cNvSpPr txBox="1"/>
          <p:nvPr/>
        </p:nvSpPr>
        <p:spPr>
          <a:xfrm>
            <a:off x="6289507" y="1891246"/>
            <a:ext cx="418704"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≥10</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7" name="TextBox 136"/>
          <p:cNvSpPr txBox="1"/>
          <p:nvPr/>
        </p:nvSpPr>
        <p:spPr>
          <a:xfrm>
            <a:off x="6323525" y="2257698"/>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≥9</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8" name="TextBox 137"/>
          <p:cNvSpPr txBox="1"/>
          <p:nvPr/>
        </p:nvSpPr>
        <p:spPr>
          <a:xfrm>
            <a:off x="6323525" y="2596091"/>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≥8</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9" name="TextBox 138"/>
          <p:cNvSpPr txBox="1"/>
          <p:nvPr/>
        </p:nvSpPr>
        <p:spPr>
          <a:xfrm>
            <a:off x="6323525" y="5221100"/>
            <a:ext cx="263213"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1</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0" name="TextBox 139"/>
          <p:cNvSpPr txBox="1"/>
          <p:nvPr/>
        </p:nvSpPr>
        <p:spPr>
          <a:xfrm>
            <a:off x="6323525" y="5608518"/>
            <a:ext cx="877100"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1" name="TextBox 140"/>
          <p:cNvSpPr txBox="1"/>
          <p:nvPr/>
        </p:nvSpPr>
        <p:spPr>
          <a:xfrm>
            <a:off x="6323525" y="5957996"/>
            <a:ext cx="835613"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Worsened</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2" name="TextBox 141"/>
          <p:cNvSpPr txBox="1"/>
          <p:nvPr/>
        </p:nvSpPr>
        <p:spPr>
          <a:xfrm>
            <a:off x="6323525" y="2990272"/>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≥7</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3" name="TextBox 142"/>
          <p:cNvSpPr txBox="1"/>
          <p:nvPr/>
        </p:nvSpPr>
        <p:spPr>
          <a:xfrm>
            <a:off x="6323525" y="3355528"/>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≥6</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4" name="TextBox 143"/>
          <p:cNvSpPr txBox="1"/>
          <p:nvPr/>
        </p:nvSpPr>
        <p:spPr>
          <a:xfrm>
            <a:off x="6323525" y="3732916"/>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≥5</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5" name="TextBox 144"/>
          <p:cNvSpPr txBox="1"/>
          <p:nvPr/>
        </p:nvSpPr>
        <p:spPr>
          <a:xfrm>
            <a:off x="6323525" y="4101696"/>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≥4</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6" name="TextBox 145"/>
          <p:cNvSpPr txBox="1"/>
          <p:nvPr/>
        </p:nvSpPr>
        <p:spPr>
          <a:xfrm>
            <a:off x="6323525" y="4477455"/>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≥3</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7" name="TextBox 146"/>
          <p:cNvSpPr txBox="1"/>
          <p:nvPr/>
        </p:nvSpPr>
        <p:spPr>
          <a:xfrm>
            <a:off x="6323525" y="4846037"/>
            <a:ext cx="340157" cy="276999"/>
          </a:xfrm>
          <a:prstGeom prst="rect">
            <a:avLst/>
          </a:prstGeom>
          <a:noFill/>
        </p:spPr>
        <p:txBody>
          <a:bodyPr wrap="none"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≥2</a:t>
            </a: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8" name="TextBox 147"/>
          <p:cNvSpPr txBox="1"/>
          <p:nvPr/>
        </p:nvSpPr>
        <p:spPr>
          <a:xfrm>
            <a:off x="6615120" y="4876814"/>
            <a:ext cx="493726" cy="215444"/>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34D28"/>
                </a:solidFill>
                <a:effectLst/>
                <a:uLnTx/>
                <a:uFillTx/>
                <a:latin typeface="Calibri" panose="020F0502020204030204"/>
                <a:ea typeface="+mn-ea"/>
                <a:cs typeface="+mn-cs"/>
              </a:rPr>
              <a:t>83.3% </a:t>
            </a:r>
            <a:endParaRPr kumimoji="0" lang="en-US" sz="1400" b="0" i="0" u="none" strike="noStrike" kern="1200" cap="none" spc="0" normalizeH="0" baseline="0" noProof="0" dirty="0">
              <a:ln>
                <a:noFill/>
              </a:ln>
              <a:solidFill>
                <a:srgbClr val="034D28"/>
              </a:solidFill>
              <a:effectLst/>
              <a:uLnTx/>
              <a:uFillTx/>
              <a:latin typeface="Calibri" panose="020F0502020204030204"/>
              <a:ea typeface="+mn-ea"/>
              <a:cs typeface="+mn-cs"/>
            </a:endParaRPr>
          </a:p>
        </p:txBody>
      </p:sp>
      <p:sp>
        <p:nvSpPr>
          <p:cNvPr id="149" name="TextBox 148"/>
          <p:cNvSpPr txBox="1"/>
          <p:nvPr/>
        </p:nvSpPr>
        <p:spPr>
          <a:xfrm>
            <a:off x="1956741" y="-1354009"/>
            <a:ext cx="1248015" cy="216824"/>
          </a:xfrm>
          <a:prstGeom prst="rect">
            <a:avLst/>
          </a:prstGeom>
          <a:noFill/>
        </p:spPr>
        <p:txBody>
          <a:bodyPr wrap="square" rtlCol="0">
            <a:spAutoFit/>
          </a:bodyPr>
          <a:lstStyle/>
          <a:p>
            <a:r>
              <a:rPr lang="en-US" sz="1050" b="1" dirty="0">
                <a:solidFill>
                  <a:schemeClr val="accent2"/>
                </a:solidFill>
              </a:rPr>
              <a:t>Efgartigimod</a:t>
            </a:r>
            <a:endParaRPr lang="en-US" sz="1050" b="1" dirty="0">
              <a:solidFill>
                <a:schemeClr val="accent2"/>
              </a:solidFill>
            </a:endParaRPr>
          </a:p>
        </p:txBody>
      </p:sp>
      <p:sp>
        <p:nvSpPr>
          <p:cNvPr id="150" name="Rectangle 149"/>
          <p:cNvSpPr/>
          <p:nvPr/>
        </p:nvSpPr>
        <p:spPr>
          <a:xfrm>
            <a:off x="2060744" y="-1071167"/>
            <a:ext cx="134082" cy="99384"/>
          </a:xfrm>
          <a:prstGeom prst="rect">
            <a:avLst/>
          </a:prstGeom>
          <a:solidFill>
            <a:srgbClr val="055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1" name="TextBox 150"/>
          <p:cNvSpPr txBox="1"/>
          <p:nvPr/>
        </p:nvSpPr>
        <p:spPr>
          <a:xfrm>
            <a:off x="2180015" y="-1149396"/>
            <a:ext cx="1776635" cy="230832"/>
          </a:xfrm>
          <a:prstGeom prst="rect">
            <a:avLst/>
          </a:prstGeom>
          <a:noFill/>
        </p:spPr>
        <p:txBody>
          <a:bodyPr wrap="square" rtlCol="0">
            <a:spAutoFit/>
          </a:bodyPr>
          <a:lstStyle/>
          <a:p>
            <a:r>
              <a:rPr lang="en-US" sz="900" dirty="0">
                <a:solidFill>
                  <a:schemeClr val="accent2"/>
                </a:solidFill>
              </a:rPr>
              <a:t>Median % (ADAPT+ cycles 1-5)</a:t>
            </a:r>
            <a:endParaRPr lang="en-US" sz="900" dirty="0">
              <a:solidFill>
                <a:schemeClr val="accent2"/>
              </a:solidFill>
            </a:endParaRPr>
          </a:p>
        </p:txBody>
      </p:sp>
      <p:grpSp>
        <p:nvGrpSpPr>
          <p:cNvPr id="10" name="Group 9"/>
          <p:cNvGrpSpPr/>
          <p:nvPr/>
        </p:nvGrpSpPr>
        <p:grpSpPr>
          <a:xfrm>
            <a:off x="2060744" y="-882547"/>
            <a:ext cx="150352" cy="73640"/>
            <a:chOff x="4810580" y="2836270"/>
            <a:chExt cx="201951" cy="73640"/>
          </a:xfrm>
        </p:grpSpPr>
        <p:cxnSp>
          <p:nvCxnSpPr>
            <p:cNvPr id="8" name="Straight Connector 7"/>
            <p:cNvCxnSpPr/>
            <p:nvPr/>
          </p:nvCxnSpPr>
          <p:spPr>
            <a:xfrm>
              <a:off x="4810580" y="2873090"/>
              <a:ext cx="20195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5012531" y="2836270"/>
              <a:ext cx="0" cy="736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4810580" y="2836270"/>
              <a:ext cx="0" cy="7364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4" name="TextBox 153"/>
          <p:cNvSpPr txBox="1"/>
          <p:nvPr/>
        </p:nvSpPr>
        <p:spPr>
          <a:xfrm>
            <a:off x="2186899" y="-961488"/>
            <a:ext cx="1549082" cy="230832"/>
          </a:xfrm>
          <a:prstGeom prst="rect">
            <a:avLst/>
          </a:prstGeom>
          <a:noFill/>
        </p:spPr>
        <p:txBody>
          <a:bodyPr wrap="square" rtlCol="0">
            <a:spAutoFit/>
          </a:bodyPr>
          <a:lstStyle/>
          <a:p>
            <a:r>
              <a:rPr lang="en-US" sz="900" dirty="0">
                <a:solidFill>
                  <a:schemeClr val="accent2"/>
                </a:solidFill>
              </a:rPr>
              <a:t>Range (ADAPT+ cycles 1-5) </a:t>
            </a:r>
            <a:endParaRPr lang="en-US" sz="900" dirty="0">
              <a:solidFill>
                <a:schemeClr val="accent2"/>
              </a:solidFill>
            </a:endParaRPr>
          </a:p>
        </p:txBody>
      </p:sp>
      <p:sp>
        <p:nvSpPr>
          <p:cNvPr id="155" name="TextBox 154"/>
          <p:cNvSpPr txBox="1"/>
          <p:nvPr/>
        </p:nvSpPr>
        <p:spPr>
          <a:xfrm>
            <a:off x="2186899" y="-508127"/>
            <a:ext cx="1793776" cy="230832"/>
          </a:xfrm>
          <a:prstGeom prst="rect">
            <a:avLst/>
          </a:prstGeom>
          <a:noFill/>
        </p:spPr>
        <p:txBody>
          <a:bodyPr wrap="square" rtlCol="0">
            <a:spAutoFit/>
          </a:bodyPr>
          <a:lstStyle/>
          <a:p>
            <a:r>
              <a:rPr lang="en-US" sz="900" dirty="0">
                <a:solidFill>
                  <a:schemeClr val="tx2"/>
                </a:solidFill>
              </a:rPr>
              <a:t>% (ADAPT cycle 1)</a:t>
            </a:r>
            <a:endParaRPr lang="en-US" sz="900" dirty="0">
              <a:solidFill>
                <a:schemeClr val="tx2"/>
              </a:solidFill>
            </a:endParaRPr>
          </a:p>
        </p:txBody>
      </p:sp>
      <p:sp>
        <p:nvSpPr>
          <p:cNvPr id="156" name="TextBox 155"/>
          <p:cNvSpPr txBox="1"/>
          <p:nvPr/>
        </p:nvSpPr>
        <p:spPr>
          <a:xfrm>
            <a:off x="1935458" y="-702388"/>
            <a:ext cx="1045549" cy="216824"/>
          </a:xfrm>
          <a:prstGeom prst="rect">
            <a:avLst/>
          </a:prstGeom>
          <a:noFill/>
        </p:spPr>
        <p:txBody>
          <a:bodyPr wrap="square" rtlCol="0">
            <a:spAutoFit/>
          </a:bodyPr>
          <a:lstStyle/>
          <a:p>
            <a:r>
              <a:rPr lang="en-US" sz="1050" b="1" dirty="0">
                <a:solidFill>
                  <a:schemeClr val="tx2"/>
                </a:solidFill>
              </a:rPr>
              <a:t>Placebo</a:t>
            </a:r>
            <a:endParaRPr lang="en-US" sz="1050" b="1" dirty="0">
              <a:solidFill>
                <a:schemeClr val="tx2"/>
              </a:solidFill>
            </a:endParaRPr>
          </a:p>
        </p:txBody>
      </p:sp>
      <p:sp>
        <p:nvSpPr>
          <p:cNvPr id="157" name="Rectangle 156"/>
          <p:cNvSpPr/>
          <p:nvPr/>
        </p:nvSpPr>
        <p:spPr>
          <a:xfrm>
            <a:off x="2060744" y="-440313"/>
            <a:ext cx="126156" cy="98907"/>
          </a:xfrm>
          <a:prstGeom prst="rect">
            <a:avLst/>
          </a:prstGeom>
          <a:solidFill>
            <a:srgbClr val="595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cSld>
  <p:clrMapOvr>
    <a:masterClrMapping/>
  </p:clrMapOvr>
</p:sld>
</file>

<file path=ppt/theme/theme1.xml><?xml version="1.0" encoding="utf-8"?>
<a:theme xmlns:a="http://schemas.openxmlformats.org/drawingml/2006/main" name="1_Office Theme">
  <a:themeElements>
    <a:clrScheme name="Argenx2">
      <a:dk1>
        <a:srgbClr val="000000"/>
      </a:dk1>
      <a:lt1>
        <a:srgbClr val="FFFFFF"/>
      </a:lt1>
      <a:dk2>
        <a:srgbClr val="595A59"/>
      </a:dk2>
      <a:lt2>
        <a:srgbClr val="ABACAB"/>
      </a:lt2>
      <a:accent1>
        <a:srgbClr val="90C353"/>
      </a:accent1>
      <a:accent2>
        <a:srgbClr val="076F3C"/>
      </a:accent2>
      <a:accent3>
        <a:srgbClr val="0B426D"/>
      </a:accent3>
      <a:accent4>
        <a:srgbClr val="CBDCEE"/>
      </a:accent4>
      <a:accent5>
        <a:srgbClr val="EEEBE1"/>
      </a:accent5>
      <a:accent6>
        <a:srgbClr val="EFF4F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p : p r o p e r t i e s   x m l n s : p = " h t t p : / / s c h e m a s . m i c r o s o f t . c o m / o f f i c e / 2 0 0 6 / m e t a d a t a / p r o p e r t i e s "   x m l n s : x s i = " h t t p : / / w w w . w 3 . o r g / 2 0 0 1 / X M L S c h e m a - i n s t a n c e "   x m l n s : p c = " h t t p : / / s c h e m a s . m i c r o s o f t . c o m / o f f i c e / i n f o p a t h / 2 0 0 7 / P a r t n e r C o n t r o l s " > < d o c u m e n t M a n a g e m e n t > < l c f 7 6 f 1 5 5 c e d 4 d d c b 4 0 9 7 1 3 4 f f 3 c 3 3 2 f   x m l n s = " c d 5 2 3 e 3 f - 3 0 3 9 - 4 7 d 8 - 8 8 0 4 - 4 c 4 5 5 6 6 9 9 9 6 9 " > < T e r m s   x m l n s = " h t t p : / / s c h e m a s . m i c r o s o f t . c o m / o f f i c e / i n f o p a t h / 2 0 0 7 / P a r t n e r C o n t r o l s " > < / T e r m s > < / l c f 7 6 f 1 5 5 c e d 4 d d c b 4 0 9 7 1 3 4 f f 3 c 3 3 2 f > < T a x C a t c h A l l   x m l n s = " 7 0 c b 0 2 e b - 3 8 e a - 4 7 8 7 - b 0 9 0 - d 7 2 3 5 4 c 6 2 6 3 1 "   x s i : n i l = " t r u e " / > < / d o c u m e n t M a n a g e m e n t > < / p : p r o p e r t i e s > 
</file>

<file path=customXml/item2.xml>��< ? x m l   v e r s i o n = " 1 . 0 " ? > < c t : c o n t e n t T y p e S c h e m a   c t : _ = " "   m a : _ = " "   m a : c o n t e n t T y p e N a m e = " D o c u m e n t "   m a : c o n t e n t T y p e I D = " 0 x 0 1 0 1 0 0 5 3 7 5 C 8 C 4 5 9 C B 8 A 4 2 8 8 3 7 A 5 C 8 8 5 9 6 7 2 5 8 "   m a : c o n t e n t T y p e V e r s i o n = " 9 "   m a : c o n t e n t T y p e D e s c r i p t i o n = " C r e a t e   a   n e w   d o c u m e n t . "   m a : c o n t e n t T y p e S c o p e = " "   m a : v e r s i o n I D = " 5 3 d 3 2 d e a e a e d e 5 f 0 3 6 b e 2 e 1 a 2 e d 2 6 d c 4 "   x m l n s : c t = " h t t p : / / s c h e m a s . m i c r o s o f t . c o m / o f f i c e / 2 0 0 6 / m e t a d a t a / c o n t e n t T y p e "   x m l n s : m a = " h t t p : / / s c h e m a s . m i c r o s o f t . c o m / o f f i c e / 2 0 0 6 / m e t a d a t a / p r o p e r t i e s / m e t a A t t r i b u t e s " >  
 < x s d : s c h e m a   t a r g e t N a m e s p a c e = " h t t p : / / s c h e m a s . m i c r o s o f t . c o m / o f f i c e / 2 0 0 6 / m e t a d a t a / p r o p e r t i e s "   m a : r o o t = " t r u e "   m a : f i e l d s I D = " f 1 c a 5 7 7 0 9 3 9 b 4 d 2 0 2 a 9 9 0 e e f 9 e 9 7 4 c f f "   n s 2 : _ = " "   n s 3 : _ = " "   x m l n s : x s d = " h t t p : / / w w w . w 3 . o r g / 2 0 0 1 / X M L S c h e m a "   x m l n s : x s = " h t t p : / / w w w . w 3 . o r g / 2 0 0 1 / X M L S c h e m a "   x m l n s : p = " h t t p : / / s c h e m a s . m i c r o s o f t . c o m / o f f i c e / 2 0 0 6 / m e t a d a t a / p r o p e r t i e s "   x m l n s : n s 2 = " c d 5 2 3 e 3 f - 3 0 3 9 - 4 7 d 8 - 8 8 0 4 - 4 c 4 5 5 6 6 9 9 9 6 9 "   x m l n s : n s 3 = " 7 0 c b 0 2 e b - 3 8 e a - 4 7 8 7 - b 0 9 0 - d 7 2 3 5 4 c 6 2 6 3 1 " >  
 < x s d : i m p o r t   n a m e s p a c e = " c d 5 2 3 e 3 f - 3 0 3 9 - 4 7 d 8 - 8 8 0 4 - 4 c 4 5 5 6 6 9 9 9 6 9 " / >  
 < x s d : i m p o r t   n a m e s p a c e = " 7 0 c b 0 2 e b - 3 8 e a - 4 7 8 7 - b 0 9 0 - d 7 2 3 5 4 c 6 2 6 3 1 " / >  
 < x s d : e l e m e n t   n a m e = " p r o p e r t i e s " >  
 < x s d : c o m p l e x T y p e >  
 < x s d : s e q u e n c e >  
 < x s d : e l e m e n t   n a m e = " d o c u m e n t M a n a g e m e n t " >  
 < x s d : c o m p l e x T y p e >  
 < x s d : a l l >  
 < x s d : e l e m e n t   r e f = " n s 2 : M e d i a S e r v i c e M e t a d a t a "   m i n O c c u r s = " 0 " / >  
 < x s d : e l e m e n t   r e f = " n s 2 : M e d i a S e r v i c e F a s t M e t a d a t a "   m i n O c c u r s = " 0 " / >  
 < x s d : e l e m e n t   r e f = " n s 2 : l c f 7 6 f 1 5 5 c e d 4 d d c b 4 0 9 7 1 3 4 f f 3 c 3 3 2 f "   m i n O c c u r s = " 0 " / >  
 < x s d : e l e m e n t   r e f = " n s 3 : T a x C a t c h A l l "   m i n O c c u r s = " 0 " / >  
 < x s d : e l e m e n t   r e f = " n s 2 : M e d i a S e r v i c e O C R "   m i n O c c u r s = " 0 " / >  
 < x s d : e l e m e n t   r e f = " n s 2 : M e d i a S e r v i c e G e n e r a t i o n T i m e "   m i n O c c u r s = " 0 " / >  
 < x s d : e l e m e n t   r e f = " n s 2 : M e d i a S e r v i c e E v e n t H a s h C o d e "   m i n O c c u r s = " 0 " / >  
 < x s d : e l e m e n t   r e f = " n s 2 : M e d i a L e n g t h I n S e c o n d s "   m i n O c c u r s = " 0 " / >  
 < / x s d : a l l >  
 < / x s d : c o m p l e x T y p e >  
 < / x s d : e l e m e n t >  
 < / x s d : s e q u e n c e >  
 < / x s d : c o m p l e x T y p e >  
 < / x s d : e l e m e n t >  
 < / x s d : s c h e m a >  
 < x s d : s c h e m a   t a r g e t N a m e s p a c e = " c d 5 2 3 e 3 f - 3 0 3 9 - 4 7 d 8 - 8 8 0 4 - 4 c 4 5 5 6 6 9 9 9 6 9 " 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e 2 c 3 5 3 0 - 6 5 f e - 4 6 a c - 8 3 e 0 - 4 e 2 d f 2 0 0 0 2 2 6 "   m a : t e r m S e t I d = " 0 9 8 1 4 c d 3 - 5 6 8 e - f e 9 0 - 9 8 1 4 - 8 d 6 2 1 f f 8 f b 8 4 "   m a : a n c h o r I d = " f b a 5 4 f b 3 - c 3 e 1 - f e 8 1 - a 7 7 6 - c a 4 b 6 9 1 4 8 c 4 d "   m a : o p e n = " t r u e "   m a : i s K e y w o r d = " f a l s e " >  
 < x s d : c o m p l e x T y p e >  
 < x s d : s e q u e n c e >  
 < x s d : e l e m e n t   r e f = " p c : T e r m s "   m i n O c c u r s = " 0 "   m a x O c c u r s = " 1 " > < / x s d : e l e m e n t >  
 < / x s d : s e q u e n c e >  
 < / x s d : c o m p l e x T y p e >  
 < / x s d : e l e m e n t >  
 < x s d : e l e m e n t   n a m e = " M e d i a S e r v i c e O C R "   m a : i n d e x = " 1 3 "   n i l l a b l e = " t r u e "   m a : d i s p l a y N a m e = " E x t r a c t e d   T e x t "   m a : i n t e r n a l N a m e = " M e d i a S e r v i c e O C R "   m a : r e a d O n l y = " t r u e " >  
 < x s d : s i m p l e T y p e >  
 < x s d : r e s t r i c t i o n   b a s e = " d m s : N o t e " >  
 < x s d : m a x L e n g t h   v a l u e = " 2 5 5 " / >  
 < / x s d : r e s t r i c t i o n >  
 < / x s d : s i m p l e T y p e >  
 < / x s d : e l e m e n t >  
 < x s d : e l e m e n t   n a m e = " M e d i a S e r v i c e G e n e r a t i o n T i m e "   m a : i n d e x = " 1 4 "   n i l l a b l e = " t r u e "   m a : d i s p l a y N a m e = " M e d i a S e r v i c e G e n e r a t i o n T i m e "   m a : h i d d e n = " t r u e "   m a : i n t e r n a l N a m e = " M e d i a S e r v i c e G e n e r a t i o n T i m e "   m a : r e a d O n l y = " t r u e " >  
 < x s d : s i m p l e T y p e >  
 < x s d : r e s t r i c t i o n   b a s e = " d m s : T e x t " / >  
 < / x s d : s i m p l e T y p e >  
 < / x s d : e l e m e n t >  
 < x s d : e l e m e n t   n a m e = " M e d i a S e r v i c e E v e n t H a s h C o d e "   m a : i n d e x = " 1 5 "   n i l l a b l e = " t r u e "   m a : d i s p l a y N a m e = " M e d i a S e r v i c e E v e n t H a s h C o d e "   m a : h i d d e n = " t r u e "   m a : i n t e r n a l N a m e = " M e d i a S e r v i c e E v e n t H a s h C o d e "   m a : r e a d O n l y = " t r u e " >  
 < x s d : s i m p l e T y p e >  
 < x s d : r e s t r i c t i o n   b a s e = " d m s : T e x t " / >  
 < / x s d : s i m p l e T y p e >  
 < / x s d : e l e m e n t >  
 < x s d : e l e m e n t   n a m e = " M e d i a L e n g t h I n S e c o n d s "   m a : i n d e x = " 1 6 "   n i l l a b l e = " t r u e "   m a : d i s p l a y N a m e = " M e d i a L e n g t h I n S e c o n d s "   m a : h i d d e n = " t r u e "   m a : i n t e r n a l N a m e = " M e d i a L e n g t h I n S e c o n d s "   m a : r e a d O n l y = " t r u e " >  
 < x s d : s i m p l e T y p e >  
 < x s d : r e s t r i c t i o n   b a s e = " d m s : U n k n o w n " / >  
 < / x s d : s i m p l e T y p e >  
 < / x s d : e l e m e n t >  
 < / x s d : s c h e m a >  
 < x s d : s c h e m a   t a r g e t N a m e s p a c e = " 7 0 c b 0 2 e b - 3 8 e a - 4 7 8 7 - b 0 9 0 - d 7 2 3 5 4 c 6 2 6 3 1 " 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T a x C a t c h A l l "   m a : i n d e x = " 1 2 "   n i l l a b l e = " t r u e "   m a : d i s p l a y N a m e = " T a x o n o m y   C a t c h   A l l   C o l u m n "   m a : h i d d e n = " t r u e "   m a : l i s t = " { a 3 0 5 5 3 6 f - b f 8 e - 4 f 5 4 - a 9 2 9 - 4 e 8 a 6 3 8 3 9 4 2 3 } "   m a : i n t e r n a l N a m e = " T a x C a t c h A l l "   m a : s h o w F i e l d = " C a t c h A l l D a t a "   m a : w e b = " 7 0 c b 0 2 e b - 3 8 e a - 4 7 8 7 - b 0 9 0 - d 7 2 3 5 4 c 6 2 6 3 1 " >  
 < x s d : c o m p l e x T y p e >  
 < x s d : c o m p l e x C o n t e n t >  
 < x s d : e x t e n s i o n   b a s e = " d m s : M u l t i C h o i c e L o o k u p " >  
 < x s d : s e q u e n c e >  
 < x s d : e l e m e n t   n a m e = " V a l u e "   t y p e = " d m s : L o o k u p "   m a x O c c u r s = " u n b o u n d e d "   m i n O c c u r s = " 0 "   n i l l a b l e = " t r u e " / >  
 < / x s d : s e q u e n c e >  
 < / x s d : e x t e n s i o n >  
 < / x s d : c o m p l e x C o n t e n t > 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C o n t e n t   T y p e " / >  
 < x s d : e l e m e n t   r e f = " d c : t i t l e "   m i n O c c u r s = " 0 "   m a x O c c u r s = " 1 "   m a : i n d e x = " 4 " 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3.xml>��< ? m s o - c o n t e n t T y p e ? > < F o r m T e m p l a t e s   x m l n s = " h t t p : / / s c h e m a s . m i c r o s o f t . c o m / s h a r e p o i n t / v 3 / c o n t e n t t y p e / f o r m s " > < D i s p l a y > D o c u m e n t L i b r a r y F o r m < / D i s p l a y > < E d i t > D o c u m e n t L i b r a r y F o r m < / E d i t > < N e w > D o c u m e n t L i b r a r y F o r m < / N e w > < / F o r m T e m p l a t e s > 
</file>

<file path=customXml/itemProps1.xml><?xml version="1.0" encoding="utf-8"?>
<ds:datastoreItem xmlns:ds="http://schemas.openxmlformats.org/officeDocument/2006/customXml" ds:itemID="{FCAC1D82-16F9-4324-B175-DC75A6BF3A8F}">
  <ds:schemaRefs/>
</ds:datastoreItem>
</file>

<file path=customXml/itemProps2.xml><?xml version="1.0" encoding="utf-8"?>
<ds:datastoreItem xmlns:ds="http://schemas.openxmlformats.org/officeDocument/2006/customXml" ds:itemID="{28FC93B5-F8CE-41D4-9EBF-E5714BD1A2EF}">
  <ds:schemaRefs/>
</ds:datastoreItem>
</file>

<file path=customXml/itemProps3.xml><?xml version="1.0" encoding="utf-8"?>
<ds:datastoreItem xmlns:ds="http://schemas.openxmlformats.org/officeDocument/2006/customXml" ds:itemID="{0EA38473-671A-49B1-B901-ED1C0FA8FE68}">
  <ds:schemaRefs/>
</ds:datastoreItem>
</file>

<file path=docProps/app.xml><?xml version="1.0" encoding="utf-8"?>
<Properties xmlns="http://schemas.openxmlformats.org/officeDocument/2006/extended-properties" xmlns:vt="http://schemas.openxmlformats.org/officeDocument/2006/docPropsVTypes">
  <TotalTime>0</TotalTime>
  <Words>13385</Words>
  <Application>WPS 演示</Application>
  <PresentationFormat>Widescreen</PresentationFormat>
  <Paragraphs>2152</Paragraphs>
  <Slides>15</Slides>
  <Notes>15</Notes>
  <HiddenSlides>1</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Calibri Light</vt:lpstr>
      <vt:lpstr>Calibri</vt:lpstr>
      <vt:lpstr>Calibri</vt:lpstr>
      <vt:lpstr>MS PGothic</vt:lpstr>
      <vt:lpstr>Segoe UI</vt:lpstr>
      <vt:lpstr>Symbol</vt:lpstr>
      <vt:lpstr>Arial</vt:lpstr>
      <vt:lpstr>微软雅黑</vt:lpstr>
      <vt:lpstr>Arial Unicode MS</vt:lpstr>
      <vt:lpstr>1_Office Theme</vt:lpstr>
      <vt:lpstr>PowerPoint 演示文稿</vt:lpstr>
      <vt:lpstr>Disclosures</vt:lpstr>
      <vt:lpstr>Efgartigimod Mechanism of Action: Blocking FcRn</vt:lpstr>
      <vt:lpstr>ADAPT+ Study Design</vt:lpstr>
      <vt:lpstr>Efgartigimod Demonstrated Repeatable and Sustained Improvement in MG-ADL in Both the Overall Population and the Japanese Subpopulation Over Multiple Cyclesa in ADAPT+ </vt:lpstr>
      <vt:lpstr>Efgartigimod Demonstrated Repeatable and Sustained Improvement in QMG in Both the Overall Population and the Japanese Subpopulation Over Multiple Cyclesa in ADAPT+ </vt:lpstr>
      <vt:lpstr>Efgartigimod Demonstrated Consistent Transient Reduction in IgG Levels Over Multiple Cyclesa in ADAPT+ </vt:lpstr>
      <vt:lpstr>Efgartigimod Demonstrated Consistent Transient Reduction in Anti-AChR Antibody Levels Over Multiple Cyclesa in ADAPT+ </vt:lpstr>
      <vt:lpstr>Proportion of Patients With Increasing MG-ADL Improvement Over Multiple Cyclesa Overall population (AChR-Ab+ and –) </vt:lpstr>
      <vt:lpstr>Proportion of Patients With Increasing MG-ADL Improvement Over Multiple Cyclesa Overall population (AChR-Ab+ and –) </vt:lpstr>
      <vt:lpstr>Proportion of Patients With Increasing QMG Improvement Over Multiple Cyclesa Overall population (AChR-Ab+ and –) </vt:lpstr>
      <vt:lpstr>Safety: Summary of AEs—Overall Population </vt:lpstr>
      <vt:lpstr>Safety: Summary of AEs—Japanese Subpopulation </vt:lpstr>
      <vt:lpstr>None of the Deaths in ADAPT+ Were Related to Efgartigimod Administration per the Investigator</vt:lpstr>
      <vt:lpstr>Summary (Total Population and Japanese Subpopulation)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Davoudi, Ayven</dc:creator>
  <cp:lastModifiedBy>zhongciwangluo</cp:lastModifiedBy>
  <cp:revision>11</cp:revision>
  <dcterms:created xsi:type="dcterms:W3CDTF">2022-03-28T15:13:00Z</dcterms:created>
  <dcterms:modified xsi:type="dcterms:W3CDTF">2023-09-20T02:29:09Z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0x0101005375C8C459CB8A428837A5C885967258</vt:lpwstr>
  </property>
  <property fmtid="{D5CDD505-2E9C-101B-9397-08002B2CF9AE}" pid="3" name="Job Number">
    <vt:lpwstr>128;#7028-50|39c10e1b-f591-4ba3-99ba-882490847a0a</vt:lpwstr>
  </property>
  <property fmtid="{D5CDD505-2E9C-101B-9397-08002B2CF9AE}" pid="4" name="ICV">
    <vt:lpwstr>00A366BCD26E43F2977A809932D198FA_12</vt:lpwstr>
  </property>
  <property fmtid="{D5CDD505-2E9C-101B-9397-08002B2CF9AE}" pid="5" name="KSOProductBuildVer">
    <vt:lpwstr>2052-12.1.0.15374</vt:lpwstr>
  </property>
</Properties>
</file>